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ink/ink1.xml" ContentType="application/inkml+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drawings/drawing2.xml" ContentType="application/vnd.openxmlformats-officedocument.drawingml.chartshapes+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notesSlides/notesSlide1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drawings/drawing3.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notesSlides/notesSlide1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notesSlides/notesSlide1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drawings/drawing4.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notesSlides/notesSlide14.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9.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0.xml" ContentType="application/vnd.openxmlformats-officedocument.themeOverride+xml"/>
  <Override PartName="/ppt/notesSlides/notesSlide15.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1.xml" ContentType="application/vnd.openxmlformats-officedocument.themeOverride+xml"/>
  <Override PartName="/ppt/notesSlides/notesSlide16.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2.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3.xml" ContentType="application/vnd.openxmlformats-officedocument.themeOverride+xml"/>
  <Override PartName="/ppt/notesSlides/notesSlide17.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4.xml" ContentType="application/vnd.openxmlformats-officedocument.themeOverride+xml"/>
  <Override PartName="/ppt/notesSlides/notesSlide18.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5.xml" ContentType="application/vnd.openxmlformats-officedocument.themeOverr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6.xml" ContentType="application/vnd.openxmlformats-officedocument.themeOverride+xml"/>
  <Override PartName="/ppt/notesSlides/notesSlide19.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7.xml" ContentType="application/vnd.openxmlformats-officedocument.themeOverr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8.xml" ContentType="application/vnd.openxmlformats-officedocument.themeOverride+xml"/>
  <Override PartName="/ppt/notesSlides/notesSlide20.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9.xml" ContentType="application/vnd.openxmlformats-officedocument.themeOverr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30.xml" ContentType="application/vnd.openxmlformats-officedocument.themeOverride+xml"/>
  <Override PartName="/ppt/notesSlides/notesSlide21.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31.xml" ContentType="application/vnd.openxmlformats-officedocument.themeOverride+xml"/>
  <Override PartName="/ppt/notesSlides/notesSlide22.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32.xml" ContentType="application/vnd.openxmlformats-officedocument.themeOverr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33.xml" ContentType="application/vnd.openxmlformats-officedocument.themeOverr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34.xml" ContentType="application/vnd.openxmlformats-officedocument.themeOverride+xml"/>
  <Override PartName="/ppt/drawings/drawing5.xml" ContentType="application/vnd.openxmlformats-officedocument.drawingml.chartshapes+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35.xml" ContentType="application/vnd.openxmlformats-officedocument.themeOverride+xml"/>
  <Override PartName="/ppt/drawings/drawing6.xml" ContentType="application/vnd.openxmlformats-officedocument.drawingml.chartshapes+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36.xml" ContentType="application/vnd.openxmlformats-officedocument.themeOverride+xml"/>
  <Override PartName="/ppt/charts/chart37.xml" ContentType="application/vnd.openxmlformats-officedocument.drawingml.chart+xml"/>
  <Override PartName="/ppt/theme/themeOverride37.xml" ContentType="application/vnd.openxmlformats-officedocument.themeOverride+xml"/>
  <Override PartName="/ppt/charts/chart38.xml" ContentType="application/vnd.openxmlformats-officedocument.drawingml.chart+xml"/>
  <Override PartName="/ppt/theme/themeOverride38.xml" ContentType="application/vnd.openxmlformats-officedocument.themeOverride+xml"/>
  <Override PartName="/ppt/charts/chart39.xml" ContentType="application/vnd.openxmlformats-officedocument.drawingml.chart+xml"/>
  <Override PartName="/ppt/theme/themeOverride39.xml" ContentType="application/vnd.openxmlformats-officedocument.themeOverride+xml"/>
  <Override PartName="/ppt/charts/chart40.xml" ContentType="application/vnd.openxmlformats-officedocument.drawingml.chart+xml"/>
  <Override PartName="/ppt/theme/themeOverride40.xml" ContentType="application/vnd.openxmlformats-officedocument.themeOverride+xml"/>
  <Override PartName="/ppt/charts/chart41.xml" ContentType="application/vnd.openxmlformats-officedocument.drawingml.chart+xml"/>
  <Override PartName="/ppt/theme/themeOverride41.xml" ContentType="application/vnd.openxmlformats-officedocument.themeOverride+xml"/>
  <Override PartName="/ppt/charts/chart42.xml" ContentType="application/vnd.openxmlformats-officedocument.drawingml.chart+xml"/>
  <Override PartName="/ppt/theme/themeOverride42.xml" ContentType="application/vnd.openxmlformats-officedocument.themeOverride+xml"/>
  <Override PartName="/ppt/charts/chart43.xml" ContentType="application/vnd.openxmlformats-officedocument.drawingml.chart+xml"/>
  <Override PartName="/ppt/theme/themeOverride43.xml" ContentType="application/vnd.openxmlformats-officedocument.themeOverride+xml"/>
  <Override PartName="/ppt/charts/chart44.xml" ContentType="application/vnd.openxmlformats-officedocument.drawingml.chart+xml"/>
  <Override PartName="/ppt/theme/themeOverride44.xml" ContentType="application/vnd.openxmlformats-officedocument.themeOverride+xml"/>
  <Override PartName="/ppt/notesSlides/notesSlide23.xml" ContentType="application/vnd.openxmlformats-officedocument.presentationml.notesSlide+xml"/>
  <Override PartName="/ppt/charts/chart45.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45.xml" ContentType="application/vnd.openxmlformats-officedocument.themeOverride+xml"/>
  <Override PartName="/ppt/notesSlides/notesSlide24.xml" ContentType="application/vnd.openxmlformats-officedocument.presentationml.notesSlide+xml"/>
  <Override PartName="/ppt/charts/chart46.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46.xml" ContentType="application/vnd.openxmlformats-officedocument.themeOverride+xml"/>
  <Override PartName="/ppt/charts/chart47.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47.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6" r:id="rId4"/>
  </p:sldMasterIdLst>
  <p:notesMasterIdLst>
    <p:notesMasterId r:id="rId35"/>
  </p:notesMasterIdLst>
  <p:sldIdLst>
    <p:sldId id="295" r:id="rId5"/>
    <p:sldId id="259" r:id="rId6"/>
    <p:sldId id="261" r:id="rId7"/>
    <p:sldId id="291" r:id="rId8"/>
    <p:sldId id="260" r:id="rId9"/>
    <p:sldId id="288" r:id="rId10"/>
    <p:sldId id="289" r:id="rId11"/>
    <p:sldId id="279" r:id="rId12"/>
    <p:sldId id="280" r:id="rId13"/>
    <p:sldId id="283" r:id="rId14"/>
    <p:sldId id="284" r:id="rId15"/>
    <p:sldId id="281" r:id="rId16"/>
    <p:sldId id="282" r:id="rId17"/>
    <p:sldId id="275" r:id="rId18"/>
    <p:sldId id="276" r:id="rId19"/>
    <p:sldId id="274" r:id="rId20"/>
    <p:sldId id="267" r:id="rId21"/>
    <p:sldId id="277" r:id="rId22"/>
    <p:sldId id="278" r:id="rId23"/>
    <p:sldId id="285" r:id="rId24"/>
    <p:sldId id="286" r:id="rId25"/>
    <p:sldId id="270" r:id="rId26"/>
    <p:sldId id="290" r:id="rId27"/>
    <p:sldId id="273" r:id="rId28"/>
    <p:sldId id="287" r:id="rId29"/>
    <p:sldId id="271" r:id="rId30"/>
    <p:sldId id="263" r:id="rId31"/>
    <p:sldId id="292" r:id="rId32"/>
    <p:sldId id="293" r:id="rId33"/>
    <p:sldId id="272" r:id="rId34"/>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前田 拳士朗" initials="前田" lastIdx="1" clrIdx="0">
    <p:extLst>
      <p:ext uri="{19B8F6BF-5375-455C-9EA6-DF929625EA0E}">
        <p15:presenceInfo xmlns:p15="http://schemas.microsoft.com/office/powerpoint/2012/main" userId="f36a51e55d45620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500"/>
    <a:srgbClr val="D20000"/>
    <a:srgbClr val="04A3FC"/>
    <a:srgbClr val="E00000"/>
    <a:srgbClr val="FFF200"/>
    <a:srgbClr val="E90000"/>
    <a:srgbClr val="DFDF05"/>
    <a:srgbClr val="C02500"/>
    <a:srgbClr val="A856AA"/>
    <a:srgbClr val="E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C74FA4-0D07-4CCB-A4F1-DB7217BFD7BC}" v="175" dt="2021-12-23T10:02:38.036"/>
    <p1510:client id="{1C6DAF6D-F350-4805-AC41-068317093D4F}" v="8" dt="2022-01-14T12:20:33.4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94" autoAdjust="0"/>
    <p:restoredTop sz="71464" autoAdjust="0"/>
  </p:normalViewPr>
  <p:slideViewPr>
    <p:cSldViewPr snapToGrid="0">
      <p:cViewPr varScale="1">
        <p:scale>
          <a:sx n="49" d="100"/>
          <a:sy n="49" d="100"/>
        </p:scale>
        <p:origin x="1440"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9.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5" Type="http://schemas.openxmlformats.org/officeDocument/2006/relationships/chartUserShapes" Target="../drawings/drawing3.xml"/><Relationship Id="rId4" Type="http://schemas.openxmlformats.org/officeDocument/2006/relationships/oleObject" Target="file:///C:\Users\&#22806;&#37096;2\Desktop\&#12502;&#12525;&#12483;&#12463;\&#26481;&#28023;\&#26481;&#28023;.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0.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1.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2.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5" Type="http://schemas.openxmlformats.org/officeDocument/2006/relationships/chartUserShapes" Target="../drawings/drawing4.xml"/><Relationship Id="rId4" Type="http://schemas.openxmlformats.org/officeDocument/2006/relationships/oleObject" Target="file:///C:\Users\&#22806;&#37096;2\Desktop\&#12502;&#12525;&#12483;&#12463;\&#36817;&#30079;\&#36817;&#30079;.xlsx"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3.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4.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5.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16.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17.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18.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19.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0.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21.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oleObject" Target="file:///C:\Users\&#22806;&#37096;2\Desktop\&#12502;&#12525;&#12483;&#12463;\&#20061;&#24030;\&#20061;&#24030;.xlsx" TargetMode="Externa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22.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23.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24.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Worksheet25.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oleObject" Target="file:///C:\Users\&#22806;&#37096;2\Desktop\&#12502;&#12525;&#12483;&#12463;\&#26481;&#21271;\&#26481;&#21271;.xlsx" TargetMode="External"/></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oleObject" Target="file:///C:\Users\&#22806;&#37096;2\Desktop\&#12502;&#12525;&#12483;&#12463;\&#21271;&#20449;&#36234;\&#21271;&#20449;&#36234;.xlsx" TargetMode="External"/></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34.xml"/><Relationship Id="rId1" Type="http://schemas.microsoft.com/office/2011/relationships/chartStyle" Target="style34.xml"/><Relationship Id="rId5" Type="http://schemas.openxmlformats.org/officeDocument/2006/relationships/chartUserShapes" Target="../drawings/drawing5.xml"/><Relationship Id="rId4" Type="http://schemas.openxmlformats.org/officeDocument/2006/relationships/oleObject" Target="../embeddings/oleObject1.bin"/></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35.xml"/><Relationship Id="rId1" Type="http://schemas.microsoft.com/office/2011/relationships/chartStyle" Target="style35.xml"/><Relationship Id="rId5" Type="http://schemas.openxmlformats.org/officeDocument/2006/relationships/chartUserShapes" Target="../drawings/drawing6.xml"/><Relationship Id="rId4" Type="http://schemas.openxmlformats.org/officeDocument/2006/relationships/oleObject" Target="../embeddings/oleObject2.bin"/></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oleObject" Target="../embeddings/oleObject3.bin"/></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themeOverride" Target="../theme/themeOverride37.xml"/></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themeOverride" Target="../theme/themeOverride38.xml"/></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themeOverride" Target="../theme/themeOverride39.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22806;&#37096;2\Desktop\&#12502;&#12525;&#12483;&#12463;\&#21271;&#20449;&#36234;\&#21271;&#20449;&#36234;.xlsx" TargetMode="Externa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themeOverride" Target="../theme/themeOverride40.xml"/></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themeOverride" Target="../theme/themeOverride41.xml"/></Relationships>
</file>

<file path=ppt/charts/_rels/chart4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themeOverride" Target="../theme/themeOverride42.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themeOverride" Target="../theme/themeOverride43.xml"/></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themeOverride" Target="../theme/themeOverride44.xml"/></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45.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package" Target="../embeddings/Microsoft_Excel_Worksheet34.xlsx"/></Relationships>
</file>

<file path=ppt/charts/_rels/chart46.xml.rels><?xml version="1.0" encoding="UTF-8" standalone="yes"?>
<Relationships xmlns="http://schemas.openxmlformats.org/package/2006/relationships"><Relationship Id="rId3" Type="http://schemas.openxmlformats.org/officeDocument/2006/relationships/themeOverride" Target="../theme/themeOverride46.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Microsoft_Excel_Worksheet35.xlsx"/></Relationships>
</file>

<file path=ppt/charts/_rels/chart47.xml.rels><?xml version="1.0" encoding="UTF-8" standalone="yes"?>
<Relationships xmlns="http://schemas.openxmlformats.org/package/2006/relationships"><Relationship Id="rId3" Type="http://schemas.openxmlformats.org/officeDocument/2006/relationships/themeOverride" Target="../theme/themeOverride47.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package" Target="../embeddings/Microsoft_Excel_Worksheet36.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1.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2.xml"/><Relationship Id="rId4" Type="http://schemas.openxmlformats.org/officeDocument/2006/relationships/oleObject" Target="file:///C:\Users\&#22806;&#37096;2\Desktop\&#12502;&#12525;&#12483;&#12463;\10%20%20&#29872;&#22659;&#35519;&#26619;&#38598;&#35336;&#34920;2022a&#38306;&#26481;&#12502;&#12525;&#12483;&#1246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ja-JP" altLang="en-US" sz="2400" b="1" dirty="0">
                <a:solidFill>
                  <a:schemeClr val="tx1"/>
                </a:solidFill>
              </a:rPr>
              <a:t>種類別</a:t>
            </a:r>
            <a:r>
              <a:rPr lang="ja-JP" altLang="en-US" sz="2400" b="1" dirty="0">
                <a:solidFill>
                  <a:schemeClr val="tx1"/>
                </a:solidFill>
                <a:latin typeface="游ゴシック 本文"/>
              </a:rPr>
              <a:t>報告</a:t>
            </a:r>
            <a:r>
              <a:rPr lang="ja-JP" altLang="en-US" sz="2400" b="1" dirty="0">
                <a:solidFill>
                  <a:schemeClr val="tx1"/>
                </a:solidFill>
              </a:rPr>
              <a:t>件数の内訳（東北ブロック）</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ja-JP"/>
        </a:p>
      </c:txPr>
    </c:title>
    <c:autoTitleDeleted val="0"/>
    <c:plotArea>
      <c:layout/>
      <c:doughnutChart>
        <c:varyColors val="1"/>
        <c:ser>
          <c:idx val="0"/>
          <c:order val="0"/>
          <c:tx>
            <c:strRef>
              <c:f>'（集計表）日連事務局提出用'!$O$23</c:f>
              <c:strCache>
                <c:ptCount val="1"/>
                <c:pt idx="0">
                  <c:v>小計</c:v>
                </c:pt>
              </c:strCache>
            </c:strRef>
          </c:tx>
          <c:dPt>
            <c:idx val="0"/>
            <c:bubble3D val="0"/>
            <c:explosion val="1"/>
            <c:spPr>
              <a:solidFill>
                <a:srgbClr val="FF0000"/>
              </a:solidFill>
              <a:ln w="19050">
                <a:solidFill>
                  <a:schemeClr val="lt1"/>
                </a:solidFill>
              </a:ln>
              <a:effectLst/>
            </c:spPr>
            <c:extLst>
              <c:ext xmlns:c16="http://schemas.microsoft.com/office/drawing/2014/chart" uri="{C3380CC4-5D6E-409C-BE32-E72D297353CC}">
                <c16:uniqueId val="{00000001-3C5A-4214-8FD9-05763CCD5349}"/>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3C5A-4214-8FD9-05763CCD5349}"/>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3C5A-4214-8FD9-05763CCD5349}"/>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3C5A-4214-8FD9-05763CCD5349}"/>
              </c:ext>
            </c:extLst>
          </c:dPt>
          <c:dLbls>
            <c:dLbl>
              <c:idx val="0"/>
              <c:layout>
                <c:manualLayout>
                  <c:x val="7.6959452504147194E-2"/>
                  <c:y val="0.18488576572425056"/>
                </c:manualLayout>
              </c:layout>
              <c:tx>
                <c:rich>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F55AB50C-2092-418F-A10B-72771B7192B0}" type="CATEGORYNAME">
                      <a:rPr lang="ja-JP" altLang="en-US" sz="1800" b="1">
                        <a:solidFill>
                          <a:schemeClr val="tx1"/>
                        </a:solidFill>
                        <a:latin typeface="+mj-ea"/>
                        <a:ea typeface="+mj-ea"/>
                      </a:rPr>
                      <a:pPr>
                        <a:defRPr sz="1800" b="1">
                          <a:solidFill>
                            <a:schemeClr val="tx1"/>
                          </a:solidFill>
                        </a:defRPr>
                      </a:pPr>
                      <a:t>[分類名]</a:t>
                    </a:fld>
                    <a:r>
                      <a:rPr lang="ja-JP" altLang="en-US" sz="1800" b="1" baseline="0">
                        <a:solidFill>
                          <a:schemeClr val="tx1"/>
                        </a:solidFill>
                        <a:latin typeface="+mj-ea"/>
                        <a:ea typeface="+mj-ea"/>
                      </a:rPr>
                      <a:t>
</a:t>
                    </a:r>
                    <a:fld id="{87505638-3AC8-4247-9F76-B70620BADBFD}" type="PERCENTAGE">
                      <a:rPr lang="en-US" altLang="ja-JP" sz="1800" b="1" baseline="0">
                        <a:solidFill>
                          <a:schemeClr val="tx1"/>
                        </a:solidFill>
                        <a:latin typeface="+mj-ea"/>
                        <a:ea typeface="+mj-ea"/>
                      </a:rPr>
                      <a:pPr>
                        <a:defRPr sz="1800" b="1">
                          <a:solidFill>
                            <a:schemeClr val="tx1"/>
                          </a:solidFill>
                        </a:defRPr>
                      </a:pPr>
                      <a:t>[パーセンテージ]</a:t>
                    </a:fld>
                    <a:endParaRPr lang="ja-JP" altLang="en-US" sz="1800" b="1" baseline="0">
                      <a:solidFill>
                        <a:schemeClr val="tx1"/>
                      </a:solidFill>
                      <a:latin typeface="+mj-ea"/>
                      <a:ea typeface="+mj-ea"/>
                    </a:endParaRPr>
                  </a:p>
                </c:rich>
              </c:tx>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35865"/>
                        <a:gd name="adj2" fmla="val 30074"/>
                      </a:avLst>
                    </a:prstGeom>
                    <a:noFill/>
                    <a:ln>
                      <a:noFill/>
                    </a:ln>
                  </c15:spPr>
                  <c15:layout>
                    <c:manualLayout>
                      <c:w val="0.22240805004756414"/>
                      <c:h val="0.16415299717179421"/>
                    </c:manualLayout>
                  </c15:layout>
                  <c15:dlblFieldTable/>
                  <c15:showDataLabelsRange val="0"/>
                </c:ext>
                <c:ext xmlns:c16="http://schemas.microsoft.com/office/drawing/2014/chart" uri="{C3380CC4-5D6E-409C-BE32-E72D297353CC}">
                  <c16:uniqueId val="{00000001-3C5A-4214-8FD9-05763CCD5349}"/>
                </c:ext>
              </c:extLst>
            </c:dLbl>
            <c:dLbl>
              <c:idx val="1"/>
              <c:layout>
                <c:manualLayout>
                  <c:x val="-0.17248086836796772"/>
                  <c:y val="4.1235581525126914E-2"/>
                </c:manualLayout>
              </c:layout>
              <c:tx>
                <c:rich>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2209C2B6-56CC-4FBB-B879-9FFDC8512F26}" type="CATEGORYNAME">
                      <a:rPr lang="ja-JP" altLang="en-US" sz="1800" b="1">
                        <a:solidFill>
                          <a:schemeClr val="tx1"/>
                        </a:solidFill>
                        <a:latin typeface="+mj-ea"/>
                        <a:ea typeface="+mj-ea"/>
                      </a:rPr>
                      <a:pPr>
                        <a:defRPr sz="1800" b="1">
                          <a:solidFill>
                            <a:schemeClr val="tx1"/>
                          </a:solidFill>
                        </a:defRPr>
                      </a:pPr>
                      <a:t>[分類名]</a:t>
                    </a:fld>
                    <a:r>
                      <a:rPr lang="ja-JP" altLang="en-US" sz="1800" b="1" baseline="0">
                        <a:solidFill>
                          <a:schemeClr val="tx1"/>
                        </a:solidFill>
                        <a:latin typeface="+mj-ea"/>
                        <a:ea typeface="+mj-ea"/>
                      </a:rPr>
                      <a:t>
</a:t>
                    </a:r>
                    <a:fld id="{4EFEDAA0-1309-422F-AF26-0D22317CA50B}" type="PERCENTAGE">
                      <a:rPr lang="en-US" altLang="ja-JP" sz="1800" b="1" baseline="0">
                        <a:solidFill>
                          <a:schemeClr val="tx1"/>
                        </a:solidFill>
                        <a:latin typeface="+mj-ea"/>
                        <a:ea typeface="+mj-ea"/>
                      </a:rPr>
                      <a:pPr>
                        <a:defRPr sz="1800" b="1">
                          <a:solidFill>
                            <a:schemeClr val="tx1"/>
                          </a:solidFill>
                        </a:defRPr>
                      </a:pPr>
                      <a:t>[パーセンテージ]</a:t>
                    </a:fld>
                    <a:endParaRPr lang="ja-JP" altLang="en-US" sz="1800" b="1" baseline="0">
                      <a:solidFill>
                        <a:schemeClr val="tx1"/>
                      </a:solidFill>
                      <a:latin typeface="+mj-ea"/>
                      <a:ea typeface="+mj-ea"/>
                    </a:endParaRPr>
                  </a:p>
                </c:rich>
              </c:tx>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43061"/>
                        <a:gd name="adj2" fmla="val -30845"/>
                      </a:avLst>
                    </a:prstGeom>
                    <a:noFill/>
                    <a:ln>
                      <a:noFill/>
                    </a:ln>
                  </c15:spPr>
                  <c15:layout>
                    <c:manualLayout>
                      <c:w val="0.20809782926531725"/>
                      <c:h val="0.13993740054880002"/>
                    </c:manualLayout>
                  </c15:layout>
                  <c15:dlblFieldTable/>
                  <c15:showDataLabelsRange val="0"/>
                </c:ext>
                <c:ext xmlns:c16="http://schemas.microsoft.com/office/drawing/2014/chart" uri="{C3380CC4-5D6E-409C-BE32-E72D297353CC}">
                  <c16:uniqueId val="{00000003-3C5A-4214-8FD9-05763CCD5349}"/>
                </c:ext>
              </c:extLst>
            </c:dLbl>
            <c:dLbl>
              <c:idx val="2"/>
              <c:layout>
                <c:manualLayout>
                  <c:x val="-0.1400486537136893"/>
                  <c:y val="-2.4932463990272907E-2"/>
                </c:manualLayout>
              </c:layout>
              <c:tx>
                <c:rich>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DA0DE6AC-B363-4F97-BEA2-FC6FEC78020C}" type="CATEGORYNAME">
                      <a:rPr lang="ja-JP" altLang="en-US" sz="1800" b="1">
                        <a:solidFill>
                          <a:schemeClr val="tx1"/>
                        </a:solidFill>
                      </a:rPr>
                      <a:pPr>
                        <a:defRPr sz="1800" b="1">
                          <a:solidFill>
                            <a:schemeClr val="tx1"/>
                          </a:solidFill>
                        </a:defRPr>
                      </a:pPr>
                      <a:t>[分類名]</a:t>
                    </a:fld>
                    <a:r>
                      <a:rPr lang="ja-JP" altLang="en-US" sz="1800" b="1" baseline="0">
                        <a:solidFill>
                          <a:schemeClr val="tx1"/>
                        </a:solidFill>
                      </a:rPr>
                      <a:t>
</a:t>
                    </a:r>
                    <a:fld id="{F4ED2245-0D2F-42FE-9B08-92564D104B5D}" type="PERCENTAGE">
                      <a:rPr lang="en-US" altLang="ja-JP" sz="1800" b="1" baseline="0">
                        <a:solidFill>
                          <a:schemeClr val="tx1"/>
                        </a:solidFill>
                      </a:rPr>
                      <a:pPr>
                        <a:defRPr sz="1800" b="1">
                          <a:solidFill>
                            <a:schemeClr val="tx1"/>
                          </a:solidFill>
                        </a:defRPr>
                      </a:pPr>
                      <a:t>[パーセンテージ]</a:t>
                    </a:fld>
                    <a:endParaRPr lang="ja-JP" altLang="en-US" sz="1800" b="1" baseline="0">
                      <a:solidFill>
                        <a:schemeClr val="tx1"/>
                      </a:solidFill>
                    </a:endParaRPr>
                  </a:p>
                </c:rich>
              </c:tx>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45097"/>
                        <a:gd name="adj2" fmla="val 48581"/>
                      </a:avLst>
                    </a:prstGeom>
                    <a:noFill/>
                    <a:ln>
                      <a:noFill/>
                    </a:ln>
                  </c15:spPr>
                  <c15:layout>
                    <c:manualLayout>
                      <c:w val="0.28238418545252375"/>
                      <c:h val="0.16062618529687042"/>
                    </c:manualLayout>
                  </c15:layout>
                  <c15:dlblFieldTable/>
                  <c15:showDataLabelsRange val="0"/>
                </c:ext>
                <c:ext xmlns:c16="http://schemas.microsoft.com/office/drawing/2014/chart" uri="{C3380CC4-5D6E-409C-BE32-E72D297353CC}">
                  <c16:uniqueId val="{00000005-3C5A-4214-8FD9-05763CCD5349}"/>
                </c:ext>
              </c:extLst>
            </c:dLbl>
            <c:dLbl>
              <c:idx val="3"/>
              <c:layout>
                <c:manualLayout>
                  <c:x val="-9.6957991781317115E-2"/>
                  <c:y val="-0.10413698647225202"/>
                </c:manualLayout>
              </c:layout>
              <c:tx>
                <c:rich>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A964A9DE-83BE-4CEE-9C8A-E455CC229A62}" type="CATEGORYNAME">
                      <a:rPr lang="ja-JP" altLang="en-US" sz="1800" b="1">
                        <a:solidFill>
                          <a:schemeClr val="tx1"/>
                        </a:solidFill>
                        <a:latin typeface="+mn-ea"/>
                        <a:ea typeface="+mn-ea"/>
                      </a:rPr>
                      <a:pPr>
                        <a:defRPr sz="1800" b="1">
                          <a:solidFill>
                            <a:schemeClr val="tx1"/>
                          </a:solidFill>
                        </a:defRPr>
                      </a:pPr>
                      <a:t>[分類名]</a:t>
                    </a:fld>
                    <a:r>
                      <a:rPr lang="ja-JP" altLang="en-US" sz="1800" b="1" baseline="0">
                        <a:solidFill>
                          <a:schemeClr val="tx1"/>
                        </a:solidFill>
                      </a:rPr>
                      <a:t>
</a:t>
                    </a:r>
                    <a:fld id="{7337CFEF-838C-45B5-A561-2080F4F0CCB3}" type="PERCENTAGE">
                      <a:rPr lang="en-US" altLang="ja-JP" sz="1800" b="1" baseline="0">
                        <a:solidFill>
                          <a:schemeClr val="tx1"/>
                        </a:solidFill>
                        <a:latin typeface="+mn-ea"/>
                        <a:ea typeface="+mn-ea"/>
                      </a:rPr>
                      <a:pPr>
                        <a:defRPr sz="1800" b="1">
                          <a:solidFill>
                            <a:schemeClr val="tx1"/>
                          </a:solidFill>
                        </a:defRPr>
                      </a:pPr>
                      <a:t>[パーセンテージ]</a:t>
                    </a:fld>
                    <a:endParaRPr lang="ja-JP" altLang="en-US" sz="1800" b="1" baseline="0">
                      <a:solidFill>
                        <a:schemeClr val="tx1"/>
                      </a:solidFill>
                    </a:endParaRPr>
                  </a:p>
                </c:rich>
              </c:tx>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7947"/>
                        <a:gd name="adj2" fmla="val 40869"/>
                      </a:avLst>
                    </a:prstGeom>
                    <a:noFill/>
                    <a:ln>
                      <a:noFill/>
                    </a:ln>
                  </c15:spPr>
                  <c15:layout>
                    <c:manualLayout>
                      <c:w val="0.21916242639410383"/>
                      <c:h val="0.18136584043587964"/>
                    </c:manualLayout>
                  </c15:layout>
                  <c15:dlblFieldTable/>
                  <c15:showDataLabelsRange val="0"/>
                </c:ext>
                <c:ext xmlns:c16="http://schemas.microsoft.com/office/drawing/2014/chart" uri="{C3380CC4-5D6E-409C-BE32-E72D297353CC}">
                  <c16:uniqueId val="{00000007-3C5A-4214-8FD9-05763CCD5349}"/>
                </c:ext>
              </c:extLst>
            </c:dLbl>
            <c:spPr>
              <a:noFill/>
              <a:ln>
                <a:no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'（集計表）日連事務局提出用'!$P$11:$S$11</c:f>
              <c:strCache>
                <c:ptCount val="4"/>
                <c:pt idx="0">
                  <c:v>セイヨウタンポポ</c:v>
                </c:pt>
                <c:pt idx="1">
                  <c:v>アカミタンポポ</c:v>
                </c:pt>
                <c:pt idx="2">
                  <c:v>シロバナタンポポ</c:v>
                </c:pt>
                <c:pt idx="3">
                  <c:v>カントウタンポポ</c:v>
                </c:pt>
              </c:strCache>
            </c:strRef>
          </c:cat>
          <c:val>
            <c:numRef>
              <c:f>'（集計表）日連事務局提出用'!$P$23:$S$23</c:f>
              <c:numCache>
                <c:formatCode>General</c:formatCode>
                <c:ptCount val="4"/>
                <c:pt idx="0">
                  <c:v>617</c:v>
                </c:pt>
                <c:pt idx="1">
                  <c:v>98</c:v>
                </c:pt>
                <c:pt idx="2">
                  <c:v>54</c:v>
                </c:pt>
                <c:pt idx="3">
                  <c:v>153</c:v>
                </c:pt>
              </c:numCache>
            </c:numRef>
          </c:val>
          <c:extLst>
            <c:ext xmlns:c16="http://schemas.microsoft.com/office/drawing/2014/chart" uri="{C3380CC4-5D6E-409C-BE32-E72D297353CC}">
              <c16:uniqueId val="{00000008-3C5A-4214-8FD9-05763CCD5349}"/>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ja-JP" altLang="en-US" sz="2400" b="1" dirty="0">
                <a:solidFill>
                  <a:schemeClr val="tx1"/>
                </a:solidFill>
                <a:latin typeface="ＭＳ Ｐゴシック" panose="020B0600070205080204" pitchFamily="50" charset="-128"/>
                <a:ea typeface="ＭＳ Ｐゴシック" panose="020B0600070205080204" pitchFamily="50" charset="-128"/>
              </a:rPr>
              <a:t>種類別報告件数の内訳（関東ブロック）</a:t>
            </a:r>
          </a:p>
        </c:rich>
      </c:tx>
      <c:layout>
        <c:manualLayout>
          <c:xMode val="edge"/>
          <c:yMode val="edge"/>
          <c:x val="0.20035737466490205"/>
          <c:y val="5.8839467435040219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ja-JP"/>
        </a:p>
      </c:txPr>
    </c:title>
    <c:autoTitleDeleted val="0"/>
    <c:plotArea>
      <c:layout/>
      <c:doughnutChart>
        <c:varyColors val="1"/>
        <c:ser>
          <c:idx val="0"/>
          <c:order val="0"/>
          <c:tx>
            <c:strRef>
              <c:f>'（✔✔水農集計表）県連事務局提出用 '!$O$23</c:f>
              <c:strCache>
                <c:ptCount val="1"/>
                <c:pt idx="0">
                  <c:v>小計</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7922-4227-A7A0-CFEC4C4274F3}"/>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7922-4227-A7A0-CFEC4C4274F3}"/>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7922-4227-A7A0-CFEC4C4274F3}"/>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7922-4227-A7A0-CFEC4C4274F3}"/>
              </c:ext>
            </c:extLst>
          </c:dPt>
          <c:dLbls>
            <c:dLbl>
              <c:idx val="0"/>
              <c:layout>
                <c:manualLayout>
                  <c:x val="8.5115930008866789E-2"/>
                  <c:y val="9.7779461538536935E-2"/>
                </c:manualLayout>
              </c:layout>
              <c:tx>
                <c:rich>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ea"/>
                        <a:ea typeface="+mn-ea"/>
                        <a:cs typeface="+mn-cs"/>
                      </a:defRPr>
                    </a:pPr>
                    <a:fld id="{69F40459-B51B-4264-8D84-251283C6F846}" type="CATEGORYNAME">
                      <a:rPr lang="ja-JP" altLang="en-US" sz="1800" b="1">
                        <a:solidFill>
                          <a:schemeClr val="tx1"/>
                        </a:solidFill>
                        <a:latin typeface="+mn-ea"/>
                        <a:ea typeface="+mn-ea"/>
                      </a:rPr>
                      <a:pPr>
                        <a:defRPr sz="1800" b="1">
                          <a:solidFill>
                            <a:schemeClr val="tx1"/>
                          </a:solidFill>
                          <a:latin typeface="+mn-ea"/>
                        </a:defRPr>
                      </a:pPr>
                      <a:t>[分類名]</a:t>
                    </a:fld>
                    <a:r>
                      <a:rPr lang="ja-JP" altLang="en-US" sz="1800" b="1" baseline="0">
                        <a:solidFill>
                          <a:schemeClr val="tx1"/>
                        </a:solidFill>
                        <a:latin typeface="+mn-ea"/>
                        <a:ea typeface="+mn-ea"/>
                      </a:rPr>
                      <a:t>
</a:t>
                    </a:r>
                    <a:fld id="{333D424D-BDD8-4A9D-A6E8-0B20D3A261FC}" type="PERCENTAGE">
                      <a:rPr lang="en-US" altLang="ja-JP" sz="1800" b="1" baseline="0">
                        <a:solidFill>
                          <a:schemeClr val="tx1"/>
                        </a:solidFill>
                        <a:latin typeface="+mn-ea"/>
                        <a:ea typeface="+mn-ea"/>
                      </a:rPr>
                      <a:pPr>
                        <a:defRPr sz="1800" b="1">
                          <a:solidFill>
                            <a:schemeClr val="tx1"/>
                          </a:solidFill>
                          <a:latin typeface="+mn-ea"/>
                        </a:defRPr>
                      </a:pPr>
                      <a:t>[パーセンテージ]</a:t>
                    </a:fld>
                    <a:endParaRPr lang="ja-JP" altLang="en-US" sz="1800" b="1" baseline="0">
                      <a:solidFill>
                        <a:schemeClr val="tx1"/>
                      </a:solidFill>
                      <a:latin typeface="+mn-ea"/>
                      <a:ea typeface="+mn-ea"/>
                    </a:endParaRPr>
                  </a:p>
                </c:rich>
              </c:tx>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ea"/>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27036"/>
                        <a:gd name="adj2" fmla="val 24268"/>
                      </a:avLst>
                    </a:prstGeom>
                    <a:noFill/>
                    <a:ln>
                      <a:noFill/>
                    </a:ln>
                  </c15:spPr>
                  <c15:layout>
                    <c:manualLayout>
                      <c:w val="0.21479451975141697"/>
                      <c:h val="0.2426220300547681"/>
                    </c:manualLayout>
                  </c15:layout>
                  <c15:dlblFieldTable/>
                  <c15:showDataLabelsRange val="0"/>
                </c:ext>
                <c:ext xmlns:c16="http://schemas.microsoft.com/office/drawing/2014/chart" uri="{C3380CC4-5D6E-409C-BE32-E72D297353CC}">
                  <c16:uniqueId val="{00000001-7922-4227-A7A0-CFEC4C4274F3}"/>
                </c:ext>
              </c:extLst>
            </c:dLbl>
            <c:dLbl>
              <c:idx val="1"/>
              <c:layout>
                <c:manualLayout>
                  <c:x val="-7.346468149468012E-2"/>
                  <c:y val="3.0188058353728012E-2"/>
                </c:manualLayout>
              </c:layout>
              <c:tx>
                <c:rich>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ea"/>
                        <a:ea typeface="+mn-ea"/>
                        <a:cs typeface="+mn-cs"/>
                      </a:defRPr>
                    </a:pPr>
                    <a:fld id="{1C40D448-E1CF-410C-AB15-5699B2F6C21D}" type="CATEGORYNAME">
                      <a:rPr lang="ja-JP" altLang="en-US" sz="1800" b="1">
                        <a:solidFill>
                          <a:schemeClr val="tx1"/>
                        </a:solidFill>
                        <a:latin typeface="+mn-ea"/>
                        <a:ea typeface="+mn-ea"/>
                      </a:rPr>
                      <a:pPr>
                        <a:defRPr sz="1800" b="1">
                          <a:solidFill>
                            <a:schemeClr val="tx1"/>
                          </a:solidFill>
                          <a:latin typeface="+mn-ea"/>
                        </a:defRPr>
                      </a:pPr>
                      <a:t>[分類名]</a:t>
                    </a:fld>
                    <a:r>
                      <a:rPr lang="ja-JP" altLang="en-US" sz="1800" b="1" baseline="0">
                        <a:solidFill>
                          <a:schemeClr val="tx1"/>
                        </a:solidFill>
                        <a:latin typeface="+mn-ea"/>
                        <a:ea typeface="+mn-ea"/>
                      </a:rPr>
                      <a:t>
</a:t>
                    </a:r>
                    <a:fld id="{B54D2CD5-E2B3-45A3-96F9-0C040577EB72}" type="PERCENTAGE">
                      <a:rPr lang="en-US" altLang="ja-JP" sz="1800" b="1" baseline="0">
                        <a:solidFill>
                          <a:schemeClr val="tx1"/>
                        </a:solidFill>
                        <a:latin typeface="+mn-ea"/>
                        <a:ea typeface="+mn-ea"/>
                      </a:rPr>
                      <a:pPr>
                        <a:defRPr sz="1800" b="1">
                          <a:solidFill>
                            <a:schemeClr val="tx1"/>
                          </a:solidFill>
                          <a:latin typeface="+mn-ea"/>
                        </a:defRPr>
                      </a:pPr>
                      <a:t>[パーセンテージ]</a:t>
                    </a:fld>
                    <a:endParaRPr lang="ja-JP" altLang="en-US" sz="1800" b="1" baseline="0">
                      <a:solidFill>
                        <a:schemeClr val="tx1"/>
                      </a:solidFill>
                      <a:latin typeface="+mn-ea"/>
                      <a:ea typeface="+mn-ea"/>
                    </a:endParaRPr>
                  </a:p>
                </c:rich>
              </c:tx>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ea"/>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23724"/>
                        <a:gd name="adj2" fmla="val 19958"/>
                      </a:avLst>
                    </a:prstGeom>
                    <a:noFill/>
                    <a:ln>
                      <a:noFill/>
                    </a:ln>
                  </c15:spPr>
                  <c15:layout>
                    <c:manualLayout>
                      <c:w val="0.23288955129020256"/>
                      <c:h val="0.1919829380987868"/>
                    </c:manualLayout>
                  </c15:layout>
                  <c15:dlblFieldTable/>
                  <c15:showDataLabelsRange val="0"/>
                </c:ext>
                <c:ext xmlns:c16="http://schemas.microsoft.com/office/drawing/2014/chart" uri="{C3380CC4-5D6E-409C-BE32-E72D297353CC}">
                  <c16:uniqueId val="{00000003-7922-4227-A7A0-CFEC4C4274F3}"/>
                </c:ext>
              </c:extLst>
            </c:dLbl>
            <c:dLbl>
              <c:idx val="2"/>
              <c:layout>
                <c:manualLayout>
                  <c:x val="-0.10023451232400328"/>
                  <c:y val="-6.0323752629887397E-3"/>
                </c:manualLayout>
              </c:layout>
              <c:tx>
                <c:rich>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ea"/>
                        <a:ea typeface="+mn-ea"/>
                        <a:cs typeface="+mn-cs"/>
                      </a:defRPr>
                    </a:pPr>
                    <a:fld id="{6AC7ADA4-6824-46FD-9326-08CF56CE36F6}" type="CATEGORYNAME">
                      <a:rPr lang="ja-JP" altLang="en-US" sz="1800" b="1">
                        <a:solidFill>
                          <a:schemeClr val="tx1"/>
                        </a:solidFill>
                        <a:latin typeface="+mn-ea"/>
                        <a:ea typeface="+mn-ea"/>
                      </a:rPr>
                      <a:pPr>
                        <a:defRPr sz="1800" b="1">
                          <a:solidFill>
                            <a:schemeClr val="tx1"/>
                          </a:solidFill>
                          <a:latin typeface="+mn-ea"/>
                        </a:defRPr>
                      </a:pPr>
                      <a:t>[分類名]</a:t>
                    </a:fld>
                    <a:r>
                      <a:rPr lang="ja-JP" altLang="en-US" sz="1800" b="1" baseline="0">
                        <a:solidFill>
                          <a:schemeClr val="tx1"/>
                        </a:solidFill>
                        <a:latin typeface="+mn-ea"/>
                        <a:ea typeface="+mn-ea"/>
                      </a:rPr>
                      <a:t>
</a:t>
                    </a:r>
                    <a:fld id="{E36058DC-14FB-48E8-9196-C8F79EE4D744}" type="PERCENTAGE">
                      <a:rPr lang="en-US" altLang="ja-JP" sz="1800" b="1" baseline="0">
                        <a:solidFill>
                          <a:schemeClr val="tx1"/>
                        </a:solidFill>
                        <a:latin typeface="+mn-ea"/>
                        <a:ea typeface="+mn-ea"/>
                      </a:rPr>
                      <a:pPr>
                        <a:defRPr sz="1800" b="1">
                          <a:solidFill>
                            <a:schemeClr val="tx1"/>
                          </a:solidFill>
                          <a:latin typeface="+mn-ea"/>
                        </a:defRPr>
                      </a:pPr>
                      <a:t>[パーセンテージ]</a:t>
                    </a:fld>
                    <a:endParaRPr lang="ja-JP" altLang="en-US" sz="1800" b="1" baseline="0">
                      <a:solidFill>
                        <a:schemeClr val="tx1"/>
                      </a:solidFill>
                      <a:latin typeface="+mn-ea"/>
                      <a:ea typeface="+mn-ea"/>
                    </a:endParaRPr>
                  </a:p>
                </c:rich>
              </c:tx>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ea"/>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26439"/>
                        <a:gd name="adj2" fmla="val 28350"/>
                      </a:avLst>
                    </a:prstGeom>
                    <a:noFill/>
                    <a:ln>
                      <a:noFill/>
                    </a:ln>
                  </c15:spPr>
                  <c15:layout>
                    <c:manualLayout>
                      <c:w val="0.31022439160231097"/>
                      <c:h val="0.241606109832643"/>
                    </c:manualLayout>
                  </c15:layout>
                  <c15:dlblFieldTable/>
                  <c15:showDataLabelsRange val="0"/>
                </c:ext>
                <c:ext xmlns:c16="http://schemas.microsoft.com/office/drawing/2014/chart" uri="{C3380CC4-5D6E-409C-BE32-E72D297353CC}">
                  <c16:uniqueId val="{00000005-7922-4227-A7A0-CFEC4C4274F3}"/>
                </c:ext>
              </c:extLst>
            </c:dLbl>
            <c:dLbl>
              <c:idx val="3"/>
              <c:layout>
                <c:manualLayout>
                  <c:x val="-0.1560664859679628"/>
                  <c:y val="-7.9572283727575188E-2"/>
                </c:manualLayout>
              </c:layout>
              <c:tx>
                <c:rich>
                  <a:bodyPr rot="0" spcFirstLastPara="1" vertOverflow="clip" horzOverflow="clip" vert="horz" wrap="square" lIns="38100" tIns="19050" rIns="38100" bIns="19050" anchor="ctr" anchorCtr="1">
                    <a:spAutoFit/>
                  </a:bodyPr>
                  <a:lstStyle/>
                  <a:p>
                    <a:pPr>
                      <a:defRPr sz="1800" b="1" i="0" u="none" strike="noStrike" kern="1200" baseline="0">
                        <a:solidFill>
                          <a:schemeClr val="tx1"/>
                        </a:solidFill>
                        <a:latin typeface="+mn-ea"/>
                        <a:ea typeface="+mn-ea"/>
                        <a:cs typeface="+mn-cs"/>
                      </a:defRPr>
                    </a:pPr>
                    <a:fld id="{C1BDC046-A13D-4248-9095-FD663631DAD7}" type="CATEGORYNAME">
                      <a:rPr lang="ja-JP" altLang="en-US" sz="1800" b="1">
                        <a:solidFill>
                          <a:schemeClr val="tx1"/>
                        </a:solidFill>
                        <a:latin typeface="+mn-ea"/>
                        <a:ea typeface="+mn-ea"/>
                      </a:rPr>
                      <a:pPr>
                        <a:defRPr sz="1800" b="1">
                          <a:solidFill>
                            <a:schemeClr val="tx1"/>
                          </a:solidFill>
                          <a:latin typeface="+mn-ea"/>
                        </a:defRPr>
                      </a:pPr>
                      <a:t>[分類名]</a:t>
                    </a:fld>
                    <a:r>
                      <a:rPr lang="ja-JP" altLang="en-US" sz="1800" b="1" baseline="0">
                        <a:solidFill>
                          <a:schemeClr val="tx1"/>
                        </a:solidFill>
                        <a:latin typeface="+mn-ea"/>
                        <a:ea typeface="+mn-ea"/>
                      </a:rPr>
                      <a:t>
</a:t>
                    </a:r>
                    <a:fld id="{D61A9057-80FC-4A40-9097-80465C829699}" type="PERCENTAGE">
                      <a:rPr lang="en-US" altLang="ja-JP" sz="1800" b="1" baseline="0">
                        <a:solidFill>
                          <a:schemeClr val="tx1"/>
                        </a:solidFill>
                        <a:latin typeface="+mn-ea"/>
                        <a:ea typeface="+mn-ea"/>
                      </a:rPr>
                      <a:pPr>
                        <a:defRPr sz="1800" b="1">
                          <a:solidFill>
                            <a:schemeClr val="tx1"/>
                          </a:solidFill>
                          <a:latin typeface="+mn-ea"/>
                        </a:defRPr>
                      </a:pPr>
                      <a:t>[パーセンテージ]</a:t>
                    </a:fld>
                    <a:endParaRPr lang="ja-JP" altLang="en-US" sz="1800" b="1" baseline="0">
                      <a:solidFill>
                        <a:schemeClr val="tx1"/>
                      </a:solidFill>
                      <a:latin typeface="+mn-ea"/>
                      <a:ea typeface="+mn-ea"/>
                    </a:endParaRPr>
                  </a:p>
                </c:rich>
              </c:tx>
              <c:spPr>
                <a:noFill/>
                <a:ln>
                  <a:no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tx1"/>
                      </a:solidFill>
                      <a:latin typeface="+mn-ea"/>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21584"/>
                        <a:gd name="adj2" fmla="val 18371"/>
                      </a:avLst>
                    </a:prstGeom>
                    <a:noFill/>
                    <a:ln>
                      <a:noFill/>
                    </a:ln>
                  </c15:spPr>
                  <c15:layout>
                    <c:manualLayout>
                      <c:w val="0.30648453192348835"/>
                      <c:h val="0.24437293362203405"/>
                    </c:manualLayout>
                  </c15:layout>
                  <c15:dlblFieldTable/>
                  <c15:showDataLabelsRange val="0"/>
                </c:ext>
                <c:ext xmlns:c16="http://schemas.microsoft.com/office/drawing/2014/chart" uri="{C3380CC4-5D6E-409C-BE32-E72D297353CC}">
                  <c16:uniqueId val="{00000007-7922-4227-A7A0-CFEC4C4274F3}"/>
                </c:ext>
              </c:extLst>
            </c:dLbl>
            <c:spPr>
              <a:noFill/>
              <a:ln>
                <a:no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dk1">
                        <a:lumMod val="65000"/>
                        <a:lumOff val="35000"/>
                      </a:schemeClr>
                    </a:solidFill>
                    <a:latin typeface="+mn-ea"/>
                    <a:ea typeface="+mn-ea"/>
                    <a:cs typeface="+mn-cs"/>
                  </a:defRPr>
                </a:pPr>
                <a:endParaRPr lang="ja-JP"/>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'（✔✔水農集計表）県連事務局提出用 '!$P$11:$S$11</c:f>
              <c:strCache>
                <c:ptCount val="4"/>
                <c:pt idx="0">
                  <c:v>セイヨウタンポポ</c:v>
                </c:pt>
                <c:pt idx="1">
                  <c:v>アカミタンポポ</c:v>
                </c:pt>
                <c:pt idx="2">
                  <c:v>シロバナタンポポ</c:v>
                </c:pt>
                <c:pt idx="3">
                  <c:v>カントウタンポポ</c:v>
                </c:pt>
              </c:strCache>
            </c:strRef>
          </c:cat>
          <c:val>
            <c:numRef>
              <c:f>'（✔✔水農集計表）県連事務局提出用 '!$P$23:$S$23</c:f>
              <c:numCache>
                <c:formatCode>General</c:formatCode>
                <c:ptCount val="4"/>
                <c:pt idx="0">
                  <c:v>4135</c:v>
                </c:pt>
                <c:pt idx="1">
                  <c:v>559</c:v>
                </c:pt>
                <c:pt idx="2">
                  <c:v>284</c:v>
                </c:pt>
                <c:pt idx="3">
                  <c:v>1293</c:v>
                </c:pt>
              </c:numCache>
            </c:numRef>
          </c:val>
          <c:extLst>
            <c:ext xmlns:c16="http://schemas.microsoft.com/office/drawing/2014/chart" uri="{C3380CC4-5D6E-409C-BE32-E72D297353CC}">
              <c16:uniqueId val="{00000008-7922-4227-A7A0-CFEC4C4274F3}"/>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ja-JP"/>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ＭＳ Ｐゴシック" panose="020B0600070205080204" pitchFamily="50" charset="-128"/>
                <a:ea typeface="ＭＳ Ｐゴシック" panose="020B0600070205080204" pitchFamily="50" charset="-128"/>
                <a:cs typeface="+mn-cs"/>
              </a:defRPr>
            </a:pPr>
            <a:r>
              <a:rPr lang="ja-JP" altLang="en-US" sz="2400">
                <a:latin typeface="ＭＳ Ｐゴシック" panose="020B0600070205080204" pitchFamily="50" charset="-128"/>
                <a:ea typeface="ＭＳ Ｐゴシック" panose="020B0600070205080204" pitchFamily="50" charset="-128"/>
              </a:rPr>
              <a:t>種類と地表面の状況（関東ブロック）</a:t>
            </a:r>
          </a:p>
        </c:rich>
      </c:tx>
      <c:layout>
        <c:manualLayout>
          <c:xMode val="edge"/>
          <c:yMode val="edge"/>
          <c:x val="0.16570335318335613"/>
          <c:y val="2.8623202852352161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ＭＳ Ｐゴシック" panose="020B0600070205080204" pitchFamily="50" charset="-128"/>
              <a:ea typeface="ＭＳ Ｐゴシック" panose="020B0600070205080204" pitchFamily="50" charset="-128"/>
              <a:cs typeface="+mn-cs"/>
            </a:defRPr>
          </a:pPr>
          <a:endParaRPr lang="ja-JP"/>
        </a:p>
      </c:txPr>
    </c:title>
    <c:autoTitleDeleted val="0"/>
    <c:plotArea>
      <c:layout>
        <c:manualLayout>
          <c:layoutTarget val="inner"/>
          <c:xMode val="edge"/>
          <c:yMode val="edge"/>
          <c:x val="6.8935695538057742E-2"/>
          <c:y val="9.481481481481481E-2"/>
          <c:w val="0.90814763779527563"/>
          <c:h val="0.66218212306794988"/>
        </c:manualLayout>
      </c:layout>
      <c:barChart>
        <c:barDir val="col"/>
        <c:grouping val="clustered"/>
        <c:varyColors val="0"/>
        <c:ser>
          <c:idx val="0"/>
          <c:order val="0"/>
          <c:tx>
            <c:strRef>
              <c:f>'（✔✔水農集計表）県連事務局提出用 '!$P$38</c:f>
              <c:strCache>
                <c:ptCount val="1"/>
                <c:pt idx="0">
                  <c:v>セイヨウタンポポ</c:v>
                </c:pt>
              </c:strCache>
            </c:strRef>
          </c:tx>
          <c:spPr>
            <a:solidFill>
              <a:srgbClr val="FF0000"/>
            </a:solidFill>
            <a:ln>
              <a:noFill/>
            </a:ln>
            <a:effectLst/>
          </c:spPr>
          <c:invertIfNegative val="0"/>
          <c:cat>
            <c:strRef>
              <c:f>'（✔✔水農集計表）県連事務局提出用 '!$O$39:$O$44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'（✔✔水農集計表）県連事務局提出用 '!$P$39:$P$44</c:f>
              <c:numCache>
                <c:formatCode>General</c:formatCode>
                <c:ptCount val="6"/>
                <c:pt idx="0">
                  <c:v>621</c:v>
                </c:pt>
                <c:pt idx="1">
                  <c:v>1823</c:v>
                </c:pt>
                <c:pt idx="2">
                  <c:v>1186</c:v>
                </c:pt>
                <c:pt idx="3">
                  <c:v>306</c:v>
                </c:pt>
                <c:pt idx="4">
                  <c:v>134</c:v>
                </c:pt>
                <c:pt idx="5">
                  <c:v>65</c:v>
                </c:pt>
              </c:numCache>
            </c:numRef>
          </c:val>
          <c:extLst>
            <c:ext xmlns:c16="http://schemas.microsoft.com/office/drawing/2014/chart" uri="{C3380CC4-5D6E-409C-BE32-E72D297353CC}">
              <c16:uniqueId val="{00000000-FB2B-4572-B2E1-B3F85F43E2C0}"/>
            </c:ext>
          </c:extLst>
        </c:ser>
        <c:ser>
          <c:idx val="1"/>
          <c:order val="1"/>
          <c:tx>
            <c:strRef>
              <c:f>'（✔✔水農集計表）県連事務局提出用 '!$Q$38</c:f>
              <c:strCache>
                <c:ptCount val="1"/>
                <c:pt idx="0">
                  <c:v>アカミタンポポ</c:v>
                </c:pt>
              </c:strCache>
            </c:strRef>
          </c:tx>
          <c:spPr>
            <a:solidFill>
              <a:srgbClr val="FFFF00"/>
            </a:solidFill>
            <a:ln>
              <a:noFill/>
            </a:ln>
            <a:effectLst/>
          </c:spPr>
          <c:invertIfNegative val="0"/>
          <c:cat>
            <c:strRef>
              <c:f>'（✔✔水農集計表）県連事務局提出用 '!$O$39:$O$44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'（✔✔水農集計表）県連事務局提出用 '!$Q$39:$Q$44</c:f>
              <c:numCache>
                <c:formatCode>General</c:formatCode>
                <c:ptCount val="6"/>
                <c:pt idx="0">
                  <c:v>81</c:v>
                </c:pt>
                <c:pt idx="1">
                  <c:v>251</c:v>
                </c:pt>
                <c:pt idx="2">
                  <c:v>142</c:v>
                </c:pt>
                <c:pt idx="3">
                  <c:v>52</c:v>
                </c:pt>
                <c:pt idx="4">
                  <c:v>17</c:v>
                </c:pt>
                <c:pt idx="5">
                  <c:v>16</c:v>
                </c:pt>
              </c:numCache>
            </c:numRef>
          </c:val>
          <c:extLst>
            <c:ext xmlns:c16="http://schemas.microsoft.com/office/drawing/2014/chart" uri="{C3380CC4-5D6E-409C-BE32-E72D297353CC}">
              <c16:uniqueId val="{00000001-FB2B-4572-B2E1-B3F85F43E2C0}"/>
            </c:ext>
          </c:extLst>
        </c:ser>
        <c:ser>
          <c:idx val="2"/>
          <c:order val="2"/>
          <c:tx>
            <c:strRef>
              <c:f>'（✔✔水農集計表）県連事務局提出用 '!$R$38</c:f>
              <c:strCache>
                <c:ptCount val="1"/>
                <c:pt idx="0">
                  <c:v>シロバナタンポポ</c:v>
                </c:pt>
              </c:strCache>
            </c:strRef>
          </c:tx>
          <c:spPr>
            <a:solidFill>
              <a:srgbClr val="00B050"/>
            </a:solidFill>
            <a:ln>
              <a:noFill/>
            </a:ln>
            <a:effectLst/>
          </c:spPr>
          <c:invertIfNegative val="0"/>
          <c:cat>
            <c:strRef>
              <c:f>'（✔✔水農集計表）県連事務局提出用 '!$O$39:$O$44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'（✔✔水農集計表）県連事務局提出用 '!$R$39:$R$44</c:f>
              <c:numCache>
                <c:formatCode>General</c:formatCode>
                <c:ptCount val="6"/>
                <c:pt idx="0">
                  <c:v>40</c:v>
                </c:pt>
                <c:pt idx="1">
                  <c:v>135</c:v>
                </c:pt>
                <c:pt idx="2">
                  <c:v>61</c:v>
                </c:pt>
                <c:pt idx="3">
                  <c:v>31</c:v>
                </c:pt>
                <c:pt idx="4">
                  <c:v>10</c:v>
                </c:pt>
                <c:pt idx="5">
                  <c:v>7</c:v>
                </c:pt>
              </c:numCache>
            </c:numRef>
          </c:val>
          <c:extLst>
            <c:ext xmlns:c16="http://schemas.microsoft.com/office/drawing/2014/chart" uri="{C3380CC4-5D6E-409C-BE32-E72D297353CC}">
              <c16:uniqueId val="{00000002-FB2B-4572-B2E1-B3F85F43E2C0}"/>
            </c:ext>
          </c:extLst>
        </c:ser>
        <c:ser>
          <c:idx val="3"/>
          <c:order val="3"/>
          <c:tx>
            <c:strRef>
              <c:f>'（✔✔水農集計表）県連事務局提出用 '!$S$38</c:f>
              <c:strCache>
                <c:ptCount val="1"/>
                <c:pt idx="0">
                  <c:v>カントウタンポポ</c:v>
                </c:pt>
              </c:strCache>
            </c:strRef>
          </c:tx>
          <c:spPr>
            <a:solidFill>
              <a:srgbClr val="00B0F0"/>
            </a:solidFill>
            <a:ln>
              <a:noFill/>
            </a:ln>
            <a:effectLst/>
          </c:spPr>
          <c:invertIfNegative val="0"/>
          <c:cat>
            <c:strRef>
              <c:f>'（✔✔水農集計表）県連事務局提出用 '!$O$39:$O$44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'（✔✔水農集計表）県連事務局提出用 '!$S$39:$S$44</c:f>
              <c:numCache>
                <c:formatCode>General</c:formatCode>
                <c:ptCount val="6"/>
                <c:pt idx="0">
                  <c:v>133</c:v>
                </c:pt>
                <c:pt idx="1">
                  <c:v>574</c:v>
                </c:pt>
                <c:pt idx="2">
                  <c:v>376</c:v>
                </c:pt>
                <c:pt idx="3">
                  <c:v>134</c:v>
                </c:pt>
                <c:pt idx="4">
                  <c:v>45</c:v>
                </c:pt>
                <c:pt idx="5">
                  <c:v>31</c:v>
                </c:pt>
              </c:numCache>
            </c:numRef>
          </c:val>
          <c:extLst>
            <c:ext xmlns:c16="http://schemas.microsoft.com/office/drawing/2014/chart" uri="{C3380CC4-5D6E-409C-BE32-E72D297353CC}">
              <c16:uniqueId val="{00000003-FB2B-4572-B2E1-B3F85F43E2C0}"/>
            </c:ext>
          </c:extLst>
        </c:ser>
        <c:dLbls>
          <c:showLegendKey val="0"/>
          <c:showVal val="0"/>
          <c:showCatName val="0"/>
          <c:showSerName val="0"/>
          <c:showPercent val="0"/>
          <c:showBubbleSize val="0"/>
        </c:dLbls>
        <c:gapWidth val="219"/>
        <c:overlap val="-27"/>
        <c:axId val="512322320"/>
        <c:axId val="512317400"/>
      </c:barChart>
      <c:catAx>
        <c:axId val="512322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ＭＳ Ｐゴシック" panose="020B0600070205080204" pitchFamily="50" charset="-128"/>
                <a:ea typeface="ＭＳ Ｐゴシック" panose="020B0600070205080204" pitchFamily="50" charset="-128"/>
                <a:cs typeface="+mn-cs"/>
              </a:defRPr>
            </a:pPr>
            <a:endParaRPr lang="ja-JP"/>
          </a:p>
        </c:txPr>
        <c:crossAx val="512317400"/>
        <c:crosses val="autoZero"/>
        <c:auto val="1"/>
        <c:lblAlgn val="ctr"/>
        <c:lblOffset val="100"/>
        <c:noMultiLvlLbl val="0"/>
      </c:catAx>
      <c:valAx>
        <c:axId val="512317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12322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ＭＳ Ｐゴシック" panose="020B0600070205080204" pitchFamily="50" charset="-128"/>
              <a:ea typeface="ＭＳ Ｐゴシック" panose="020B060007020508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a:latin typeface="ＭＳ Ｐゴシック" panose="020B0600070205080204" pitchFamily="50" charset="-128"/>
                <a:ea typeface="ＭＳ Ｐゴシック" panose="020B0600070205080204" pitchFamily="50" charset="-128"/>
              </a:rPr>
              <a:t>種類と生育調査（関東ブロック）</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5.9435695538057741E-2"/>
          <c:y val="9.481481481481481E-2"/>
          <c:w val="0.91204806430446195"/>
          <c:h val="0.65314479440069995"/>
        </c:manualLayout>
      </c:layout>
      <c:barChart>
        <c:barDir val="col"/>
        <c:grouping val="clustered"/>
        <c:varyColors val="0"/>
        <c:ser>
          <c:idx val="0"/>
          <c:order val="0"/>
          <c:tx>
            <c:strRef>
              <c:f>'（✔✔水農集計表）県連事務局提出用 '!$P$11</c:f>
              <c:strCache>
                <c:ptCount val="1"/>
                <c:pt idx="0">
                  <c:v>セイヨウタンポポ</c:v>
                </c:pt>
              </c:strCache>
            </c:strRef>
          </c:tx>
          <c:spPr>
            <a:solidFill>
              <a:srgbClr val="FF0000"/>
            </a:solidFill>
            <a:ln>
              <a:noFill/>
            </a:ln>
            <a:effectLst/>
          </c:spPr>
          <c:invertIfNegative val="0"/>
          <c:cat>
            <c:strRef>
              <c:f>'（✔✔水農集計表）県連事務局提出用 '!$O$12:$O$22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'（✔✔水農集計表）県連事務局提出用 '!$P$12:$P$22</c:f>
              <c:numCache>
                <c:formatCode>General</c:formatCode>
                <c:ptCount val="11"/>
                <c:pt idx="0">
                  <c:v>574</c:v>
                </c:pt>
                <c:pt idx="1">
                  <c:v>259</c:v>
                </c:pt>
                <c:pt idx="2">
                  <c:v>721</c:v>
                </c:pt>
                <c:pt idx="3">
                  <c:v>705</c:v>
                </c:pt>
                <c:pt idx="4">
                  <c:v>851</c:v>
                </c:pt>
                <c:pt idx="5">
                  <c:v>33</c:v>
                </c:pt>
                <c:pt idx="6">
                  <c:v>162</c:v>
                </c:pt>
                <c:pt idx="7">
                  <c:v>7</c:v>
                </c:pt>
                <c:pt idx="8">
                  <c:v>377</c:v>
                </c:pt>
                <c:pt idx="9">
                  <c:v>166</c:v>
                </c:pt>
                <c:pt idx="10">
                  <c:v>280</c:v>
                </c:pt>
              </c:numCache>
            </c:numRef>
          </c:val>
          <c:extLst>
            <c:ext xmlns:c16="http://schemas.microsoft.com/office/drawing/2014/chart" uri="{C3380CC4-5D6E-409C-BE32-E72D297353CC}">
              <c16:uniqueId val="{00000000-7C11-4A32-AA7C-F74BD7B36B74}"/>
            </c:ext>
          </c:extLst>
        </c:ser>
        <c:ser>
          <c:idx val="1"/>
          <c:order val="1"/>
          <c:tx>
            <c:strRef>
              <c:f>'（✔✔水農集計表）県連事務局提出用 '!$Q$11</c:f>
              <c:strCache>
                <c:ptCount val="1"/>
                <c:pt idx="0">
                  <c:v>アカミタンポポ</c:v>
                </c:pt>
              </c:strCache>
            </c:strRef>
          </c:tx>
          <c:spPr>
            <a:solidFill>
              <a:srgbClr val="FFFF00"/>
            </a:solidFill>
            <a:ln>
              <a:noFill/>
            </a:ln>
            <a:effectLst/>
          </c:spPr>
          <c:invertIfNegative val="0"/>
          <c:cat>
            <c:strRef>
              <c:f>'（✔✔水農集計表）県連事務局提出用 '!$O$12:$O$22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'（✔✔水農集計表）県連事務局提出用 '!$Q$12:$Q$22</c:f>
              <c:numCache>
                <c:formatCode>General</c:formatCode>
                <c:ptCount val="11"/>
                <c:pt idx="0">
                  <c:v>72</c:v>
                </c:pt>
                <c:pt idx="1">
                  <c:v>44</c:v>
                </c:pt>
                <c:pt idx="2">
                  <c:v>116</c:v>
                </c:pt>
                <c:pt idx="3">
                  <c:v>91</c:v>
                </c:pt>
                <c:pt idx="4">
                  <c:v>101</c:v>
                </c:pt>
                <c:pt idx="5">
                  <c:v>4</c:v>
                </c:pt>
                <c:pt idx="6">
                  <c:v>13</c:v>
                </c:pt>
                <c:pt idx="7">
                  <c:v>1</c:v>
                </c:pt>
                <c:pt idx="8">
                  <c:v>61</c:v>
                </c:pt>
                <c:pt idx="9">
                  <c:v>24</c:v>
                </c:pt>
                <c:pt idx="10">
                  <c:v>32</c:v>
                </c:pt>
              </c:numCache>
            </c:numRef>
          </c:val>
          <c:extLst>
            <c:ext xmlns:c16="http://schemas.microsoft.com/office/drawing/2014/chart" uri="{C3380CC4-5D6E-409C-BE32-E72D297353CC}">
              <c16:uniqueId val="{00000001-7C11-4A32-AA7C-F74BD7B36B74}"/>
            </c:ext>
          </c:extLst>
        </c:ser>
        <c:ser>
          <c:idx val="2"/>
          <c:order val="2"/>
          <c:tx>
            <c:strRef>
              <c:f>'（✔✔水農集計表）県連事務局提出用 '!$R$11</c:f>
              <c:strCache>
                <c:ptCount val="1"/>
                <c:pt idx="0">
                  <c:v>シロバナタンポポ</c:v>
                </c:pt>
              </c:strCache>
            </c:strRef>
          </c:tx>
          <c:spPr>
            <a:solidFill>
              <a:srgbClr val="00B050"/>
            </a:solidFill>
            <a:ln>
              <a:noFill/>
            </a:ln>
            <a:effectLst/>
          </c:spPr>
          <c:invertIfNegative val="0"/>
          <c:cat>
            <c:strRef>
              <c:f>'（✔✔水農集計表）県連事務局提出用 '!$O$12:$O$22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'（✔✔水農集計表）県連事務局提出用 '!$R$12:$R$22</c:f>
              <c:numCache>
                <c:formatCode>General</c:formatCode>
                <c:ptCount val="11"/>
                <c:pt idx="0">
                  <c:v>36</c:v>
                </c:pt>
                <c:pt idx="1">
                  <c:v>16</c:v>
                </c:pt>
                <c:pt idx="2">
                  <c:v>55</c:v>
                </c:pt>
                <c:pt idx="3">
                  <c:v>44</c:v>
                </c:pt>
                <c:pt idx="4">
                  <c:v>61</c:v>
                </c:pt>
                <c:pt idx="5">
                  <c:v>3</c:v>
                </c:pt>
                <c:pt idx="6">
                  <c:v>11</c:v>
                </c:pt>
                <c:pt idx="7">
                  <c:v>1</c:v>
                </c:pt>
                <c:pt idx="8">
                  <c:v>33</c:v>
                </c:pt>
                <c:pt idx="9">
                  <c:v>15</c:v>
                </c:pt>
                <c:pt idx="10">
                  <c:v>9</c:v>
                </c:pt>
              </c:numCache>
            </c:numRef>
          </c:val>
          <c:extLst>
            <c:ext xmlns:c16="http://schemas.microsoft.com/office/drawing/2014/chart" uri="{C3380CC4-5D6E-409C-BE32-E72D297353CC}">
              <c16:uniqueId val="{00000002-7C11-4A32-AA7C-F74BD7B36B74}"/>
            </c:ext>
          </c:extLst>
        </c:ser>
        <c:ser>
          <c:idx val="3"/>
          <c:order val="3"/>
          <c:tx>
            <c:strRef>
              <c:f>'（✔✔水農集計表）県連事務局提出用 '!$S$11</c:f>
              <c:strCache>
                <c:ptCount val="1"/>
                <c:pt idx="0">
                  <c:v>カントウタンポポ</c:v>
                </c:pt>
              </c:strCache>
            </c:strRef>
          </c:tx>
          <c:spPr>
            <a:solidFill>
              <a:srgbClr val="00B0F0"/>
            </a:solidFill>
            <a:ln>
              <a:noFill/>
            </a:ln>
            <a:effectLst/>
          </c:spPr>
          <c:invertIfNegative val="0"/>
          <c:cat>
            <c:strRef>
              <c:f>'（✔✔水農集計表）県連事務局提出用 '!$O$12:$O$22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'（✔✔水農集計表）県連事務局提出用 '!$S$12:$S$22</c:f>
              <c:numCache>
                <c:formatCode>General</c:formatCode>
                <c:ptCount val="11"/>
                <c:pt idx="0">
                  <c:v>165</c:v>
                </c:pt>
                <c:pt idx="1">
                  <c:v>85</c:v>
                </c:pt>
                <c:pt idx="2">
                  <c:v>183</c:v>
                </c:pt>
                <c:pt idx="3">
                  <c:v>244</c:v>
                </c:pt>
                <c:pt idx="4">
                  <c:v>232</c:v>
                </c:pt>
                <c:pt idx="5">
                  <c:v>10</c:v>
                </c:pt>
                <c:pt idx="6">
                  <c:v>50</c:v>
                </c:pt>
                <c:pt idx="7">
                  <c:v>4</c:v>
                </c:pt>
                <c:pt idx="8">
                  <c:v>164</c:v>
                </c:pt>
                <c:pt idx="9">
                  <c:v>63</c:v>
                </c:pt>
                <c:pt idx="10">
                  <c:v>93</c:v>
                </c:pt>
              </c:numCache>
            </c:numRef>
          </c:val>
          <c:extLst>
            <c:ext xmlns:c16="http://schemas.microsoft.com/office/drawing/2014/chart" uri="{C3380CC4-5D6E-409C-BE32-E72D297353CC}">
              <c16:uniqueId val="{00000003-7C11-4A32-AA7C-F74BD7B36B74}"/>
            </c:ext>
          </c:extLst>
        </c:ser>
        <c:dLbls>
          <c:showLegendKey val="0"/>
          <c:showVal val="0"/>
          <c:showCatName val="0"/>
          <c:showSerName val="0"/>
          <c:showPercent val="0"/>
          <c:showBubbleSize val="0"/>
        </c:dLbls>
        <c:gapWidth val="219"/>
        <c:overlap val="-27"/>
        <c:axId val="512345608"/>
        <c:axId val="512345936"/>
      </c:barChart>
      <c:catAx>
        <c:axId val="512345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ＭＳ Ｐゴシック" panose="020B0600070205080204" pitchFamily="50" charset="-128"/>
                <a:ea typeface="ＭＳ Ｐゴシック" panose="020B0600070205080204" pitchFamily="50" charset="-128"/>
                <a:cs typeface="+mn-cs"/>
              </a:defRPr>
            </a:pPr>
            <a:endParaRPr lang="ja-JP"/>
          </a:p>
        </c:txPr>
        <c:crossAx val="512345936"/>
        <c:crosses val="autoZero"/>
        <c:auto val="1"/>
        <c:lblAlgn val="ctr"/>
        <c:lblOffset val="100"/>
        <c:noMultiLvlLbl val="0"/>
      </c:catAx>
      <c:valAx>
        <c:axId val="512345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12345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1" i="0" u="sng" strike="noStrike" kern="1200" spc="0" baseline="0">
                <a:solidFill>
                  <a:schemeClr val="tx1">
                    <a:lumMod val="95000"/>
                    <a:lumOff val="5000"/>
                  </a:schemeClr>
                </a:solidFill>
                <a:latin typeface="+mn-lt"/>
                <a:ea typeface="+mn-ea"/>
                <a:cs typeface="+mn-cs"/>
              </a:defRPr>
            </a:pPr>
            <a:r>
              <a:rPr lang="ja-JP" altLang="en-US" sz="3200" b="1" u="sng" dirty="0">
                <a:solidFill>
                  <a:schemeClr val="tx1">
                    <a:lumMod val="95000"/>
                    <a:lumOff val="5000"/>
                  </a:schemeClr>
                </a:solidFill>
              </a:rPr>
              <a:t>種類報告件数の報告</a:t>
            </a:r>
            <a:endParaRPr lang="en-US" altLang="ja-JP" sz="3200" b="1" u="sng" dirty="0">
              <a:solidFill>
                <a:schemeClr val="tx1">
                  <a:lumMod val="95000"/>
                  <a:lumOff val="5000"/>
                </a:schemeClr>
              </a:solidFill>
            </a:endParaRPr>
          </a:p>
        </c:rich>
      </c:tx>
      <c:layout>
        <c:manualLayout>
          <c:xMode val="edge"/>
          <c:yMode val="edge"/>
          <c:x val="0.2470693589770829"/>
          <c:y val="3.5649179988659629E-2"/>
        </c:manualLayout>
      </c:layout>
      <c:overlay val="0"/>
      <c:spPr>
        <a:noFill/>
        <a:ln>
          <a:noFill/>
        </a:ln>
        <a:effectLst/>
      </c:spPr>
      <c:txPr>
        <a:bodyPr rot="0" spcFirstLastPara="1" vertOverflow="ellipsis" vert="horz" wrap="square" anchor="ctr" anchorCtr="1"/>
        <a:lstStyle/>
        <a:p>
          <a:pPr>
            <a:defRPr sz="3200" b="1" i="0" u="sng" strike="noStrike" kern="1200" spc="0" baseline="0">
              <a:solidFill>
                <a:schemeClr val="tx1">
                  <a:lumMod val="95000"/>
                  <a:lumOff val="5000"/>
                </a:schemeClr>
              </a:solidFill>
              <a:latin typeface="+mn-lt"/>
              <a:ea typeface="+mn-ea"/>
              <a:cs typeface="+mn-cs"/>
            </a:defRPr>
          </a:pPr>
          <a:endParaRPr lang="ja-JP"/>
        </a:p>
      </c:txPr>
    </c:title>
    <c:autoTitleDeleted val="0"/>
    <c:plotArea>
      <c:layout>
        <c:manualLayout>
          <c:layoutTarget val="inner"/>
          <c:xMode val="edge"/>
          <c:yMode val="edge"/>
          <c:x val="0.25919668402197393"/>
          <c:y val="0.19007379734934557"/>
          <c:w val="0.47269048231163496"/>
          <c:h val="0.71934480569509751"/>
        </c:manualLayout>
      </c:layout>
      <c:doughnutChart>
        <c:varyColors val="1"/>
        <c:dLbls>
          <c:showLegendKey val="0"/>
          <c:showVal val="0"/>
          <c:showCatName val="0"/>
          <c:showSerName val="0"/>
          <c:showPercent val="0"/>
          <c:showBubbleSize val="0"/>
          <c:showLeaderLines val="0"/>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ja-JP" altLang="en-US" sz="2400" b="1">
                <a:solidFill>
                  <a:schemeClr val="tx1"/>
                </a:solidFill>
              </a:rPr>
              <a:t>種類別報告件数の内訳（東海ブロック）</a:t>
            </a:r>
          </a:p>
        </c:rich>
      </c:tx>
      <c:layout>
        <c:manualLayout>
          <c:xMode val="edge"/>
          <c:yMode val="edge"/>
          <c:x val="0.19951610730259328"/>
          <c:y val="0.1183981128406314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0.21838006673439994"/>
          <c:y val="0.17009533328029747"/>
          <c:w val="0.45831381391669596"/>
          <c:h val="0.74273829242334644"/>
        </c:manualLayout>
      </c:layout>
      <c:doughnutChart>
        <c:varyColors val="1"/>
        <c:ser>
          <c:idx val="0"/>
          <c:order val="0"/>
          <c:tx>
            <c:strRef>
              <c:f>'（集計表）日連事務局提出用'!$O$23</c:f>
              <c:strCache>
                <c:ptCount val="1"/>
                <c:pt idx="0">
                  <c:v>小計</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B5B3-4E81-B970-382D601499C6}"/>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B5B3-4E81-B970-382D601499C6}"/>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B5B3-4E81-B970-382D601499C6}"/>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B5B3-4E81-B970-382D601499C6}"/>
              </c:ext>
            </c:extLst>
          </c:dPt>
          <c:dLbls>
            <c:dLbl>
              <c:idx val="0"/>
              <c:layout>
                <c:manualLayout>
                  <c:x val="6.4055252800683596E-2"/>
                  <c:y val="0.10941395472057572"/>
                </c:manualLayout>
              </c:layout>
              <c:tx>
                <c:rich>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5D514173-B707-4AD9-838C-579D812832E6}" type="CATEGORYNAME">
                      <a:rPr lang="ja-JP" altLang="en-US" sz="1800" b="1">
                        <a:solidFill>
                          <a:schemeClr val="tx1"/>
                        </a:solidFill>
                      </a:rPr>
                      <a:pPr>
                        <a:defRPr sz="1800" b="1">
                          <a:solidFill>
                            <a:schemeClr val="tx1"/>
                          </a:solidFill>
                        </a:defRPr>
                      </a:pPr>
                      <a:t>[分類名]</a:t>
                    </a:fld>
                    <a:r>
                      <a:rPr lang="ja-JP" altLang="en-US" sz="1800" b="1" baseline="0">
                        <a:solidFill>
                          <a:schemeClr val="tx1"/>
                        </a:solidFill>
                      </a:rPr>
                      <a:t>
</a:t>
                    </a:r>
                    <a:fld id="{599D67F4-34CF-433F-B4FD-78B47F30AD42}" type="PERCENTAGE">
                      <a:rPr lang="en-US" altLang="ja-JP" sz="1800" b="1" baseline="0">
                        <a:solidFill>
                          <a:schemeClr val="tx1"/>
                        </a:solidFill>
                      </a:rPr>
                      <a:pPr>
                        <a:defRPr sz="1800" b="1">
                          <a:solidFill>
                            <a:schemeClr val="tx1"/>
                          </a:solidFill>
                        </a:defRPr>
                      </a:pPr>
                      <a:t>[パーセンテージ]</a:t>
                    </a:fld>
                    <a:endParaRPr lang="ja-JP" altLang="en-US" sz="1800" b="1" baseline="0">
                      <a:solidFill>
                        <a:schemeClr val="tx1"/>
                      </a:solidFill>
                    </a:endParaRPr>
                  </a:p>
                </c:rich>
              </c:tx>
              <c:spPr>
                <a:xfrm>
                  <a:off x="4367233" y="1648912"/>
                  <a:ext cx="1373489" cy="710386"/>
                </a:xfrm>
                <a:noFill/>
                <a:ln>
                  <a:noFill/>
                </a:ln>
                <a:effectLst/>
              </c:spPr>
              <c:txPr>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21267"/>
                        <a:gd name="adj2" fmla="val 26816"/>
                      </a:avLst>
                    </a:prstGeom>
                    <a:noFill/>
                    <a:ln>
                      <a:noFill/>
                    </a:ln>
                  </c15:spPr>
                  <c15:layout>
                    <c:manualLayout>
                      <c:w val="0.23581084642435957"/>
                      <c:h val="0.18415112925699104"/>
                    </c:manualLayout>
                  </c15:layout>
                  <c15:dlblFieldTable/>
                  <c15:showDataLabelsRange val="0"/>
                </c:ext>
                <c:ext xmlns:c16="http://schemas.microsoft.com/office/drawing/2014/chart" uri="{C3380CC4-5D6E-409C-BE32-E72D297353CC}">
                  <c16:uniqueId val="{00000001-B5B3-4E81-B970-382D601499C6}"/>
                </c:ext>
              </c:extLst>
            </c:dLbl>
            <c:dLbl>
              <c:idx val="1"/>
              <c:layout>
                <c:manualLayout>
                  <c:x val="-8.3929511148531061E-2"/>
                  <c:y val="5.8755168127975106E-2"/>
                </c:manualLayout>
              </c:layout>
              <c:tx>
                <c:rich>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43417640-10E3-44CD-85D7-AC4E12B5874C}" type="CATEGORYNAME">
                      <a:rPr lang="ja-JP" altLang="en-US" sz="1800" b="1">
                        <a:solidFill>
                          <a:schemeClr val="tx1"/>
                        </a:solidFill>
                        <a:latin typeface="+mn-ea"/>
                        <a:ea typeface="+mn-ea"/>
                      </a:rPr>
                      <a:pPr>
                        <a:defRPr sz="1800" b="1">
                          <a:solidFill>
                            <a:schemeClr val="tx1"/>
                          </a:solidFill>
                        </a:defRPr>
                      </a:pPr>
                      <a:t>[分類名]</a:t>
                    </a:fld>
                    <a:r>
                      <a:rPr lang="ja-JP" altLang="en-US" sz="1800" b="1" baseline="0">
                        <a:solidFill>
                          <a:schemeClr val="tx1"/>
                        </a:solidFill>
                        <a:latin typeface="+mn-ea"/>
                        <a:ea typeface="+mn-ea"/>
                      </a:rPr>
                      <a:t>
</a:t>
                    </a:r>
                    <a:fld id="{99110079-5276-4D52-B1E7-1A9C37448717}" type="PERCENTAGE">
                      <a:rPr lang="en-US" altLang="ja-JP" sz="1800" b="1" baseline="0">
                        <a:solidFill>
                          <a:schemeClr val="tx1"/>
                        </a:solidFill>
                        <a:latin typeface="+mn-ea"/>
                        <a:ea typeface="+mn-ea"/>
                      </a:rPr>
                      <a:pPr>
                        <a:defRPr sz="1800" b="1">
                          <a:solidFill>
                            <a:schemeClr val="tx1"/>
                          </a:solidFill>
                        </a:defRPr>
                      </a:pPr>
                      <a:t>[パーセンテージ]</a:t>
                    </a:fld>
                    <a:endParaRPr lang="ja-JP" altLang="en-US" sz="1800" b="1" baseline="0">
                      <a:solidFill>
                        <a:schemeClr val="tx1"/>
                      </a:solidFill>
                      <a:latin typeface="+mn-ea"/>
                      <a:ea typeface="+mn-ea"/>
                    </a:endParaRPr>
                  </a:p>
                </c:rich>
              </c:tx>
              <c:spPr>
                <a:noFill/>
                <a:ln>
                  <a:noFill/>
                </a:ln>
                <a:effectLst/>
              </c:spPr>
              <c:txPr>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46733"/>
                        <a:gd name="adj2" fmla="val -3855"/>
                      </a:avLst>
                    </a:prstGeom>
                    <a:noFill/>
                    <a:ln>
                      <a:noFill/>
                    </a:ln>
                  </c15:spPr>
                  <c15:layout>
                    <c:manualLayout>
                      <c:w val="0.19605214972451887"/>
                      <c:h val="0.16110586176727909"/>
                    </c:manualLayout>
                  </c15:layout>
                  <c15:dlblFieldTable/>
                  <c15:showDataLabelsRange val="0"/>
                </c:ext>
                <c:ext xmlns:c16="http://schemas.microsoft.com/office/drawing/2014/chart" uri="{C3380CC4-5D6E-409C-BE32-E72D297353CC}">
                  <c16:uniqueId val="{00000003-B5B3-4E81-B970-382D601499C6}"/>
                </c:ext>
              </c:extLst>
            </c:dLbl>
            <c:dLbl>
              <c:idx val="2"/>
              <c:layout>
                <c:manualLayout>
                  <c:x val="-5.6549935963118643E-2"/>
                  <c:y val="-3.5550801958181492E-2"/>
                </c:manualLayout>
              </c:layout>
              <c:tx>
                <c:rich>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FB3E43CD-E5B5-4E50-8CDD-7752B2ACC359}" type="CATEGORYNAME">
                      <a:rPr lang="ja-JP" altLang="en-US" sz="1800" b="1">
                        <a:solidFill>
                          <a:schemeClr val="tx1"/>
                        </a:solidFill>
                      </a:rPr>
                      <a:pPr>
                        <a:defRPr sz="1800" b="1">
                          <a:solidFill>
                            <a:schemeClr val="tx1"/>
                          </a:solidFill>
                        </a:defRPr>
                      </a:pPr>
                      <a:t>[分類名]</a:t>
                    </a:fld>
                    <a:r>
                      <a:rPr lang="ja-JP" altLang="en-US" sz="1800" b="1" baseline="0" dirty="0">
                        <a:solidFill>
                          <a:schemeClr val="tx1"/>
                        </a:solidFill>
                      </a:rPr>
                      <a:t>
</a:t>
                    </a:r>
                    <a:fld id="{3805FCC1-C055-4C11-BBCD-6E03CDB322CA}" type="PERCENTAGE">
                      <a:rPr lang="en-US" altLang="ja-JP" sz="1800" b="1" baseline="0">
                        <a:solidFill>
                          <a:schemeClr val="tx1"/>
                        </a:solidFill>
                        <a:latin typeface="+mj-ea"/>
                        <a:ea typeface="+mj-ea"/>
                      </a:rPr>
                      <a:pPr>
                        <a:defRPr sz="1800" b="1">
                          <a:solidFill>
                            <a:schemeClr val="tx1"/>
                          </a:solidFill>
                        </a:defRPr>
                      </a:pPr>
                      <a:t>[パーセンテージ]</a:t>
                    </a:fld>
                    <a:endParaRPr lang="ja-JP" altLang="en-US" sz="1800" b="1" baseline="0" dirty="0">
                      <a:solidFill>
                        <a:schemeClr val="tx1"/>
                      </a:solidFill>
                    </a:endParaRPr>
                  </a:p>
                </c:rich>
              </c:tx>
              <c:spPr>
                <a:xfrm>
                  <a:off x="2494" y="1268869"/>
                  <a:ext cx="1539678" cy="751364"/>
                </a:xfrm>
                <a:noFill/>
                <a:ln>
                  <a:noFill/>
                </a:ln>
                <a:effectLst/>
              </c:spPr>
              <c:txPr>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35881"/>
                        <a:gd name="adj2" fmla="val -10987"/>
                      </a:avLst>
                    </a:prstGeom>
                    <a:noFill/>
                    <a:ln>
                      <a:noFill/>
                    </a:ln>
                  </c15:spPr>
                  <c15:layout>
                    <c:manualLayout>
                      <c:w val="0.21680208115578473"/>
                      <c:h val="0.15355212160719153"/>
                    </c:manualLayout>
                  </c15:layout>
                  <c15:dlblFieldTable/>
                  <c15:showDataLabelsRange val="0"/>
                </c:ext>
                <c:ext xmlns:c16="http://schemas.microsoft.com/office/drawing/2014/chart" uri="{C3380CC4-5D6E-409C-BE32-E72D297353CC}">
                  <c16:uniqueId val="{00000005-B5B3-4E81-B970-382D601499C6}"/>
                </c:ext>
              </c:extLst>
            </c:dLbl>
            <c:dLbl>
              <c:idx val="3"/>
              <c:layout>
                <c:manualLayout>
                  <c:x val="-4.3098395125322098E-2"/>
                  <c:y val="-8.9225492434170633E-2"/>
                </c:manualLayout>
              </c:layout>
              <c:tx>
                <c:rich>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617D890E-A356-4A10-B5C7-992F80CB8179}" type="CATEGORYNAME">
                      <a:rPr lang="ja-JP" altLang="en-US" sz="1800" b="1">
                        <a:solidFill>
                          <a:schemeClr val="tx1"/>
                        </a:solidFill>
                        <a:latin typeface="+mj-ea"/>
                        <a:ea typeface="+mj-ea"/>
                      </a:rPr>
                      <a:pPr>
                        <a:defRPr sz="1800" b="1">
                          <a:solidFill>
                            <a:schemeClr val="tx1"/>
                          </a:solidFill>
                        </a:defRPr>
                      </a:pPr>
                      <a:t>[分類名]</a:t>
                    </a:fld>
                    <a:r>
                      <a:rPr lang="ja-JP" altLang="en-US" sz="1800" b="1" baseline="0">
                        <a:solidFill>
                          <a:schemeClr val="tx1"/>
                        </a:solidFill>
                        <a:latin typeface="+mj-ea"/>
                        <a:ea typeface="+mj-ea"/>
                      </a:rPr>
                      <a:t>
</a:t>
                    </a:r>
                    <a:fld id="{FF4AE6A8-A972-4CAD-9C2D-7B12C1A527D2}" type="PERCENTAGE">
                      <a:rPr lang="en-US" altLang="ja-JP" sz="1800" b="1" baseline="0">
                        <a:solidFill>
                          <a:schemeClr val="tx1"/>
                        </a:solidFill>
                        <a:latin typeface="+mj-ea"/>
                        <a:ea typeface="+mj-ea"/>
                      </a:rPr>
                      <a:pPr>
                        <a:defRPr sz="1800" b="1">
                          <a:solidFill>
                            <a:schemeClr val="tx1"/>
                          </a:solidFill>
                        </a:defRPr>
                      </a:pPr>
                      <a:t>[パーセンテージ]</a:t>
                    </a:fld>
                    <a:endParaRPr lang="ja-JP" altLang="en-US" sz="1800" b="1" baseline="0">
                      <a:solidFill>
                        <a:schemeClr val="tx1"/>
                      </a:solidFill>
                      <a:latin typeface="+mj-ea"/>
                      <a:ea typeface="+mj-ea"/>
                    </a:endParaRPr>
                  </a:p>
                </c:rich>
              </c:tx>
              <c:spPr>
                <a:xfrm>
                  <a:off x="233126" y="418691"/>
                  <a:ext cx="1333213" cy="617954"/>
                </a:xfrm>
                <a:noFill/>
                <a:ln>
                  <a:noFill/>
                </a:ln>
                <a:effectLst/>
              </c:spPr>
              <c:txPr>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45724"/>
                        <a:gd name="adj2" fmla="val 32369"/>
                      </a:avLst>
                    </a:prstGeom>
                    <a:noFill/>
                    <a:ln>
                      <a:noFill/>
                    </a:ln>
                  </c15:spPr>
                  <c15:layout>
                    <c:manualLayout>
                      <c:w val="0.24833933368948349"/>
                      <c:h val="0.16826050504410694"/>
                    </c:manualLayout>
                  </c15:layout>
                  <c15:dlblFieldTable/>
                  <c15:showDataLabelsRange val="0"/>
                </c:ext>
                <c:ext xmlns:c16="http://schemas.microsoft.com/office/drawing/2014/chart" uri="{C3380CC4-5D6E-409C-BE32-E72D297353CC}">
                  <c16:uniqueId val="{00000007-B5B3-4E81-B970-382D601499C6}"/>
                </c:ext>
              </c:extLst>
            </c:dLbl>
            <c:spPr>
              <a:noFill/>
              <a:ln>
                <a:no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'（集計表）日連事務局提出用'!$P$11:$S$11</c:f>
              <c:strCache>
                <c:ptCount val="4"/>
                <c:pt idx="0">
                  <c:v>セイヨウタンポポ</c:v>
                </c:pt>
                <c:pt idx="1">
                  <c:v>アカミタンポポ</c:v>
                </c:pt>
                <c:pt idx="2">
                  <c:v>シロバナタンポポ</c:v>
                </c:pt>
                <c:pt idx="3">
                  <c:v>カントウタンポポ</c:v>
                </c:pt>
              </c:strCache>
            </c:strRef>
          </c:cat>
          <c:val>
            <c:numRef>
              <c:f>'（集計表）日連事務局提出用'!$P$23:$S$23</c:f>
              <c:numCache>
                <c:formatCode>General</c:formatCode>
                <c:ptCount val="4"/>
                <c:pt idx="0">
                  <c:v>1256</c:v>
                </c:pt>
                <c:pt idx="1">
                  <c:v>148</c:v>
                </c:pt>
                <c:pt idx="2">
                  <c:v>71</c:v>
                </c:pt>
                <c:pt idx="3">
                  <c:v>396</c:v>
                </c:pt>
              </c:numCache>
            </c:numRef>
          </c:val>
          <c:extLst>
            <c:ext xmlns:c16="http://schemas.microsoft.com/office/drawing/2014/chart" uri="{C3380CC4-5D6E-409C-BE32-E72D297353CC}">
              <c16:uniqueId val="{00000008-B5B3-4E81-B970-382D601499C6}"/>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a:t>種類と生育環境（東海ブロック）</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5.9435695538057741E-2"/>
          <c:y val="9.481481481481481E-2"/>
          <c:w val="0.91204806430446195"/>
          <c:h val="0.65952158063575383"/>
        </c:manualLayout>
      </c:layout>
      <c:barChart>
        <c:barDir val="col"/>
        <c:grouping val="clustered"/>
        <c:varyColors val="0"/>
        <c:ser>
          <c:idx val="0"/>
          <c:order val="0"/>
          <c:tx>
            <c:strRef>
              <c:f>'（集計表）日連事務局提出用'!$P$11</c:f>
              <c:strCache>
                <c:ptCount val="1"/>
                <c:pt idx="0">
                  <c:v>セイヨウタンポポ</c:v>
                </c:pt>
              </c:strCache>
            </c:strRef>
          </c:tx>
          <c:spPr>
            <a:solidFill>
              <a:srgbClr val="FF0000"/>
            </a:solidFill>
            <a:ln>
              <a:noFill/>
            </a:ln>
            <a:effectLst/>
          </c:spPr>
          <c:invertIfNegative val="0"/>
          <c:cat>
            <c:strRef>
              <c:f>'（集計表）日連事務局提出用'!$O$12:$O$22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'（集計表）日連事務局提出用'!$P$12:$P$22</c:f>
              <c:numCache>
                <c:formatCode>General</c:formatCode>
                <c:ptCount val="11"/>
                <c:pt idx="0">
                  <c:v>264</c:v>
                </c:pt>
                <c:pt idx="1">
                  <c:v>170</c:v>
                </c:pt>
                <c:pt idx="2">
                  <c:v>183</c:v>
                </c:pt>
                <c:pt idx="3">
                  <c:v>184</c:v>
                </c:pt>
                <c:pt idx="4">
                  <c:v>197</c:v>
                </c:pt>
                <c:pt idx="5">
                  <c:v>6</c:v>
                </c:pt>
                <c:pt idx="6">
                  <c:v>35</c:v>
                </c:pt>
                <c:pt idx="7">
                  <c:v>1</c:v>
                </c:pt>
                <c:pt idx="8">
                  <c:v>84</c:v>
                </c:pt>
                <c:pt idx="9">
                  <c:v>68</c:v>
                </c:pt>
                <c:pt idx="10">
                  <c:v>64</c:v>
                </c:pt>
              </c:numCache>
            </c:numRef>
          </c:val>
          <c:extLst>
            <c:ext xmlns:c16="http://schemas.microsoft.com/office/drawing/2014/chart" uri="{C3380CC4-5D6E-409C-BE32-E72D297353CC}">
              <c16:uniqueId val="{00000000-0F9A-4CC0-90A1-190AA1D0C91C}"/>
            </c:ext>
          </c:extLst>
        </c:ser>
        <c:ser>
          <c:idx val="1"/>
          <c:order val="1"/>
          <c:tx>
            <c:strRef>
              <c:f>'（集計表）日連事務局提出用'!$Q$11</c:f>
              <c:strCache>
                <c:ptCount val="1"/>
                <c:pt idx="0">
                  <c:v>アカミタンポポ</c:v>
                </c:pt>
              </c:strCache>
            </c:strRef>
          </c:tx>
          <c:spPr>
            <a:solidFill>
              <a:srgbClr val="FFFF00"/>
            </a:solidFill>
            <a:ln>
              <a:noFill/>
            </a:ln>
            <a:effectLst/>
          </c:spPr>
          <c:invertIfNegative val="0"/>
          <c:cat>
            <c:strRef>
              <c:f>'（集計表）日連事務局提出用'!$O$12:$O$22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'（集計表）日連事務局提出用'!$Q$12:$Q$22</c:f>
              <c:numCache>
                <c:formatCode>General</c:formatCode>
                <c:ptCount val="11"/>
                <c:pt idx="0">
                  <c:v>14</c:v>
                </c:pt>
                <c:pt idx="1">
                  <c:v>32</c:v>
                </c:pt>
                <c:pt idx="2">
                  <c:v>26</c:v>
                </c:pt>
                <c:pt idx="3">
                  <c:v>25</c:v>
                </c:pt>
                <c:pt idx="4">
                  <c:v>21</c:v>
                </c:pt>
                <c:pt idx="5">
                  <c:v>7</c:v>
                </c:pt>
                <c:pt idx="6">
                  <c:v>1</c:v>
                </c:pt>
                <c:pt idx="7">
                  <c:v>1</c:v>
                </c:pt>
                <c:pt idx="8">
                  <c:v>14</c:v>
                </c:pt>
                <c:pt idx="9">
                  <c:v>1</c:v>
                </c:pt>
                <c:pt idx="10">
                  <c:v>6</c:v>
                </c:pt>
              </c:numCache>
            </c:numRef>
          </c:val>
          <c:extLst>
            <c:ext xmlns:c16="http://schemas.microsoft.com/office/drawing/2014/chart" uri="{C3380CC4-5D6E-409C-BE32-E72D297353CC}">
              <c16:uniqueId val="{00000001-0F9A-4CC0-90A1-190AA1D0C91C}"/>
            </c:ext>
          </c:extLst>
        </c:ser>
        <c:ser>
          <c:idx val="2"/>
          <c:order val="2"/>
          <c:tx>
            <c:strRef>
              <c:f>'（集計表）日連事務局提出用'!$R$11</c:f>
              <c:strCache>
                <c:ptCount val="1"/>
                <c:pt idx="0">
                  <c:v>シロバナタンポポ</c:v>
                </c:pt>
              </c:strCache>
            </c:strRef>
          </c:tx>
          <c:spPr>
            <a:solidFill>
              <a:srgbClr val="00B050"/>
            </a:solidFill>
            <a:ln>
              <a:noFill/>
            </a:ln>
            <a:effectLst/>
          </c:spPr>
          <c:invertIfNegative val="0"/>
          <c:cat>
            <c:strRef>
              <c:f>'（集計表）日連事務局提出用'!$O$12:$O$22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'（集計表）日連事務局提出用'!$R$12:$R$22</c:f>
              <c:numCache>
                <c:formatCode>General</c:formatCode>
                <c:ptCount val="11"/>
                <c:pt idx="0">
                  <c:v>12</c:v>
                </c:pt>
                <c:pt idx="1">
                  <c:v>8</c:v>
                </c:pt>
                <c:pt idx="2">
                  <c:v>17</c:v>
                </c:pt>
                <c:pt idx="3">
                  <c:v>19</c:v>
                </c:pt>
                <c:pt idx="4">
                  <c:v>9</c:v>
                </c:pt>
                <c:pt idx="5">
                  <c:v>0</c:v>
                </c:pt>
                <c:pt idx="6">
                  <c:v>1</c:v>
                </c:pt>
                <c:pt idx="7">
                  <c:v>0</c:v>
                </c:pt>
                <c:pt idx="8">
                  <c:v>5</c:v>
                </c:pt>
                <c:pt idx="9">
                  <c:v>0</c:v>
                </c:pt>
                <c:pt idx="10">
                  <c:v>0</c:v>
                </c:pt>
              </c:numCache>
            </c:numRef>
          </c:val>
          <c:extLst>
            <c:ext xmlns:c16="http://schemas.microsoft.com/office/drawing/2014/chart" uri="{C3380CC4-5D6E-409C-BE32-E72D297353CC}">
              <c16:uniqueId val="{00000002-0F9A-4CC0-90A1-190AA1D0C91C}"/>
            </c:ext>
          </c:extLst>
        </c:ser>
        <c:ser>
          <c:idx val="3"/>
          <c:order val="3"/>
          <c:tx>
            <c:strRef>
              <c:f>'（集計表）日連事務局提出用'!$S$11</c:f>
              <c:strCache>
                <c:ptCount val="1"/>
                <c:pt idx="0">
                  <c:v>カントウタンポポ</c:v>
                </c:pt>
              </c:strCache>
            </c:strRef>
          </c:tx>
          <c:spPr>
            <a:solidFill>
              <a:srgbClr val="00B0F0"/>
            </a:solidFill>
            <a:ln>
              <a:noFill/>
            </a:ln>
            <a:effectLst/>
          </c:spPr>
          <c:invertIfNegative val="0"/>
          <c:cat>
            <c:strRef>
              <c:f>'（集計表）日連事務局提出用'!$O$12:$O$22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'（集計表）日連事務局提出用'!$S$12:$S$22</c:f>
              <c:numCache>
                <c:formatCode>General</c:formatCode>
                <c:ptCount val="11"/>
                <c:pt idx="0">
                  <c:v>64</c:v>
                </c:pt>
                <c:pt idx="1">
                  <c:v>33</c:v>
                </c:pt>
                <c:pt idx="2">
                  <c:v>43</c:v>
                </c:pt>
                <c:pt idx="3">
                  <c:v>68</c:v>
                </c:pt>
                <c:pt idx="4">
                  <c:v>79</c:v>
                </c:pt>
                <c:pt idx="5">
                  <c:v>10</c:v>
                </c:pt>
                <c:pt idx="6">
                  <c:v>26</c:v>
                </c:pt>
                <c:pt idx="7">
                  <c:v>1</c:v>
                </c:pt>
                <c:pt idx="8">
                  <c:v>39</c:v>
                </c:pt>
                <c:pt idx="9">
                  <c:v>18</c:v>
                </c:pt>
                <c:pt idx="10">
                  <c:v>15</c:v>
                </c:pt>
              </c:numCache>
            </c:numRef>
          </c:val>
          <c:extLst>
            <c:ext xmlns:c16="http://schemas.microsoft.com/office/drawing/2014/chart" uri="{C3380CC4-5D6E-409C-BE32-E72D297353CC}">
              <c16:uniqueId val="{00000003-0F9A-4CC0-90A1-190AA1D0C91C}"/>
            </c:ext>
          </c:extLst>
        </c:ser>
        <c:dLbls>
          <c:showLegendKey val="0"/>
          <c:showVal val="0"/>
          <c:showCatName val="0"/>
          <c:showSerName val="0"/>
          <c:showPercent val="0"/>
          <c:showBubbleSize val="0"/>
        </c:dLbls>
        <c:gapWidth val="219"/>
        <c:overlap val="-27"/>
        <c:axId val="588131088"/>
        <c:axId val="588131448"/>
      </c:barChart>
      <c:catAx>
        <c:axId val="588131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88131448"/>
        <c:crosses val="autoZero"/>
        <c:auto val="1"/>
        <c:lblAlgn val="ctr"/>
        <c:lblOffset val="100"/>
        <c:noMultiLvlLbl val="0"/>
      </c:catAx>
      <c:valAx>
        <c:axId val="588131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88131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a:t>種類と地表面の状況（東海ブロック）</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5.9435695538057741E-2"/>
          <c:y val="9.481481481481481E-2"/>
          <c:w val="0.91764763779527558"/>
          <c:h val="0.66115150189559635"/>
        </c:manualLayout>
      </c:layout>
      <c:barChart>
        <c:barDir val="col"/>
        <c:grouping val="clustered"/>
        <c:varyColors val="0"/>
        <c:ser>
          <c:idx val="0"/>
          <c:order val="0"/>
          <c:tx>
            <c:strRef>
              <c:f>'（集計表）日連事務局提出用'!$P$38</c:f>
              <c:strCache>
                <c:ptCount val="1"/>
                <c:pt idx="0">
                  <c:v>セイヨウタンポポ</c:v>
                </c:pt>
              </c:strCache>
            </c:strRef>
          </c:tx>
          <c:spPr>
            <a:solidFill>
              <a:srgbClr val="FF000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'（集計表）日連事務局提出用'!$P$39:$P$44</c:f>
              <c:numCache>
                <c:formatCode>General</c:formatCode>
                <c:ptCount val="6"/>
                <c:pt idx="0">
                  <c:v>153</c:v>
                </c:pt>
                <c:pt idx="1">
                  <c:v>561</c:v>
                </c:pt>
                <c:pt idx="2">
                  <c:v>340</c:v>
                </c:pt>
                <c:pt idx="3">
                  <c:v>105</c:v>
                </c:pt>
                <c:pt idx="4">
                  <c:v>80</c:v>
                </c:pt>
                <c:pt idx="5">
                  <c:v>17</c:v>
                </c:pt>
              </c:numCache>
            </c:numRef>
          </c:val>
          <c:extLst>
            <c:ext xmlns:c16="http://schemas.microsoft.com/office/drawing/2014/chart" uri="{C3380CC4-5D6E-409C-BE32-E72D297353CC}">
              <c16:uniqueId val="{00000000-5060-4893-9D60-0C02D770026E}"/>
            </c:ext>
          </c:extLst>
        </c:ser>
        <c:ser>
          <c:idx val="1"/>
          <c:order val="1"/>
          <c:tx>
            <c:strRef>
              <c:f>'（集計表）日連事務局提出用'!$Q$38</c:f>
              <c:strCache>
                <c:ptCount val="1"/>
                <c:pt idx="0">
                  <c:v>アカミタンポポ</c:v>
                </c:pt>
              </c:strCache>
            </c:strRef>
          </c:tx>
          <c:spPr>
            <a:solidFill>
              <a:srgbClr val="FFFF0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'（集計表）日連事務局提出用'!$Q$39:$Q$44</c:f>
              <c:numCache>
                <c:formatCode>General</c:formatCode>
                <c:ptCount val="6"/>
                <c:pt idx="0">
                  <c:v>18</c:v>
                </c:pt>
                <c:pt idx="1">
                  <c:v>74</c:v>
                </c:pt>
                <c:pt idx="2">
                  <c:v>42</c:v>
                </c:pt>
                <c:pt idx="3">
                  <c:v>7</c:v>
                </c:pt>
                <c:pt idx="4">
                  <c:v>7</c:v>
                </c:pt>
                <c:pt idx="5">
                  <c:v>0</c:v>
                </c:pt>
              </c:numCache>
            </c:numRef>
          </c:val>
          <c:extLst>
            <c:ext xmlns:c16="http://schemas.microsoft.com/office/drawing/2014/chart" uri="{C3380CC4-5D6E-409C-BE32-E72D297353CC}">
              <c16:uniqueId val="{00000001-5060-4893-9D60-0C02D770026E}"/>
            </c:ext>
          </c:extLst>
        </c:ser>
        <c:ser>
          <c:idx val="2"/>
          <c:order val="2"/>
          <c:tx>
            <c:strRef>
              <c:f>'（集計表）日連事務局提出用'!$R$38</c:f>
              <c:strCache>
                <c:ptCount val="1"/>
                <c:pt idx="0">
                  <c:v>シロバナタンポポ</c:v>
                </c:pt>
              </c:strCache>
            </c:strRef>
          </c:tx>
          <c:spPr>
            <a:solidFill>
              <a:srgbClr val="00B05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'（集計表）日連事務局提出用'!$R$39:$R$44</c:f>
              <c:numCache>
                <c:formatCode>General</c:formatCode>
                <c:ptCount val="6"/>
                <c:pt idx="0">
                  <c:v>13</c:v>
                </c:pt>
                <c:pt idx="1">
                  <c:v>29</c:v>
                </c:pt>
                <c:pt idx="2">
                  <c:v>18</c:v>
                </c:pt>
                <c:pt idx="3">
                  <c:v>7</c:v>
                </c:pt>
                <c:pt idx="4">
                  <c:v>2</c:v>
                </c:pt>
                <c:pt idx="5">
                  <c:v>2</c:v>
                </c:pt>
              </c:numCache>
            </c:numRef>
          </c:val>
          <c:extLst>
            <c:ext xmlns:c16="http://schemas.microsoft.com/office/drawing/2014/chart" uri="{C3380CC4-5D6E-409C-BE32-E72D297353CC}">
              <c16:uniqueId val="{00000002-5060-4893-9D60-0C02D770026E}"/>
            </c:ext>
          </c:extLst>
        </c:ser>
        <c:ser>
          <c:idx val="3"/>
          <c:order val="3"/>
          <c:tx>
            <c:strRef>
              <c:f>'（集計表）日連事務局提出用'!$S$38</c:f>
              <c:strCache>
                <c:ptCount val="1"/>
                <c:pt idx="0">
                  <c:v>カントウタンポポ</c:v>
                </c:pt>
              </c:strCache>
            </c:strRef>
          </c:tx>
          <c:spPr>
            <a:solidFill>
              <a:srgbClr val="00B0F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'（集計表）日連事務局提出用'!$S$39:$S$44</c:f>
              <c:numCache>
                <c:formatCode>General</c:formatCode>
                <c:ptCount val="6"/>
                <c:pt idx="0">
                  <c:v>37</c:v>
                </c:pt>
                <c:pt idx="1">
                  <c:v>210</c:v>
                </c:pt>
                <c:pt idx="2">
                  <c:v>94</c:v>
                </c:pt>
                <c:pt idx="3">
                  <c:v>40</c:v>
                </c:pt>
                <c:pt idx="4">
                  <c:v>12</c:v>
                </c:pt>
                <c:pt idx="5">
                  <c:v>3</c:v>
                </c:pt>
              </c:numCache>
            </c:numRef>
          </c:val>
          <c:extLst>
            <c:ext xmlns:c16="http://schemas.microsoft.com/office/drawing/2014/chart" uri="{C3380CC4-5D6E-409C-BE32-E72D297353CC}">
              <c16:uniqueId val="{00000003-5060-4893-9D60-0C02D770026E}"/>
            </c:ext>
          </c:extLst>
        </c:ser>
        <c:dLbls>
          <c:showLegendKey val="0"/>
          <c:showVal val="0"/>
          <c:showCatName val="0"/>
          <c:showSerName val="0"/>
          <c:showPercent val="0"/>
          <c:showBubbleSize val="0"/>
        </c:dLbls>
        <c:gapWidth val="219"/>
        <c:overlap val="-27"/>
        <c:axId val="680007440"/>
        <c:axId val="680008880"/>
      </c:barChart>
      <c:catAx>
        <c:axId val="6800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80008880"/>
        <c:crosses val="autoZero"/>
        <c:auto val="1"/>
        <c:lblAlgn val="ctr"/>
        <c:lblOffset val="100"/>
        <c:noMultiLvlLbl val="0"/>
      </c:catAx>
      <c:valAx>
        <c:axId val="680008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800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1" i="0" u="sng" strike="noStrike" kern="1200" spc="0" baseline="0">
                <a:solidFill>
                  <a:schemeClr val="tx1">
                    <a:lumMod val="95000"/>
                    <a:lumOff val="5000"/>
                  </a:schemeClr>
                </a:solidFill>
                <a:latin typeface="+mn-lt"/>
                <a:ea typeface="+mn-ea"/>
                <a:cs typeface="+mn-cs"/>
              </a:defRPr>
            </a:pPr>
            <a:r>
              <a:rPr lang="ja-JP" altLang="en-US" sz="3200" b="1" u="sng" dirty="0">
                <a:solidFill>
                  <a:schemeClr val="tx1">
                    <a:lumMod val="95000"/>
                    <a:lumOff val="5000"/>
                  </a:schemeClr>
                </a:solidFill>
              </a:rPr>
              <a:t>種類別報告件数の内訳</a:t>
            </a:r>
          </a:p>
        </c:rich>
      </c:tx>
      <c:overlay val="0"/>
      <c:spPr>
        <a:noFill/>
        <a:ln>
          <a:noFill/>
        </a:ln>
        <a:effectLst/>
      </c:spPr>
      <c:txPr>
        <a:bodyPr rot="0" spcFirstLastPara="1" vertOverflow="ellipsis" vert="horz" wrap="square" anchor="ctr" anchorCtr="1"/>
        <a:lstStyle/>
        <a:p>
          <a:pPr>
            <a:defRPr sz="3200" b="1" i="0" u="sng" strike="noStrike" kern="1200" spc="0" baseline="0">
              <a:solidFill>
                <a:schemeClr val="tx1">
                  <a:lumMod val="95000"/>
                  <a:lumOff val="5000"/>
                </a:schemeClr>
              </a:solidFill>
              <a:latin typeface="+mn-lt"/>
              <a:ea typeface="+mn-ea"/>
              <a:cs typeface="+mn-cs"/>
            </a:defRPr>
          </a:pPr>
          <a:endParaRPr lang="ja-JP"/>
        </a:p>
      </c:txPr>
    </c:title>
    <c:autoTitleDeleted val="0"/>
    <c:plotArea>
      <c:layout>
        <c:manualLayout>
          <c:layoutTarget val="inner"/>
          <c:xMode val="edge"/>
          <c:yMode val="edge"/>
          <c:x val="0.2691840638796531"/>
          <c:y val="0.13234307272031781"/>
          <c:w val="0.50938819017593628"/>
          <c:h val="0.7859079219688716"/>
        </c:manualLayout>
      </c:layout>
      <c:doughnutChart>
        <c:varyColors val="1"/>
        <c:dLbls>
          <c:showLegendKey val="0"/>
          <c:showVal val="1"/>
          <c:showCatName val="0"/>
          <c:showSerName val="0"/>
          <c:showPercent val="0"/>
          <c:showBubbleSize val="0"/>
          <c:showLeaderLines val="0"/>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ja-JP" altLang="en-US" sz="2400" b="1" dirty="0">
                <a:solidFill>
                  <a:schemeClr val="tx1"/>
                </a:solidFill>
              </a:rPr>
              <a:t>種類別報告件数の内訳（近畿ブロック）</a:t>
            </a:r>
          </a:p>
        </c:rich>
      </c:tx>
      <c:layout>
        <c:manualLayout>
          <c:xMode val="edge"/>
          <c:yMode val="edge"/>
          <c:x val="0.2709412706446892"/>
          <c:y val="0.11181672278162719"/>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0.28965925527909692"/>
          <c:y val="0.17558824094444478"/>
          <c:w val="0.51410966762911292"/>
          <c:h val="0.68340338679764034"/>
        </c:manualLayout>
      </c:layout>
      <c:doughnutChart>
        <c:varyColors val="1"/>
        <c:ser>
          <c:idx val="0"/>
          <c:order val="0"/>
          <c:tx>
            <c:strRef>
              <c:f>'（集計表）日連事務局提出用'!$O$23</c:f>
              <c:strCache>
                <c:ptCount val="1"/>
                <c:pt idx="0">
                  <c:v>小計</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C4BE-4BE2-99AA-338B0CC824A2}"/>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C4BE-4BE2-99AA-338B0CC824A2}"/>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C4BE-4BE2-99AA-338B0CC824A2}"/>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C4BE-4BE2-99AA-338B0CC824A2}"/>
              </c:ext>
            </c:extLst>
          </c:dPt>
          <c:dLbls>
            <c:dLbl>
              <c:idx val="0"/>
              <c:layout>
                <c:manualLayout>
                  <c:x val="3.1589844089038352E-2"/>
                  <c:y val="0.19818768491580513"/>
                </c:manualLayout>
              </c:layout>
              <c:tx>
                <c:rich>
                  <a:bodyPr rot="0" spcFirstLastPara="1" vertOverflow="clip" horzOverflow="clip"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fld id="{F92938B9-73FA-43C9-9FAB-9C15765C3740}" type="CATEGORYNAME">
                      <a:rPr lang="ja-JP" altLang="en-US" sz="1800" b="1">
                        <a:solidFill>
                          <a:schemeClr val="tx1"/>
                        </a:solidFill>
                      </a:rPr>
                      <a:pPr>
                        <a:defRPr sz="1800" b="1">
                          <a:solidFill>
                            <a:schemeClr val="tx1"/>
                          </a:solidFill>
                        </a:defRPr>
                      </a:pPr>
                      <a:t>[分類名]</a:t>
                    </a:fld>
                    <a:r>
                      <a:rPr lang="ja-JP" altLang="en-US" sz="1800" b="1" baseline="0">
                        <a:solidFill>
                          <a:schemeClr val="tx1"/>
                        </a:solidFill>
                      </a:rPr>
                      <a:t>
</a:t>
                    </a:r>
                    <a:fld id="{C9D7BD87-1B8B-499B-B116-27A5994A5BFD}" type="PERCENTAGE">
                      <a:rPr lang="en-US" altLang="ja-JP" sz="1800" b="1" baseline="0">
                        <a:solidFill>
                          <a:schemeClr val="tx1"/>
                        </a:solidFill>
                      </a:rPr>
                      <a:pPr>
                        <a:defRPr sz="1800" b="1">
                          <a:solidFill>
                            <a:schemeClr val="tx1"/>
                          </a:solidFill>
                        </a:defRPr>
                      </a:pPr>
                      <a:t>[パーセンテージ]</a:t>
                    </a:fld>
                    <a:endParaRPr lang="ja-JP" altLang="en-US" sz="1800" b="1" baseline="0">
                      <a:solidFill>
                        <a:schemeClr val="tx1"/>
                      </a:solidFill>
                    </a:endParaRPr>
                  </a:p>
                </c:rich>
              </c:tx>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30989"/>
                        <a:gd name="adj2" fmla="val -213101"/>
                      </a:avLst>
                    </a:prstGeom>
                    <a:noFill/>
                    <a:ln>
                      <a:noFill/>
                    </a:ln>
                  </c15:spPr>
                  <c15:dlblFieldTable/>
                  <c15:showDataLabelsRange val="0"/>
                </c:ext>
                <c:ext xmlns:c16="http://schemas.microsoft.com/office/drawing/2014/chart" uri="{C3380CC4-5D6E-409C-BE32-E72D297353CC}">
                  <c16:uniqueId val="{00000001-C4BE-4BE2-99AA-338B0CC824A2}"/>
                </c:ext>
              </c:extLst>
            </c:dLbl>
            <c:dLbl>
              <c:idx val="1"/>
              <c:layout>
                <c:manualLayout>
                  <c:x val="-8.3089744834692156E-2"/>
                  <c:y val="6.228998947984684E-2"/>
                </c:manualLayout>
              </c:layout>
              <c:tx>
                <c:rich>
                  <a:bodyPr rot="0" spcFirstLastPara="1" vertOverflow="clip" horzOverflow="clip"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fld id="{64E55F15-8C9B-40E1-BA2A-DE046FB388B8}" type="CATEGORYNAME">
                      <a:rPr lang="ja-JP" altLang="en-US" sz="1800" b="1">
                        <a:solidFill>
                          <a:schemeClr val="tx1"/>
                        </a:solidFill>
                      </a:rPr>
                      <a:pPr>
                        <a:defRPr sz="1800" b="1">
                          <a:solidFill>
                            <a:schemeClr val="tx1"/>
                          </a:solidFill>
                        </a:defRPr>
                      </a:pPr>
                      <a:t>[分類名]</a:t>
                    </a:fld>
                    <a:r>
                      <a:rPr lang="ja-JP" altLang="en-US" sz="1800" b="1" baseline="0">
                        <a:solidFill>
                          <a:schemeClr val="tx1"/>
                        </a:solidFill>
                      </a:rPr>
                      <a:t>
</a:t>
                    </a:r>
                    <a:fld id="{266C4A0E-B311-49D6-865A-EBC4F8A4DD3E}" type="PERCENTAGE">
                      <a:rPr lang="en-US" altLang="ja-JP" sz="1800" b="1" baseline="0">
                        <a:solidFill>
                          <a:schemeClr val="tx1"/>
                        </a:solidFill>
                      </a:rPr>
                      <a:pPr>
                        <a:defRPr sz="1800" b="1">
                          <a:solidFill>
                            <a:schemeClr val="tx1"/>
                          </a:solidFill>
                        </a:defRPr>
                      </a:pPr>
                      <a:t>[パーセンテージ]</a:t>
                    </a:fld>
                    <a:endParaRPr lang="ja-JP" altLang="en-US" sz="1800" b="1" baseline="0">
                      <a:solidFill>
                        <a:schemeClr val="tx1"/>
                      </a:solidFill>
                    </a:endParaRPr>
                  </a:p>
                </c:rich>
              </c:tx>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62894"/>
                        <a:gd name="adj2" fmla="val -117445"/>
                      </a:avLst>
                    </a:prstGeom>
                    <a:noFill/>
                    <a:ln>
                      <a:noFill/>
                    </a:ln>
                  </c15:spPr>
                  <c15:dlblFieldTable/>
                  <c15:showDataLabelsRange val="0"/>
                </c:ext>
                <c:ext xmlns:c16="http://schemas.microsoft.com/office/drawing/2014/chart" uri="{C3380CC4-5D6E-409C-BE32-E72D297353CC}">
                  <c16:uniqueId val="{00000003-C4BE-4BE2-99AA-338B0CC824A2}"/>
                </c:ext>
              </c:extLst>
            </c:dLbl>
            <c:dLbl>
              <c:idx val="2"/>
              <c:layout>
                <c:manualLayout>
                  <c:x val="-4.9220058487020074E-2"/>
                  <c:y val="-8.5516900659696592E-3"/>
                </c:manualLayout>
              </c:layout>
              <c:tx>
                <c:rich>
                  <a:bodyPr rot="0" spcFirstLastPara="1" vertOverflow="clip" horzOverflow="clip"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fld id="{86CDE6EC-BCC7-4DF2-849E-FDECAA48FEF2}" type="CATEGORYNAME">
                      <a:rPr lang="ja-JP" altLang="en-US" sz="1800" b="1">
                        <a:solidFill>
                          <a:schemeClr val="tx1"/>
                        </a:solidFill>
                      </a:rPr>
                      <a:pPr>
                        <a:defRPr sz="1800" b="1">
                          <a:solidFill>
                            <a:schemeClr val="tx1"/>
                          </a:solidFill>
                        </a:defRPr>
                      </a:pPr>
                      <a:t>[分類名]</a:t>
                    </a:fld>
                    <a:r>
                      <a:rPr lang="ja-JP" altLang="en-US" sz="1800" b="1" baseline="0">
                        <a:solidFill>
                          <a:schemeClr val="tx1"/>
                        </a:solidFill>
                      </a:rPr>
                      <a:t>
</a:t>
                    </a:r>
                    <a:fld id="{260AF138-5A27-47FC-A447-AD48DED4B6D0}" type="PERCENTAGE">
                      <a:rPr lang="en-US" altLang="ja-JP" sz="1800" b="1" baseline="0">
                        <a:solidFill>
                          <a:schemeClr val="tx1"/>
                        </a:solidFill>
                      </a:rPr>
                      <a:pPr>
                        <a:defRPr sz="1800" b="1">
                          <a:solidFill>
                            <a:schemeClr val="tx1"/>
                          </a:solidFill>
                        </a:defRPr>
                      </a:pPr>
                      <a:t>[パーセンテージ]</a:t>
                    </a:fld>
                    <a:endParaRPr lang="ja-JP" altLang="en-US" sz="1800" b="1" baseline="0">
                      <a:solidFill>
                        <a:schemeClr val="tx1"/>
                      </a:solidFill>
                    </a:endParaRPr>
                  </a:p>
                </c:rich>
              </c:tx>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58990"/>
                        <a:gd name="adj2" fmla="val -130542"/>
                      </a:avLst>
                    </a:prstGeom>
                    <a:noFill/>
                    <a:ln>
                      <a:noFill/>
                    </a:ln>
                  </c15:spPr>
                  <c15:dlblFieldTable/>
                  <c15:showDataLabelsRange val="0"/>
                </c:ext>
                <c:ext xmlns:c16="http://schemas.microsoft.com/office/drawing/2014/chart" uri="{C3380CC4-5D6E-409C-BE32-E72D297353CC}">
                  <c16:uniqueId val="{00000005-C4BE-4BE2-99AA-338B0CC824A2}"/>
                </c:ext>
              </c:extLst>
            </c:dLbl>
            <c:dLbl>
              <c:idx val="3"/>
              <c:layout>
                <c:manualLayout>
                  <c:x val="-6.1863171653302421E-2"/>
                  <c:y val="-6.441659133579028E-2"/>
                </c:manualLayout>
              </c:layout>
              <c:tx>
                <c:rich>
                  <a:bodyPr rot="0" spcFirstLastPara="1" vertOverflow="clip" horzOverflow="clip"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fld id="{382431AB-53E3-483D-9D7A-37DAFF7CB645}" type="CATEGORYNAME">
                      <a:rPr lang="ja-JP" altLang="en-US" sz="1800" b="1">
                        <a:solidFill>
                          <a:schemeClr val="tx1"/>
                        </a:solidFill>
                      </a:rPr>
                      <a:pPr>
                        <a:defRPr sz="1800" b="1">
                          <a:solidFill>
                            <a:schemeClr val="tx1"/>
                          </a:solidFill>
                        </a:defRPr>
                      </a:pPr>
                      <a:t>[分類名]</a:t>
                    </a:fld>
                    <a:r>
                      <a:rPr lang="ja-JP" altLang="en-US" sz="1800" b="1" baseline="0">
                        <a:solidFill>
                          <a:schemeClr val="tx1"/>
                        </a:solidFill>
                      </a:rPr>
                      <a:t>
</a:t>
                    </a:r>
                    <a:fld id="{2CDB9CD4-1C1E-4CF7-ACFF-BC070A5A0E65}" type="PERCENTAGE">
                      <a:rPr lang="en-US" altLang="ja-JP" sz="1800" b="1" baseline="0">
                        <a:solidFill>
                          <a:schemeClr val="tx1"/>
                        </a:solidFill>
                      </a:rPr>
                      <a:pPr>
                        <a:defRPr sz="1800" b="1">
                          <a:solidFill>
                            <a:schemeClr val="tx1"/>
                          </a:solidFill>
                        </a:defRPr>
                      </a:pPr>
                      <a:t>[パーセンテージ]</a:t>
                    </a:fld>
                    <a:endParaRPr lang="ja-JP" altLang="en-US" sz="1800" b="1" baseline="0">
                      <a:solidFill>
                        <a:schemeClr val="tx1"/>
                      </a:solidFill>
                    </a:endParaRPr>
                  </a:p>
                </c:rich>
              </c:tx>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25356"/>
                        <a:gd name="adj2" fmla="val 67614"/>
                      </a:avLst>
                    </a:prstGeom>
                    <a:noFill/>
                    <a:ln>
                      <a:noFill/>
                    </a:ln>
                  </c15:spPr>
                  <c15:dlblFieldTable/>
                  <c15:showDataLabelsRange val="0"/>
                </c:ext>
                <c:ext xmlns:c16="http://schemas.microsoft.com/office/drawing/2014/chart" uri="{C3380CC4-5D6E-409C-BE32-E72D297353CC}">
                  <c16:uniqueId val="{00000007-C4BE-4BE2-99AA-338B0CC824A2}"/>
                </c:ext>
              </c:extLst>
            </c:dLbl>
            <c:spPr>
              <a:noFill/>
              <a:ln>
                <a:no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'（集計表）日連事務局提出用'!$P$11:$S$11</c:f>
              <c:strCache>
                <c:ptCount val="4"/>
                <c:pt idx="0">
                  <c:v>セイヨウタンポポ</c:v>
                </c:pt>
                <c:pt idx="1">
                  <c:v>アカミタンポポ</c:v>
                </c:pt>
                <c:pt idx="2">
                  <c:v>シロバナタンポポ</c:v>
                </c:pt>
                <c:pt idx="3">
                  <c:v>カントウタンポポ</c:v>
                </c:pt>
              </c:strCache>
            </c:strRef>
          </c:cat>
          <c:val>
            <c:numRef>
              <c:f>'（集計表）日連事務局提出用'!$P$23:$S$23</c:f>
              <c:numCache>
                <c:formatCode>General</c:formatCode>
                <c:ptCount val="4"/>
                <c:pt idx="0">
                  <c:v>324</c:v>
                </c:pt>
                <c:pt idx="1">
                  <c:v>77</c:v>
                </c:pt>
                <c:pt idx="2">
                  <c:v>45</c:v>
                </c:pt>
                <c:pt idx="3">
                  <c:v>88</c:v>
                </c:pt>
              </c:numCache>
            </c:numRef>
          </c:val>
          <c:extLst>
            <c:ext xmlns:c16="http://schemas.microsoft.com/office/drawing/2014/chart" uri="{C3380CC4-5D6E-409C-BE32-E72D297353CC}">
              <c16:uniqueId val="{00000008-C4BE-4BE2-99AA-338B0CC824A2}"/>
            </c:ext>
          </c:extLst>
        </c:ser>
        <c:dLbls>
          <c:showLegendKey val="0"/>
          <c:showVal val="1"/>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baseline="0" dirty="0"/>
              <a:t>種類と生育環境（近畿ブロック）</a:t>
            </a:r>
          </a:p>
        </c:rich>
      </c:tx>
      <c:layout>
        <c:manualLayout>
          <c:xMode val="edge"/>
          <c:yMode val="edge"/>
          <c:x val="0.1784404527559055"/>
          <c:y val="2.154564012831729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4.9935695538057739E-2"/>
          <c:y val="9.481481481481481E-2"/>
          <c:w val="0.9215480643044619"/>
          <c:h val="0.66878083989501313"/>
        </c:manualLayout>
      </c:layout>
      <c:barChart>
        <c:barDir val="col"/>
        <c:grouping val="clustered"/>
        <c:varyColors val="0"/>
        <c:ser>
          <c:idx val="0"/>
          <c:order val="0"/>
          <c:tx>
            <c:strRef>
              <c:f>'（集計表）日連事務局提出用'!$P$11</c:f>
              <c:strCache>
                <c:ptCount val="1"/>
                <c:pt idx="0">
                  <c:v>セイヨウタンポポ</c:v>
                </c:pt>
              </c:strCache>
            </c:strRef>
          </c:tx>
          <c:spPr>
            <a:solidFill>
              <a:srgbClr val="FF0000"/>
            </a:solidFill>
            <a:ln>
              <a:noFill/>
            </a:ln>
            <a:effectLst/>
          </c:spPr>
          <c:invertIfNegative val="0"/>
          <c:cat>
            <c:strRef>
              <c:f>'（集計表）日連事務局提出用'!$O$12:$O$22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'（集計表）日連事務局提出用'!$P$12:$P$22</c:f>
              <c:numCache>
                <c:formatCode>General</c:formatCode>
                <c:ptCount val="11"/>
                <c:pt idx="0">
                  <c:v>77</c:v>
                </c:pt>
                <c:pt idx="1">
                  <c:v>45</c:v>
                </c:pt>
                <c:pt idx="2">
                  <c:v>42</c:v>
                </c:pt>
                <c:pt idx="3">
                  <c:v>45</c:v>
                </c:pt>
                <c:pt idx="4">
                  <c:v>36</c:v>
                </c:pt>
                <c:pt idx="5">
                  <c:v>2</c:v>
                </c:pt>
                <c:pt idx="6">
                  <c:v>9</c:v>
                </c:pt>
                <c:pt idx="7">
                  <c:v>2</c:v>
                </c:pt>
                <c:pt idx="8">
                  <c:v>27</c:v>
                </c:pt>
                <c:pt idx="9">
                  <c:v>13</c:v>
                </c:pt>
                <c:pt idx="10">
                  <c:v>26</c:v>
                </c:pt>
              </c:numCache>
            </c:numRef>
          </c:val>
          <c:extLst>
            <c:ext xmlns:c16="http://schemas.microsoft.com/office/drawing/2014/chart" uri="{C3380CC4-5D6E-409C-BE32-E72D297353CC}">
              <c16:uniqueId val="{00000000-77FB-4113-847C-AB0128A4BFCC}"/>
            </c:ext>
          </c:extLst>
        </c:ser>
        <c:ser>
          <c:idx val="1"/>
          <c:order val="1"/>
          <c:tx>
            <c:strRef>
              <c:f>'（集計表）日連事務局提出用'!$Q$11</c:f>
              <c:strCache>
                <c:ptCount val="1"/>
                <c:pt idx="0">
                  <c:v>アカミタンポポ</c:v>
                </c:pt>
              </c:strCache>
            </c:strRef>
          </c:tx>
          <c:spPr>
            <a:solidFill>
              <a:srgbClr val="FFFF00"/>
            </a:solidFill>
            <a:ln>
              <a:noFill/>
            </a:ln>
            <a:effectLst/>
          </c:spPr>
          <c:invertIfNegative val="0"/>
          <c:cat>
            <c:strRef>
              <c:f>'（集計表）日連事務局提出用'!$O$12:$O$22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'（集計表）日連事務局提出用'!$Q$12:$Q$22</c:f>
              <c:numCache>
                <c:formatCode>General</c:formatCode>
                <c:ptCount val="11"/>
                <c:pt idx="0">
                  <c:v>9</c:v>
                </c:pt>
                <c:pt idx="1">
                  <c:v>8</c:v>
                </c:pt>
                <c:pt idx="2">
                  <c:v>8</c:v>
                </c:pt>
                <c:pt idx="3">
                  <c:v>16</c:v>
                </c:pt>
                <c:pt idx="4">
                  <c:v>8</c:v>
                </c:pt>
                <c:pt idx="5">
                  <c:v>1</c:v>
                </c:pt>
                <c:pt idx="6">
                  <c:v>5</c:v>
                </c:pt>
                <c:pt idx="7">
                  <c:v>0</c:v>
                </c:pt>
                <c:pt idx="8">
                  <c:v>5</c:v>
                </c:pt>
                <c:pt idx="9">
                  <c:v>6</c:v>
                </c:pt>
                <c:pt idx="10">
                  <c:v>11</c:v>
                </c:pt>
              </c:numCache>
            </c:numRef>
          </c:val>
          <c:extLst>
            <c:ext xmlns:c16="http://schemas.microsoft.com/office/drawing/2014/chart" uri="{C3380CC4-5D6E-409C-BE32-E72D297353CC}">
              <c16:uniqueId val="{00000001-77FB-4113-847C-AB0128A4BFCC}"/>
            </c:ext>
          </c:extLst>
        </c:ser>
        <c:ser>
          <c:idx val="2"/>
          <c:order val="2"/>
          <c:tx>
            <c:strRef>
              <c:f>'（集計表）日連事務局提出用'!$R$11</c:f>
              <c:strCache>
                <c:ptCount val="1"/>
                <c:pt idx="0">
                  <c:v>シロバナタンポポ</c:v>
                </c:pt>
              </c:strCache>
            </c:strRef>
          </c:tx>
          <c:spPr>
            <a:solidFill>
              <a:srgbClr val="00B050"/>
            </a:solidFill>
            <a:ln>
              <a:noFill/>
            </a:ln>
            <a:effectLst/>
          </c:spPr>
          <c:invertIfNegative val="0"/>
          <c:cat>
            <c:strRef>
              <c:f>'（集計表）日連事務局提出用'!$O$12:$O$22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'（集計表）日連事務局提出用'!$R$12:$R$22</c:f>
              <c:numCache>
                <c:formatCode>General</c:formatCode>
                <c:ptCount val="11"/>
                <c:pt idx="0">
                  <c:v>6</c:v>
                </c:pt>
                <c:pt idx="1">
                  <c:v>10</c:v>
                </c:pt>
                <c:pt idx="2">
                  <c:v>2</c:v>
                </c:pt>
                <c:pt idx="3">
                  <c:v>12</c:v>
                </c:pt>
                <c:pt idx="4">
                  <c:v>3</c:v>
                </c:pt>
                <c:pt idx="5">
                  <c:v>0</c:v>
                </c:pt>
                <c:pt idx="6">
                  <c:v>1</c:v>
                </c:pt>
                <c:pt idx="7">
                  <c:v>0</c:v>
                </c:pt>
                <c:pt idx="8">
                  <c:v>5</c:v>
                </c:pt>
                <c:pt idx="9">
                  <c:v>2</c:v>
                </c:pt>
                <c:pt idx="10">
                  <c:v>4</c:v>
                </c:pt>
              </c:numCache>
            </c:numRef>
          </c:val>
          <c:extLst>
            <c:ext xmlns:c16="http://schemas.microsoft.com/office/drawing/2014/chart" uri="{C3380CC4-5D6E-409C-BE32-E72D297353CC}">
              <c16:uniqueId val="{00000002-77FB-4113-847C-AB0128A4BFCC}"/>
            </c:ext>
          </c:extLst>
        </c:ser>
        <c:ser>
          <c:idx val="3"/>
          <c:order val="3"/>
          <c:tx>
            <c:strRef>
              <c:f>'（集計表）日連事務局提出用'!$S$11</c:f>
              <c:strCache>
                <c:ptCount val="1"/>
                <c:pt idx="0">
                  <c:v>カントウタンポポ</c:v>
                </c:pt>
              </c:strCache>
            </c:strRef>
          </c:tx>
          <c:spPr>
            <a:solidFill>
              <a:srgbClr val="00B0F0"/>
            </a:solidFill>
            <a:ln>
              <a:noFill/>
            </a:ln>
            <a:effectLst/>
          </c:spPr>
          <c:invertIfNegative val="0"/>
          <c:cat>
            <c:strRef>
              <c:f>'（集計表）日連事務局提出用'!$O$12:$O$22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'（集計表）日連事務局提出用'!$S$12:$S$22</c:f>
              <c:numCache>
                <c:formatCode>General</c:formatCode>
                <c:ptCount val="11"/>
                <c:pt idx="0">
                  <c:v>12</c:v>
                </c:pt>
                <c:pt idx="1">
                  <c:v>13</c:v>
                </c:pt>
                <c:pt idx="2">
                  <c:v>8</c:v>
                </c:pt>
                <c:pt idx="3">
                  <c:v>22</c:v>
                </c:pt>
                <c:pt idx="4">
                  <c:v>15</c:v>
                </c:pt>
                <c:pt idx="5">
                  <c:v>2</c:v>
                </c:pt>
                <c:pt idx="6">
                  <c:v>4</c:v>
                </c:pt>
                <c:pt idx="7">
                  <c:v>0</c:v>
                </c:pt>
                <c:pt idx="8">
                  <c:v>4</c:v>
                </c:pt>
                <c:pt idx="9">
                  <c:v>1</c:v>
                </c:pt>
                <c:pt idx="10">
                  <c:v>7</c:v>
                </c:pt>
              </c:numCache>
            </c:numRef>
          </c:val>
          <c:extLst>
            <c:ext xmlns:c16="http://schemas.microsoft.com/office/drawing/2014/chart" uri="{C3380CC4-5D6E-409C-BE32-E72D297353CC}">
              <c16:uniqueId val="{00000003-77FB-4113-847C-AB0128A4BFCC}"/>
            </c:ext>
          </c:extLst>
        </c:ser>
        <c:dLbls>
          <c:showLegendKey val="0"/>
          <c:showVal val="0"/>
          <c:showCatName val="0"/>
          <c:showSerName val="0"/>
          <c:showPercent val="0"/>
          <c:showBubbleSize val="0"/>
        </c:dLbls>
        <c:gapWidth val="219"/>
        <c:overlap val="-27"/>
        <c:axId val="544667064"/>
        <c:axId val="544668120"/>
      </c:barChart>
      <c:catAx>
        <c:axId val="544667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44668120"/>
        <c:crosses val="autoZero"/>
        <c:auto val="1"/>
        <c:lblAlgn val="ctr"/>
        <c:lblOffset val="100"/>
        <c:noMultiLvlLbl val="0"/>
      </c:catAx>
      <c:valAx>
        <c:axId val="544668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44667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a:t>種類と生育環境（東北ブロック）</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5.9435695538057741E-2"/>
          <c:y val="9.481481481481481E-2"/>
          <c:w val="0.91649885170603673"/>
          <c:h val="0.61507713619130944"/>
        </c:manualLayout>
      </c:layout>
      <c:barChart>
        <c:barDir val="col"/>
        <c:grouping val="clustered"/>
        <c:varyColors val="0"/>
        <c:ser>
          <c:idx val="0"/>
          <c:order val="0"/>
          <c:tx>
            <c:strRef>
              <c:f>'（集計表）日連事務局提出用'!$P$11</c:f>
              <c:strCache>
                <c:ptCount val="1"/>
                <c:pt idx="0">
                  <c:v>セイヨウタンポポ</c:v>
                </c:pt>
              </c:strCache>
            </c:strRef>
          </c:tx>
          <c:spPr>
            <a:solidFill>
              <a:srgbClr val="FF0000"/>
            </a:solidFill>
            <a:ln>
              <a:noFill/>
            </a:ln>
            <a:effectLst/>
          </c:spPr>
          <c:invertIfNegative val="0"/>
          <c:cat>
            <c:strRef>
              <c:f>'（集計表）日連事務局提出用'!$O$13:$O$22</c:f>
              <c:strCache>
                <c:ptCount val="10"/>
                <c:pt idx="0">
                  <c:v>田・周辺</c:v>
                </c:pt>
                <c:pt idx="1">
                  <c:v>建て込んだ住宅・周辺</c:v>
                </c:pt>
                <c:pt idx="2">
                  <c:v>緑の多い住宅・周辺</c:v>
                </c:pt>
                <c:pt idx="3">
                  <c:v>公園</c:v>
                </c:pt>
                <c:pt idx="4">
                  <c:v>林</c:v>
                </c:pt>
                <c:pt idx="5">
                  <c:v>河川敷</c:v>
                </c:pt>
                <c:pt idx="6">
                  <c:v>海岸</c:v>
                </c:pt>
                <c:pt idx="7">
                  <c:v>草原</c:v>
                </c:pt>
                <c:pt idx="8">
                  <c:v>校庭</c:v>
                </c:pt>
                <c:pt idx="9">
                  <c:v>その他</c:v>
                </c:pt>
              </c:strCache>
            </c:strRef>
          </c:cat>
          <c:val>
            <c:numRef>
              <c:f>'（集計表）日連事務局提出用'!$P$13:$P$22</c:f>
              <c:numCache>
                <c:formatCode>General</c:formatCode>
                <c:ptCount val="10"/>
                <c:pt idx="0">
                  <c:v>77</c:v>
                </c:pt>
                <c:pt idx="1">
                  <c:v>98</c:v>
                </c:pt>
                <c:pt idx="2">
                  <c:v>125</c:v>
                </c:pt>
                <c:pt idx="3">
                  <c:v>53</c:v>
                </c:pt>
                <c:pt idx="4">
                  <c:v>1</c:v>
                </c:pt>
                <c:pt idx="5">
                  <c:v>19</c:v>
                </c:pt>
                <c:pt idx="6">
                  <c:v>4</c:v>
                </c:pt>
                <c:pt idx="7">
                  <c:v>57</c:v>
                </c:pt>
                <c:pt idx="8">
                  <c:v>42</c:v>
                </c:pt>
                <c:pt idx="9">
                  <c:v>19</c:v>
                </c:pt>
              </c:numCache>
            </c:numRef>
          </c:val>
          <c:extLst>
            <c:ext xmlns:c16="http://schemas.microsoft.com/office/drawing/2014/chart" uri="{C3380CC4-5D6E-409C-BE32-E72D297353CC}">
              <c16:uniqueId val="{00000000-F164-48CE-B6AB-A0977BC75693}"/>
            </c:ext>
          </c:extLst>
        </c:ser>
        <c:ser>
          <c:idx val="1"/>
          <c:order val="1"/>
          <c:tx>
            <c:strRef>
              <c:f>'（集計表）日連事務局提出用'!$Q$11</c:f>
              <c:strCache>
                <c:ptCount val="1"/>
                <c:pt idx="0">
                  <c:v>アカミタンポポ</c:v>
                </c:pt>
              </c:strCache>
            </c:strRef>
          </c:tx>
          <c:spPr>
            <a:solidFill>
              <a:srgbClr val="FFFF00"/>
            </a:solidFill>
            <a:ln>
              <a:noFill/>
            </a:ln>
            <a:effectLst/>
          </c:spPr>
          <c:invertIfNegative val="0"/>
          <c:cat>
            <c:strRef>
              <c:f>'（集計表）日連事務局提出用'!$O$13:$O$22</c:f>
              <c:strCache>
                <c:ptCount val="10"/>
                <c:pt idx="0">
                  <c:v>田・周辺</c:v>
                </c:pt>
                <c:pt idx="1">
                  <c:v>建て込んだ住宅・周辺</c:v>
                </c:pt>
                <c:pt idx="2">
                  <c:v>緑の多い住宅・周辺</c:v>
                </c:pt>
                <c:pt idx="3">
                  <c:v>公園</c:v>
                </c:pt>
                <c:pt idx="4">
                  <c:v>林</c:v>
                </c:pt>
                <c:pt idx="5">
                  <c:v>河川敷</c:v>
                </c:pt>
                <c:pt idx="6">
                  <c:v>海岸</c:v>
                </c:pt>
                <c:pt idx="7">
                  <c:v>草原</c:v>
                </c:pt>
                <c:pt idx="8">
                  <c:v>校庭</c:v>
                </c:pt>
                <c:pt idx="9">
                  <c:v>その他</c:v>
                </c:pt>
              </c:strCache>
            </c:strRef>
          </c:cat>
          <c:val>
            <c:numRef>
              <c:f>'（集計表）日連事務局提出用'!$Q$13:$Q$22</c:f>
              <c:numCache>
                <c:formatCode>General</c:formatCode>
                <c:ptCount val="10"/>
                <c:pt idx="0">
                  <c:v>22</c:v>
                </c:pt>
                <c:pt idx="1">
                  <c:v>16</c:v>
                </c:pt>
                <c:pt idx="2">
                  <c:v>25</c:v>
                </c:pt>
                <c:pt idx="3">
                  <c:v>11</c:v>
                </c:pt>
                <c:pt idx="4">
                  <c:v>1</c:v>
                </c:pt>
                <c:pt idx="5">
                  <c:v>1</c:v>
                </c:pt>
                <c:pt idx="6">
                  <c:v>0</c:v>
                </c:pt>
                <c:pt idx="7">
                  <c:v>11</c:v>
                </c:pt>
                <c:pt idx="8">
                  <c:v>2</c:v>
                </c:pt>
                <c:pt idx="9">
                  <c:v>1</c:v>
                </c:pt>
              </c:numCache>
            </c:numRef>
          </c:val>
          <c:extLst>
            <c:ext xmlns:c16="http://schemas.microsoft.com/office/drawing/2014/chart" uri="{C3380CC4-5D6E-409C-BE32-E72D297353CC}">
              <c16:uniqueId val="{00000001-F164-48CE-B6AB-A0977BC75693}"/>
            </c:ext>
          </c:extLst>
        </c:ser>
        <c:ser>
          <c:idx val="2"/>
          <c:order val="2"/>
          <c:tx>
            <c:strRef>
              <c:f>'（集計表）日連事務局提出用'!$R$11</c:f>
              <c:strCache>
                <c:ptCount val="1"/>
                <c:pt idx="0">
                  <c:v>シロバナタンポポ</c:v>
                </c:pt>
              </c:strCache>
            </c:strRef>
          </c:tx>
          <c:spPr>
            <a:solidFill>
              <a:srgbClr val="00B050"/>
            </a:solidFill>
            <a:ln>
              <a:noFill/>
            </a:ln>
            <a:effectLst/>
          </c:spPr>
          <c:invertIfNegative val="0"/>
          <c:cat>
            <c:strRef>
              <c:f>'（集計表）日連事務局提出用'!$O$13:$O$22</c:f>
              <c:strCache>
                <c:ptCount val="10"/>
                <c:pt idx="0">
                  <c:v>田・周辺</c:v>
                </c:pt>
                <c:pt idx="1">
                  <c:v>建て込んだ住宅・周辺</c:v>
                </c:pt>
                <c:pt idx="2">
                  <c:v>緑の多い住宅・周辺</c:v>
                </c:pt>
                <c:pt idx="3">
                  <c:v>公園</c:v>
                </c:pt>
                <c:pt idx="4">
                  <c:v>林</c:v>
                </c:pt>
                <c:pt idx="5">
                  <c:v>河川敷</c:v>
                </c:pt>
                <c:pt idx="6">
                  <c:v>海岸</c:v>
                </c:pt>
                <c:pt idx="7">
                  <c:v>草原</c:v>
                </c:pt>
                <c:pt idx="8">
                  <c:v>校庭</c:v>
                </c:pt>
                <c:pt idx="9">
                  <c:v>その他</c:v>
                </c:pt>
              </c:strCache>
            </c:strRef>
          </c:cat>
          <c:val>
            <c:numRef>
              <c:f>'（集計表）日連事務局提出用'!$R$13:$R$22</c:f>
              <c:numCache>
                <c:formatCode>General</c:formatCode>
                <c:ptCount val="10"/>
                <c:pt idx="0">
                  <c:v>4</c:v>
                </c:pt>
                <c:pt idx="1">
                  <c:v>9</c:v>
                </c:pt>
                <c:pt idx="2">
                  <c:v>13</c:v>
                </c:pt>
                <c:pt idx="3">
                  <c:v>8</c:v>
                </c:pt>
                <c:pt idx="4">
                  <c:v>0</c:v>
                </c:pt>
                <c:pt idx="5">
                  <c:v>1</c:v>
                </c:pt>
                <c:pt idx="6">
                  <c:v>0</c:v>
                </c:pt>
                <c:pt idx="7">
                  <c:v>5</c:v>
                </c:pt>
                <c:pt idx="8">
                  <c:v>2</c:v>
                </c:pt>
                <c:pt idx="9">
                  <c:v>2</c:v>
                </c:pt>
              </c:numCache>
            </c:numRef>
          </c:val>
          <c:extLst>
            <c:ext xmlns:c16="http://schemas.microsoft.com/office/drawing/2014/chart" uri="{C3380CC4-5D6E-409C-BE32-E72D297353CC}">
              <c16:uniqueId val="{00000002-F164-48CE-B6AB-A0977BC75693}"/>
            </c:ext>
          </c:extLst>
        </c:ser>
        <c:ser>
          <c:idx val="3"/>
          <c:order val="3"/>
          <c:tx>
            <c:strRef>
              <c:f>'（集計表）日連事務局提出用'!$S$11</c:f>
              <c:strCache>
                <c:ptCount val="1"/>
                <c:pt idx="0">
                  <c:v>カントウタンポポ</c:v>
                </c:pt>
              </c:strCache>
            </c:strRef>
          </c:tx>
          <c:spPr>
            <a:solidFill>
              <a:srgbClr val="00B0F0"/>
            </a:solidFill>
            <a:ln>
              <a:noFill/>
            </a:ln>
            <a:effectLst/>
          </c:spPr>
          <c:invertIfNegative val="0"/>
          <c:cat>
            <c:strRef>
              <c:f>'（集計表）日連事務局提出用'!$O$13:$O$22</c:f>
              <c:strCache>
                <c:ptCount val="10"/>
                <c:pt idx="0">
                  <c:v>田・周辺</c:v>
                </c:pt>
                <c:pt idx="1">
                  <c:v>建て込んだ住宅・周辺</c:v>
                </c:pt>
                <c:pt idx="2">
                  <c:v>緑の多い住宅・周辺</c:v>
                </c:pt>
                <c:pt idx="3">
                  <c:v>公園</c:v>
                </c:pt>
                <c:pt idx="4">
                  <c:v>林</c:v>
                </c:pt>
                <c:pt idx="5">
                  <c:v>河川敷</c:v>
                </c:pt>
                <c:pt idx="6">
                  <c:v>海岸</c:v>
                </c:pt>
                <c:pt idx="7">
                  <c:v>草原</c:v>
                </c:pt>
                <c:pt idx="8">
                  <c:v>校庭</c:v>
                </c:pt>
                <c:pt idx="9">
                  <c:v>その他</c:v>
                </c:pt>
              </c:strCache>
            </c:strRef>
          </c:cat>
          <c:val>
            <c:numRef>
              <c:f>'（集計表）日連事務局提出用'!$S$13:$S$22</c:f>
              <c:numCache>
                <c:formatCode>General</c:formatCode>
                <c:ptCount val="10"/>
                <c:pt idx="0">
                  <c:v>21</c:v>
                </c:pt>
                <c:pt idx="1">
                  <c:v>27</c:v>
                </c:pt>
                <c:pt idx="2">
                  <c:v>35</c:v>
                </c:pt>
                <c:pt idx="3">
                  <c:v>20</c:v>
                </c:pt>
                <c:pt idx="4">
                  <c:v>0</c:v>
                </c:pt>
                <c:pt idx="5">
                  <c:v>8</c:v>
                </c:pt>
                <c:pt idx="6">
                  <c:v>0</c:v>
                </c:pt>
                <c:pt idx="7">
                  <c:v>17</c:v>
                </c:pt>
                <c:pt idx="8">
                  <c:v>2</c:v>
                </c:pt>
                <c:pt idx="9">
                  <c:v>7</c:v>
                </c:pt>
              </c:numCache>
            </c:numRef>
          </c:val>
          <c:extLst>
            <c:ext xmlns:c16="http://schemas.microsoft.com/office/drawing/2014/chart" uri="{C3380CC4-5D6E-409C-BE32-E72D297353CC}">
              <c16:uniqueId val="{00000003-F164-48CE-B6AB-A0977BC75693}"/>
            </c:ext>
          </c:extLst>
        </c:ser>
        <c:dLbls>
          <c:showLegendKey val="0"/>
          <c:showVal val="0"/>
          <c:showCatName val="0"/>
          <c:showSerName val="0"/>
          <c:showPercent val="0"/>
          <c:showBubbleSize val="0"/>
        </c:dLbls>
        <c:gapWidth val="219"/>
        <c:overlap val="-27"/>
        <c:axId val="92390656"/>
        <c:axId val="635300400"/>
      </c:barChart>
      <c:catAx>
        <c:axId val="92390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35300400"/>
        <c:crosses val="autoZero"/>
        <c:auto val="0"/>
        <c:lblAlgn val="ctr"/>
        <c:lblOffset val="100"/>
        <c:noMultiLvlLbl val="0"/>
      </c:catAx>
      <c:valAx>
        <c:axId val="635300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92390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baseline="0" dirty="0"/>
              <a:t>種類と地表面の状況（近畿ブロック）</a:t>
            </a:r>
          </a:p>
        </c:rich>
      </c:tx>
      <c:layout>
        <c:manualLayout>
          <c:xMode val="edge"/>
          <c:yMode val="edge"/>
          <c:x val="0.11654904855643045"/>
          <c:y val="2.395421405657626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5.9435695538057741E-2"/>
          <c:y val="9.481481481481481E-2"/>
          <c:w val="0.91764763779527558"/>
          <c:h val="0.66115150189559635"/>
        </c:manualLayout>
      </c:layout>
      <c:barChart>
        <c:barDir val="col"/>
        <c:grouping val="clustered"/>
        <c:varyColors val="0"/>
        <c:ser>
          <c:idx val="0"/>
          <c:order val="0"/>
          <c:tx>
            <c:strRef>
              <c:f>'（集計表）日連事務局提出用'!$P$38</c:f>
              <c:strCache>
                <c:ptCount val="1"/>
                <c:pt idx="0">
                  <c:v>セイヨウタンポポ</c:v>
                </c:pt>
              </c:strCache>
            </c:strRef>
          </c:tx>
          <c:spPr>
            <a:solidFill>
              <a:srgbClr val="FF000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'（集計表）日連事務局提出用'!$P$39:$P$44</c:f>
              <c:numCache>
                <c:formatCode>General</c:formatCode>
                <c:ptCount val="6"/>
                <c:pt idx="0">
                  <c:v>51</c:v>
                </c:pt>
                <c:pt idx="1">
                  <c:v>162</c:v>
                </c:pt>
                <c:pt idx="2">
                  <c:v>69</c:v>
                </c:pt>
                <c:pt idx="3">
                  <c:v>19</c:v>
                </c:pt>
                <c:pt idx="4">
                  <c:v>17</c:v>
                </c:pt>
                <c:pt idx="5">
                  <c:v>6</c:v>
                </c:pt>
              </c:numCache>
            </c:numRef>
          </c:val>
          <c:extLst>
            <c:ext xmlns:c16="http://schemas.microsoft.com/office/drawing/2014/chart" uri="{C3380CC4-5D6E-409C-BE32-E72D297353CC}">
              <c16:uniqueId val="{00000000-F5EB-4A0A-BD17-324E8D96F7DF}"/>
            </c:ext>
          </c:extLst>
        </c:ser>
        <c:ser>
          <c:idx val="1"/>
          <c:order val="1"/>
          <c:tx>
            <c:strRef>
              <c:f>'（集計表）日連事務局提出用'!$Q$38</c:f>
              <c:strCache>
                <c:ptCount val="1"/>
                <c:pt idx="0">
                  <c:v>アカミタンポポ</c:v>
                </c:pt>
              </c:strCache>
            </c:strRef>
          </c:tx>
          <c:spPr>
            <a:solidFill>
              <a:srgbClr val="FFFF0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'（集計表）日連事務局提出用'!$Q$39:$Q$44</c:f>
              <c:numCache>
                <c:formatCode>General</c:formatCode>
                <c:ptCount val="6"/>
                <c:pt idx="0">
                  <c:v>15</c:v>
                </c:pt>
                <c:pt idx="1">
                  <c:v>41</c:v>
                </c:pt>
                <c:pt idx="2">
                  <c:v>17</c:v>
                </c:pt>
                <c:pt idx="3">
                  <c:v>2</c:v>
                </c:pt>
                <c:pt idx="4">
                  <c:v>1</c:v>
                </c:pt>
                <c:pt idx="5">
                  <c:v>1</c:v>
                </c:pt>
              </c:numCache>
            </c:numRef>
          </c:val>
          <c:extLst>
            <c:ext xmlns:c16="http://schemas.microsoft.com/office/drawing/2014/chart" uri="{C3380CC4-5D6E-409C-BE32-E72D297353CC}">
              <c16:uniqueId val="{00000001-F5EB-4A0A-BD17-324E8D96F7DF}"/>
            </c:ext>
          </c:extLst>
        </c:ser>
        <c:ser>
          <c:idx val="2"/>
          <c:order val="2"/>
          <c:tx>
            <c:strRef>
              <c:f>'（集計表）日連事務局提出用'!$R$38</c:f>
              <c:strCache>
                <c:ptCount val="1"/>
                <c:pt idx="0">
                  <c:v>シロバナタンポポ</c:v>
                </c:pt>
              </c:strCache>
            </c:strRef>
          </c:tx>
          <c:spPr>
            <a:solidFill>
              <a:srgbClr val="00B05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'（集計表）日連事務局提出用'!$R$39:$R$44</c:f>
              <c:numCache>
                <c:formatCode>General</c:formatCode>
                <c:ptCount val="6"/>
                <c:pt idx="0">
                  <c:v>4</c:v>
                </c:pt>
                <c:pt idx="1">
                  <c:v>25</c:v>
                </c:pt>
                <c:pt idx="2">
                  <c:v>6</c:v>
                </c:pt>
                <c:pt idx="3">
                  <c:v>5</c:v>
                </c:pt>
                <c:pt idx="4">
                  <c:v>2</c:v>
                </c:pt>
                <c:pt idx="5">
                  <c:v>3</c:v>
                </c:pt>
              </c:numCache>
            </c:numRef>
          </c:val>
          <c:extLst>
            <c:ext xmlns:c16="http://schemas.microsoft.com/office/drawing/2014/chart" uri="{C3380CC4-5D6E-409C-BE32-E72D297353CC}">
              <c16:uniqueId val="{00000002-F5EB-4A0A-BD17-324E8D96F7DF}"/>
            </c:ext>
          </c:extLst>
        </c:ser>
        <c:ser>
          <c:idx val="3"/>
          <c:order val="3"/>
          <c:tx>
            <c:strRef>
              <c:f>'（集計表）日連事務局提出用'!$S$38</c:f>
              <c:strCache>
                <c:ptCount val="1"/>
                <c:pt idx="0">
                  <c:v>カントウタンポポ</c:v>
                </c:pt>
              </c:strCache>
            </c:strRef>
          </c:tx>
          <c:spPr>
            <a:solidFill>
              <a:srgbClr val="00B0F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'（集計表）日連事務局提出用'!$S$39:$S$44</c:f>
              <c:numCache>
                <c:formatCode>General</c:formatCode>
                <c:ptCount val="6"/>
                <c:pt idx="0">
                  <c:v>12</c:v>
                </c:pt>
                <c:pt idx="1">
                  <c:v>50</c:v>
                </c:pt>
                <c:pt idx="2">
                  <c:v>15</c:v>
                </c:pt>
                <c:pt idx="3">
                  <c:v>7</c:v>
                </c:pt>
                <c:pt idx="4">
                  <c:v>0</c:v>
                </c:pt>
                <c:pt idx="5">
                  <c:v>4</c:v>
                </c:pt>
              </c:numCache>
            </c:numRef>
          </c:val>
          <c:extLst>
            <c:ext xmlns:c16="http://schemas.microsoft.com/office/drawing/2014/chart" uri="{C3380CC4-5D6E-409C-BE32-E72D297353CC}">
              <c16:uniqueId val="{00000003-F5EB-4A0A-BD17-324E8D96F7DF}"/>
            </c:ext>
          </c:extLst>
        </c:ser>
        <c:dLbls>
          <c:showLegendKey val="0"/>
          <c:showVal val="0"/>
          <c:showCatName val="0"/>
          <c:showSerName val="0"/>
          <c:showPercent val="0"/>
          <c:showBubbleSize val="0"/>
        </c:dLbls>
        <c:gapWidth val="219"/>
        <c:overlap val="-27"/>
        <c:axId val="544580112"/>
        <c:axId val="544577296"/>
      </c:barChart>
      <c:catAx>
        <c:axId val="54458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44577296"/>
        <c:crosses val="autoZero"/>
        <c:auto val="1"/>
        <c:lblAlgn val="ctr"/>
        <c:lblOffset val="100"/>
        <c:noMultiLvlLbl val="0"/>
      </c:catAx>
      <c:valAx>
        <c:axId val="544577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44580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ja-JP" altLang="en-US" sz="2400" b="1">
                <a:solidFill>
                  <a:schemeClr val="tx1"/>
                </a:solidFill>
              </a:rPr>
              <a:t>種類別報告件数の内訳（中国ブロック）</a:t>
            </a:r>
          </a:p>
        </c:rich>
      </c:tx>
      <c:layout>
        <c:manualLayout>
          <c:xMode val="edge"/>
          <c:yMode val="edge"/>
          <c:x val="0.29983955380070831"/>
          <c:y val="0.12896863455727539"/>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0.3225653796287512"/>
          <c:y val="0.19707467282525018"/>
          <c:w val="0.35085317648546943"/>
          <c:h val="0.67253611196983754"/>
        </c:manualLayout>
      </c:layout>
      <c:doughnutChart>
        <c:varyColors val="1"/>
        <c:ser>
          <c:idx val="0"/>
          <c:order val="0"/>
          <c:tx>
            <c:strRef>
              <c:f>'（集計表）日連事務局提出用'!$O$23</c:f>
              <c:strCache>
                <c:ptCount val="1"/>
                <c:pt idx="0">
                  <c:v>小計</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499C-4AE7-86F1-D1145EAD8CE7}"/>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499C-4AE7-86F1-D1145EAD8CE7}"/>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499C-4AE7-86F1-D1145EAD8CE7}"/>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499C-4AE7-86F1-D1145EAD8CE7}"/>
              </c:ext>
            </c:extLst>
          </c:dPt>
          <c:dLbls>
            <c:dLbl>
              <c:idx val="0"/>
              <c:layout>
                <c:manualLayout>
                  <c:x val="3.4358401860540483E-2"/>
                  <c:y val="0.23402087926595069"/>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0B366A54-C000-4AE9-B603-73E1A5D86827}" type="CATEGORYNAME">
                      <a:rPr lang="ja-JP" altLang="en-US" sz="1800" b="1">
                        <a:solidFill>
                          <a:schemeClr val="tx1"/>
                        </a:solidFill>
                        <a:latin typeface="+mj-ea"/>
                        <a:ea typeface="+mj-ea"/>
                      </a:rPr>
                      <a:pPr>
                        <a:defRPr sz="1800" b="1">
                          <a:solidFill>
                            <a:schemeClr val="tx1"/>
                          </a:solidFill>
                        </a:defRPr>
                      </a:pPr>
                      <a:t>[分類名]</a:t>
                    </a:fld>
                    <a:r>
                      <a:rPr lang="ja-JP" altLang="en-US" sz="1800" b="1" baseline="0">
                        <a:solidFill>
                          <a:schemeClr val="tx1"/>
                        </a:solidFill>
                        <a:latin typeface="+mj-ea"/>
                        <a:ea typeface="+mj-ea"/>
                      </a:rPr>
                      <a:t>
</a:t>
                    </a:r>
                    <a:fld id="{E7D6D34D-5004-4413-8615-27783AA969DA}" type="PERCENTAGE">
                      <a:rPr lang="en-US" altLang="ja-JP" sz="1800" b="1" baseline="0">
                        <a:solidFill>
                          <a:schemeClr val="tx1"/>
                        </a:solidFill>
                        <a:latin typeface="+mj-ea"/>
                        <a:ea typeface="+mj-ea"/>
                      </a:rPr>
                      <a:pPr>
                        <a:defRPr sz="1800" b="1">
                          <a:solidFill>
                            <a:schemeClr val="tx1"/>
                          </a:solidFill>
                        </a:defRPr>
                      </a:pPr>
                      <a:t>[パーセンテージ]</a:t>
                    </a:fld>
                    <a:endParaRPr lang="ja-JP" altLang="en-US" sz="1800" b="1" baseline="0">
                      <a:solidFill>
                        <a:schemeClr val="tx1"/>
                      </a:solidFill>
                      <a:latin typeface="+mj-ea"/>
                      <a:ea typeface="+mj-ea"/>
                    </a:endParaRPr>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23590361445783131"/>
                      <c:h val="0.19399538106235567"/>
                    </c:manualLayout>
                  </c15:layout>
                  <c15:dlblFieldTable/>
                  <c15:showDataLabelsRange val="0"/>
                </c:ext>
                <c:ext xmlns:c16="http://schemas.microsoft.com/office/drawing/2014/chart" uri="{C3380CC4-5D6E-409C-BE32-E72D297353CC}">
                  <c16:uniqueId val="{00000001-499C-4AE7-86F1-D1145EAD8CE7}"/>
                </c:ext>
              </c:extLst>
            </c:dLbl>
            <c:dLbl>
              <c:idx val="1"/>
              <c:layout>
                <c:manualLayout>
                  <c:x val="-4.0564611763883561E-2"/>
                  <c:y val="6.2397180517724873E-2"/>
                </c:manualLayout>
              </c:layout>
              <c:tx>
                <c:rich>
                  <a:bodyPr/>
                  <a:lstStyle/>
                  <a:p>
                    <a:fld id="{BDB6A996-D884-4563-8989-F77FBBFF0C65}" type="CATEGORYNAME">
                      <a:rPr lang="ja-JP" altLang="en-US" sz="1800">
                        <a:latin typeface="+mn-ea"/>
                        <a:ea typeface="+mn-ea"/>
                      </a:rPr>
                      <a:pPr/>
                      <a:t>[分類名]</a:t>
                    </a:fld>
                    <a:r>
                      <a:rPr lang="ja-JP" altLang="en-US" sz="1800" baseline="0" dirty="0">
                        <a:latin typeface="+mn-ea"/>
                        <a:ea typeface="+mn-ea"/>
                      </a:rPr>
                      <a:t>
</a:t>
                    </a:r>
                    <a:fld id="{78B1AB8E-3924-48FF-A2F1-2E202D793CB4}" type="PERCENTAGE">
                      <a:rPr lang="en-US" altLang="ja-JP" sz="1800" baseline="0">
                        <a:latin typeface="+mn-ea"/>
                        <a:ea typeface="+mn-ea"/>
                      </a:rPr>
                      <a:pPr/>
                      <a:t>[パーセンテージ]</a:t>
                    </a:fld>
                    <a:endParaRPr lang="ja-JP" altLang="en-US" sz="1800" baseline="0" dirty="0">
                      <a:latin typeface="+mn-ea"/>
                      <a:ea typeface="+mn-ea"/>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99C-4AE7-86F1-D1145EAD8CE7}"/>
                </c:ext>
              </c:extLst>
            </c:dLbl>
            <c:dLbl>
              <c:idx val="2"/>
              <c:layout>
                <c:manualLayout>
                  <c:x val="-9.9343997445569418E-2"/>
                  <c:y val="6.3219101687762763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955A331A-327C-4CD9-BE84-2C4A7FDDEE3E}" type="CATEGORYNAME">
                      <a:rPr lang="ja-JP" altLang="en-US" sz="1800" b="1">
                        <a:solidFill>
                          <a:schemeClr val="tx1"/>
                        </a:solidFill>
                        <a:latin typeface="+mn-ea"/>
                        <a:ea typeface="+mn-ea"/>
                      </a:rPr>
                      <a:pPr>
                        <a:defRPr sz="1800" b="1">
                          <a:solidFill>
                            <a:schemeClr val="tx1"/>
                          </a:solidFill>
                        </a:defRPr>
                      </a:pPr>
                      <a:t>[分類名]</a:t>
                    </a:fld>
                    <a:r>
                      <a:rPr lang="ja-JP" altLang="en-US" sz="1800" b="1" baseline="0">
                        <a:solidFill>
                          <a:schemeClr val="tx1"/>
                        </a:solidFill>
                        <a:latin typeface="+mn-ea"/>
                        <a:ea typeface="+mn-ea"/>
                      </a:rPr>
                      <a:t>
</a:t>
                    </a:r>
                    <a:fld id="{4B23CB31-9186-4B4E-9F3A-929CCB3EBAA6}" type="PERCENTAGE">
                      <a:rPr lang="en-US" altLang="ja-JP" sz="1800" b="1" baseline="0">
                        <a:solidFill>
                          <a:schemeClr val="tx1"/>
                        </a:solidFill>
                        <a:latin typeface="+mn-ea"/>
                        <a:ea typeface="+mn-ea"/>
                      </a:rPr>
                      <a:pPr>
                        <a:defRPr sz="1800" b="1">
                          <a:solidFill>
                            <a:schemeClr val="tx1"/>
                          </a:solidFill>
                        </a:defRPr>
                      </a:pPr>
                      <a:t>[パーセンテージ]</a:t>
                    </a:fld>
                    <a:endParaRPr lang="ja-JP" altLang="en-US" sz="1800" b="1" baseline="0">
                      <a:solidFill>
                        <a:schemeClr val="tx1"/>
                      </a:solidFill>
                      <a:latin typeface="+mn-ea"/>
                      <a:ea typeface="+mn-ea"/>
                    </a:endParaRPr>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22921686746987949"/>
                      <c:h val="0.17474980754426481"/>
                    </c:manualLayout>
                  </c15:layout>
                  <c15:dlblFieldTable/>
                  <c15:showDataLabelsRange val="0"/>
                </c:ext>
                <c:ext xmlns:c16="http://schemas.microsoft.com/office/drawing/2014/chart" uri="{C3380CC4-5D6E-409C-BE32-E72D297353CC}">
                  <c16:uniqueId val="{00000005-499C-4AE7-86F1-D1145EAD8CE7}"/>
                </c:ext>
              </c:extLst>
            </c:dLbl>
            <c:dLbl>
              <c:idx val="3"/>
              <c:layout>
                <c:manualLayout>
                  <c:x val="-8.312507098950031E-2"/>
                  <c:y val="-4.019240360074109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091B3F68-CC68-4AF8-A68C-329199DD4DAF}" type="CATEGORYNAME">
                      <a:rPr lang="ja-JP" altLang="en-US" sz="1800" b="1">
                        <a:solidFill>
                          <a:schemeClr val="tx1"/>
                        </a:solidFill>
                        <a:latin typeface="+mn-ea"/>
                        <a:ea typeface="+mn-ea"/>
                      </a:rPr>
                      <a:pPr>
                        <a:defRPr sz="1800" b="1">
                          <a:solidFill>
                            <a:schemeClr val="tx1"/>
                          </a:solidFill>
                        </a:defRPr>
                      </a:pPr>
                      <a:t>[分類名]</a:t>
                    </a:fld>
                    <a:r>
                      <a:rPr lang="ja-JP" altLang="en-US" sz="1800" b="1" baseline="0">
                        <a:solidFill>
                          <a:schemeClr val="tx1"/>
                        </a:solidFill>
                        <a:latin typeface="+mn-ea"/>
                        <a:ea typeface="+mn-ea"/>
                      </a:rPr>
                      <a:t>
</a:t>
                    </a:r>
                    <a:fld id="{FC37DA6B-1A59-461B-B41F-9EA803082A64}" type="PERCENTAGE">
                      <a:rPr lang="en-US" altLang="ja-JP" sz="1800" b="1" baseline="0">
                        <a:solidFill>
                          <a:schemeClr val="tx1"/>
                        </a:solidFill>
                        <a:latin typeface="+mn-ea"/>
                        <a:ea typeface="+mn-ea"/>
                      </a:rPr>
                      <a:pPr>
                        <a:defRPr sz="1800" b="1">
                          <a:solidFill>
                            <a:schemeClr val="tx1"/>
                          </a:solidFill>
                        </a:defRPr>
                      </a:pPr>
                      <a:t>[パーセンテージ]</a:t>
                    </a:fld>
                    <a:endParaRPr lang="ja-JP" altLang="en-US" sz="1800" b="1" baseline="0">
                      <a:solidFill>
                        <a:schemeClr val="tx1"/>
                      </a:solidFill>
                      <a:latin typeface="+mn-ea"/>
                      <a:ea typeface="+mn-ea"/>
                    </a:endParaRPr>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21091373367485691"/>
                      <c:h val="0.2482294072363356"/>
                    </c:manualLayout>
                  </c15:layout>
                  <c15:dlblFieldTable/>
                  <c15:showDataLabelsRange val="0"/>
                </c:ext>
                <c:ext xmlns:c16="http://schemas.microsoft.com/office/drawing/2014/chart" uri="{C3380CC4-5D6E-409C-BE32-E72D297353CC}">
                  <c16:uniqueId val="{00000007-499C-4AE7-86F1-D1145EAD8CE7}"/>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showLeaderLines val="0"/>
            <c:extLst>
              <c:ext xmlns:c15="http://schemas.microsoft.com/office/drawing/2012/chart" uri="{CE6537A1-D6FC-4f65-9D91-7224C49458BB}"/>
            </c:extLst>
          </c:dLbls>
          <c:cat>
            <c:strRef>
              <c:f>'（集計表）日連事務局提出用'!$P$11:$S$11</c:f>
              <c:strCache>
                <c:ptCount val="4"/>
                <c:pt idx="0">
                  <c:v>セイヨウタンポポ</c:v>
                </c:pt>
                <c:pt idx="1">
                  <c:v>アカミタンポポ</c:v>
                </c:pt>
                <c:pt idx="2">
                  <c:v>シロバナタンポポ</c:v>
                </c:pt>
                <c:pt idx="3">
                  <c:v>カントウタンポポ</c:v>
                </c:pt>
              </c:strCache>
            </c:strRef>
          </c:cat>
          <c:val>
            <c:numRef>
              <c:f>'（集計表）日連事務局提出用'!$P$23:$S$23</c:f>
              <c:numCache>
                <c:formatCode>General</c:formatCode>
                <c:ptCount val="4"/>
                <c:pt idx="0">
                  <c:v>490</c:v>
                </c:pt>
                <c:pt idx="1">
                  <c:v>171</c:v>
                </c:pt>
                <c:pt idx="2">
                  <c:v>78</c:v>
                </c:pt>
                <c:pt idx="3">
                  <c:v>306</c:v>
                </c:pt>
              </c:numCache>
            </c:numRef>
          </c:val>
          <c:extLst>
            <c:ext xmlns:c16="http://schemas.microsoft.com/office/drawing/2014/chart" uri="{C3380CC4-5D6E-409C-BE32-E72D297353CC}">
              <c16:uniqueId val="{00000008-499C-4AE7-86F1-D1145EAD8CE7}"/>
            </c:ext>
          </c:extLst>
        </c:ser>
        <c:dLbls>
          <c:showLegendKey val="0"/>
          <c:showVal val="1"/>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a:t>種類と生育環境（中国ブロック）</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4.9935695538057739E-2"/>
          <c:y val="9.481481481481481E-2"/>
          <c:w val="0.9215480643044619"/>
          <c:h val="0.644706765820939"/>
        </c:manualLayout>
      </c:layout>
      <c:barChart>
        <c:barDir val="col"/>
        <c:grouping val="clustered"/>
        <c:varyColors val="0"/>
        <c:ser>
          <c:idx val="0"/>
          <c:order val="0"/>
          <c:tx>
            <c:strRef>
              <c:f>'（集計表）日連事務局提出用'!$P$11</c:f>
              <c:strCache>
                <c:ptCount val="1"/>
                <c:pt idx="0">
                  <c:v>セイヨウタンポポ</c:v>
                </c:pt>
              </c:strCache>
            </c:strRef>
          </c:tx>
          <c:spPr>
            <a:solidFill>
              <a:srgbClr val="FF0000"/>
            </a:solidFill>
            <a:ln>
              <a:noFill/>
            </a:ln>
            <a:effectLst/>
          </c:spPr>
          <c:invertIfNegative val="0"/>
          <c:cat>
            <c:strRef>
              <c:f>'（集計表）日連事務局提出用'!$O$12:$O$22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'（集計表）日連事務局提出用'!$P$12:$P$22</c:f>
              <c:numCache>
                <c:formatCode>General</c:formatCode>
                <c:ptCount val="11"/>
                <c:pt idx="0">
                  <c:v>63</c:v>
                </c:pt>
                <c:pt idx="1">
                  <c:v>49</c:v>
                </c:pt>
                <c:pt idx="2">
                  <c:v>82</c:v>
                </c:pt>
                <c:pt idx="3">
                  <c:v>71</c:v>
                </c:pt>
                <c:pt idx="4">
                  <c:v>76</c:v>
                </c:pt>
                <c:pt idx="5">
                  <c:v>9</c:v>
                </c:pt>
                <c:pt idx="6">
                  <c:v>42</c:v>
                </c:pt>
                <c:pt idx="7">
                  <c:v>3</c:v>
                </c:pt>
                <c:pt idx="8">
                  <c:v>42</c:v>
                </c:pt>
                <c:pt idx="9">
                  <c:v>18</c:v>
                </c:pt>
                <c:pt idx="10">
                  <c:v>35</c:v>
                </c:pt>
              </c:numCache>
            </c:numRef>
          </c:val>
          <c:extLst>
            <c:ext xmlns:c16="http://schemas.microsoft.com/office/drawing/2014/chart" uri="{C3380CC4-5D6E-409C-BE32-E72D297353CC}">
              <c16:uniqueId val="{00000000-A3B7-4885-A5CF-EEFB3B1FB2D0}"/>
            </c:ext>
          </c:extLst>
        </c:ser>
        <c:ser>
          <c:idx val="1"/>
          <c:order val="1"/>
          <c:tx>
            <c:strRef>
              <c:f>'（集計表）日連事務局提出用'!$Q$11</c:f>
              <c:strCache>
                <c:ptCount val="1"/>
                <c:pt idx="0">
                  <c:v>アカミタンポポ</c:v>
                </c:pt>
              </c:strCache>
            </c:strRef>
          </c:tx>
          <c:spPr>
            <a:solidFill>
              <a:srgbClr val="FFFF00"/>
            </a:solidFill>
            <a:ln>
              <a:noFill/>
            </a:ln>
            <a:effectLst/>
          </c:spPr>
          <c:invertIfNegative val="0"/>
          <c:cat>
            <c:strRef>
              <c:f>'（集計表）日連事務局提出用'!$O$12:$O$22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'（集計表）日連事務局提出用'!$Q$12:$Q$22</c:f>
              <c:numCache>
                <c:formatCode>General</c:formatCode>
                <c:ptCount val="11"/>
                <c:pt idx="0">
                  <c:v>24</c:v>
                </c:pt>
                <c:pt idx="1">
                  <c:v>24</c:v>
                </c:pt>
                <c:pt idx="2">
                  <c:v>36</c:v>
                </c:pt>
                <c:pt idx="3">
                  <c:v>20</c:v>
                </c:pt>
                <c:pt idx="4">
                  <c:v>25</c:v>
                </c:pt>
                <c:pt idx="5">
                  <c:v>0</c:v>
                </c:pt>
                <c:pt idx="6">
                  <c:v>7</c:v>
                </c:pt>
                <c:pt idx="7">
                  <c:v>1</c:v>
                </c:pt>
                <c:pt idx="8">
                  <c:v>16</c:v>
                </c:pt>
                <c:pt idx="9">
                  <c:v>3</c:v>
                </c:pt>
                <c:pt idx="10">
                  <c:v>15</c:v>
                </c:pt>
              </c:numCache>
            </c:numRef>
          </c:val>
          <c:extLst>
            <c:ext xmlns:c16="http://schemas.microsoft.com/office/drawing/2014/chart" uri="{C3380CC4-5D6E-409C-BE32-E72D297353CC}">
              <c16:uniqueId val="{00000001-A3B7-4885-A5CF-EEFB3B1FB2D0}"/>
            </c:ext>
          </c:extLst>
        </c:ser>
        <c:ser>
          <c:idx val="2"/>
          <c:order val="2"/>
          <c:tx>
            <c:strRef>
              <c:f>'（集計表）日連事務局提出用'!$R$11</c:f>
              <c:strCache>
                <c:ptCount val="1"/>
                <c:pt idx="0">
                  <c:v>シロバナタンポポ</c:v>
                </c:pt>
              </c:strCache>
            </c:strRef>
          </c:tx>
          <c:spPr>
            <a:solidFill>
              <a:srgbClr val="00B050"/>
            </a:solidFill>
            <a:ln>
              <a:noFill/>
            </a:ln>
            <a:effectLst/>
          </c:spPr>
          <c:invertIfNegative val="0"/>
          <c:cat>
            <c:strRef>
              <c:f>'（集計表）日連事務局提出用'!$O$12:$O$22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'（集計表）日連事務局提出用'!$R$12:$R$22</c:f>
              <c:numCache>
                <c:formatCode>General</c:formatCode>
                <c:ptCount val="11"/>
                <c:pt idx="0">
                  <c:v>12</c:v>
                </c:pt>
                <c:pt idx="1">
                  <c:v>7</c:v>
                </c:pt>
                <c:pt idx="2">
                  <c:v>12</c:v>
                </c:pt>
                <c:pt idx="3">
                  <c:v>12</c:v>
                </c:pt>
                <c:pt idx="4">
                  <c:v>16</c:v>
                </c:pt>
                <c:pt idx="5">
                  <c:v>1</c:v>
                </c:pt>
                <c:pt idx="6">
                  <c:v>9</c:v>
                </c:pt>
                <c:pt idx="7">
                  <c:v>0</c:v>
                </c:pt>
                <c:pt idx="8">
                  <c:v>4</c:v>
                </c:pt>
                <c:pt idx="9">
                  <c:v>2</c:v>
                </c:pt>
                <c:pt idx="10">
                  <c:v>3</c:v>
                </c:pt>
              </c:numCache>
            </c:numRef>
          </c:val>
          <c:extLst>
            <c:ext xmlns:c16="http://schemas.microsoft.com/office/drawing/2014/chart" uri="{C3380CC4-5D6E-409C-BE32-E72D297353CC}">
              <c16:uniqueId val="{00000002-A3B7-4885-A5CF-EEFB3B1FB2D0}"/>
            </c:ext>
          </c:extLst>
        </c:ser>
        <c:ser>
          <c:idx val="3"/>
          <c:order val="3"/>
          <c:tx>
            <c:strRef>
              <c:f>'（集計表）日連事務局提出用'!$S$11</c:f>
              <c:strCache>
                <c:ptCount val="1"/>
                <c:pt idx="0">
                  <c:v>カントウタンポポ</c:v>
                </c:pt>
              </c:strCache>
            </c:strRef>
          </c:tx>
          <c:spPr>
            <a:solidFill>
              <a:srgbClr val="00B0F0"/>
            </a:solidFill>
            <a:ln>
              <a:noFill/>
            </a:ln>
            <a:effectLst/>
          </c:spPr>
          <c:invertIfNegative val="0"/>
          <c:cat>
            <c:strRef>
              <c:f>'（集計表）日連事務局提出用'!$O$12:$O$22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'（集計表）日連事務局提出用'!$S$12:$S$22</c:f>
              <c:numCache>
                <c:formatCode>General</c:formatCode>
                <c:ptCount val="11"/>
                <c:pt idx="0">
                  <c:v>43</c:v>
                </c:pt>
                <c:pt idx="1">
                  <c:v>37</c:v>
                </c:pt>
                <c:pt idx="2">
                  <c:v>39</c:v>
                </c:pt>
                <c:pt idx="3">
                  <c:v>56</c:v>
                </c:pt>
                <c:pt idx="4">
                  <c:v>50</c:v>
                </c:pt>
                <c:pt idx="5">
                  <c:v>2</c:v>
                </c:pt>
                <c:pt idx="6">
                  <c:v>28</c:v>
                </c:pt>
                <c:pt idx="7">
                  <c:v>0</c:v>
                </c:pt>
                <c:pt idx="8">
                  <c:v>25</c:v>
                </c:pt>
                <c:pt idx="9">
                  <c:v>8</c:v>
                </c:pt>
                <c:pt idx="10">
                  <c:v>18</c:v>
                </c:pt>
              </c:numCache>
            </c:numRef>
          </c:val>
          <c:extLst>
            <c:ext xmlns:c16="http://schemas.microsoft.com/office/drawing/2014/chart" uri="{C3380CC4-5D6E-409C-BE32-E72D297353CC}">
              <c16:uniqueId val="{00000003-A3B7-4885-A5CF-EEFB3B1FB2D0}"/>
            </c:ext>
          </c:extLst>
        </c:ser>
        <c:dLbls>
          <c:showLegendKey val="0"/>
          <c:showVal val="0"/>
          <c:showCatName val="0"/>
          <c:showSerName val="0"/>
          <c:showPercent val="0"/>
          <c:showBubbleSize val="0"/>
        </c:dLbls>
        <c:gapWidth val="219"/>
        <c:overlap val="-27"/>
        <c:axId val="404309144"/>
        <c:axId val="404306984"/>
      </c:barChart>
      <c:catAx>
        <c:axId val="404309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04306984"/>
        <c:crosses val="autoZero"/>
        <c:auto val="1"/>
        <c:lblAlgn val="ctr"/>
        <c:lblOffset val="100"/>
        <c:noMultiLvlLbl val="0"/>
      </c:catAx>
      <c:valAx>
        <c:axId val="404306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04309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a:t>種類と地表面の状況（中国ブロック）</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5.9435695538057741E-2"/>
          <c:y val="9.481481481481481E-2"/>
          <c:w val="0.91764763779527558"/>
          <c:h val="0.64101239428404788"/>
        </c:manualLayout>
      </c:layout>
      <c:barChart>
        <c:barDir val="col"/>
        <c:grouping val="clustered"/>
        <c:varyColors val="0"/>
        <c:ser>
          <c:idx val="0"/>
          <c:order val="0"/>
          <c:tx>
            <c:strRef>
              <c:f>'（集計表）日連事務局提出用'!$P$38</c:f>
              <c:strCache>
                <c:ptCount val="1"/>
                <c:pt idx="0">
                  <c:v>セイヨウタンポポ</c:v>
                </c:pt>
              </c:strCache>
            </c:strRef>
          </c:tx>
          <c:spPr>
            <a:solidFill>
              <a:srgbClr val="FF000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'（集計表）日連事務局提出用'!$P$39:$P$44</c:f>
              <c:numCache>
                <c:formatCode>General</c:formatCode>
                <c:ptCount val="6"/>
                <c:pt idx="0">
                  <c:v>58</c:v>
                </c:pt>
                <c:pt idx="1">
                  <c:v>218</c:v>
                </c:pt>
                <c:pt idx="2">
                  <c:v>146</c:v>
                </c:pt>
                <c:pt idx="3">
                  <c:v>34</c:v>
                </c:pt>
                <c:pt idx="4">
                  <c:v>26</c:v>
                </c:pt>
                <c:pt idx="5">
                  <c:v>8</c:v>
                </c:pt>
              </c:numCache>
            </c:numRef>
          </c:val>
          <c:extLst>
            <c:ext xmlns:c16="http://schemas.microsoft.com/office/drawing/2014/chart" uri="{C3380CC4-5D6E-409C-BE32-E72D297353CC}">
              <c16:uniqueId val="{00000000-4326-4A65-B26A-5BE2893A085D}"/>
            </c:ext>
          </c:extLst>
        </c:ser>
        <c:ser>
          <c:idx val="1"/>
          <c:order val="1"/>
          <c:tx>
            <c:strRef>
              <c:f>'（集計表）日連事務局提出用'!$Q$38</c:f>
              <c:strCache>
                <c:ptCount val="1"/>
                <c:pt idx="0">
                  <c:v>アカミタンポポ</c:v>
                </c:pt>
              </c:strCache>
            </c:strRef>
          </c:tx>
          <c:spPr>
            <a:solidFill>
              <a:srgbClr val="FFFF0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'（集計表）日連事務局提出用'!$Q$39:$Q$44</c:f>
              <c:numCache>
                <c:formatCode>General</c:formatCode>
                <c:ptCount val="6"/>
                <c:pt idx="0">
                  <c:v>19</c:v>
                </c:pt>
                <c:pt idx="1">
                  <c:v>68</c:v>
                </c:pt>
                <c:pt idx="2">
                  <c:v>36</c:v>
                </c:pt>
                <c:pt idx="3">
                  <c:v>26</c:v>
                </c:pt>
                <c:pt idx="4">
                  <c:v>18</c:v>
                </c:pt>
                <c:pt idx="5">
                  <c:v>4</c:v>
                </c:pt>
              </c:numCache>
            </c:numRef>
          </c:val>
          <c:extLst>
            <c:ext xmlns:c16="http://schemas.microsoft.com/office/drawing/2014/chart" uri="{C3380CC4-5D6E-409C-BE32-E72D297353CC}">
              <c16:uniqueId val="{00000001-4326-4A65-B26A-5BE2893A085D}"/>
            </c:ext>
          </c:extLst>
        </c:ser>
        <c:ser>
          <c:idx val="2"/>
          <c:order val="2"/>
          <c:tx>
            <c:strRef>
              <c:f>'（集計表）日連事務局提出用'!$R$38</c:f>
              <c:strCache>
                <c:ptCount val="1"/>
                <c:pt idx="0">
                  <c:v>シロバナタンポポ</c:v>
                </c:pt>
              </c:strCache>
            </c:strRef>
          </c:tx>
          <c:spPr>
            <a:solidFill>
              <a:srgbClr val="00B05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'（集計表）日連事務局提出用'!$R$39:$R$44</c:f>
              <c:numCache>
                <c:formatCode>General</c:formatCode>
                <c:ptCount val="6"/>
                <c:pt idx="0">
                  <c:v>10</c:v>
                </c:pt>
                <c:pt idx="1">
                  <c:v>43</c:v>
                </c:pt>
                <c:pt idx="2">
                  <c:v>10</c:v>
                </c:pt>
                <c:pt idx="3">
                  <c:v>7</c:v>
                </c:pt>
                <c:pt idx="4">
                  <c:v>8</c:v>
                </c:pt>
                <c:pt idx="5">
                  <c:v>0</c:v>
                </c:pt>
              </c:numCache>
            </c:numRef>
          </c:val>
          <c:extLst>
            <c:ext xmlns:c16="http://schemas.microsoft.com/office/drawing/2014/chart" uri="{C3380CC4-5D6E-409C-BE32-E72D297353CC}">
              <c16:uniqueId val="{00000002-4326-4A65-B26A-5BE2893A085D}"/>
            </c:ext>
          </c:extLst>
        </c:ser>
        <c:ser>
          <c:idx val="3"/>
          <c:order val="3"/>
          <c:tx>
            <c:strRef>
              <c:f>'（集計表）日連事務局提出用'!$S$38</c:f>
              <c:strCache>
                <c:ptCount val="1"/>
                <c:pt idx="0">
                  <c:v>カントウタンポポ</c:v>
                </c:pt>
              </c:strCache>
            </c:strRef>
          </c:tx>
          <c:spPr>
            <a:solidFill>
              <a:srgbClr val="00B0F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'（集計表）日連事務局提出用'!$S$39:$S$44</c:f>
              <c:numCache>
                <c:formatCode>General</c:formatCode>
                <c:ptCount val="6"/>
                <c:pt idx="0">
                  <c:v>31</c:v>
                </c:pt>
                <c:pt idx="1">
                  <c:v>138</c:v>
                </c:pt>
                <c:pt idx="2">
                  <c:v>80</c:v>
                </c:pt>
                <c:pt idx="3">
                  <c:v>37</c:v>
                </c:pt>
                <c:pt idx="4">
                  <c:v>14</c:v>
                </c:pt>
                <c:pt idx="5">
                  <c:v>6</c:v>
                </c:pt>
              </c:numCache>
            </c:numRef>
          </c:val>
          <c:extLst>
            <c:ext xmlns:c16="http://schemas.microsoft.com/office/drawing/2014/chart" uri="{C3380CC4-5D6E-409C-BE32-E72D297353CC}">
              <c16:uniqueId val="{00000003-4326-4A65-B26A-5BE2893A085D}"/>
            </c:ext>
          </c:extLst>
        </c:ser>
        <c:dLbls>
          <c:showLegendKey val="0"/>
          <c:showVal val="0"/>
          <c:showCatName val="0"/>
          <c:showSerName val="0"/>
          <c:showPercent val="0"/>
          <c:showBubbleSize val="0"/>
        </c:dLbls>
        <c:gapWidth val="219"/>
        <c:overlap val="-27"/>
        <c:axId val="583154240"/>
        <c:axId val="583154960"/>
      </c:barChart>
      <c:catAx>
        <c:axId val="583154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83154960"/>
        <c:crosses val="autoZero"/>
        <c:auto val="1"/>
        <c:lblAlgn val="ctr"/>
        <c:lblOffset val="100"/>
        <c:noMultiLvlLbl val="0"/>
      </c:catAx>
      <c:valAx>
        <c:axId val="583154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83154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a:t>種類別報告件数の内訳（四国ブロック）</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doughnutChart>
        <c:varyColors val="1"/>
        <c:ser>
          <c:idx val="0"/>
          <c:order val="0"/>
          <c:tx>
            <c:strRef>
              <c:f>'（集計表）日連事務局提出用'!$O$23</c:f>
              <c:strCache>
                <c:ptCount val="1"/>
                <c:pt idx="0">
                  <c:v>小計</c:v>
                </c:pt>
              </c:strCache>
            </c:strRef>
          </c:tx>
          <c:explosion val="1"/>
          <c:dPt>
            <c:idx val="0"/>
            <c:bubble3D val="0"/>
            <c:spPr>
              <a:solidFill>
                <a:srgbClr val="FF0000"/>
              </a:solidFill>
              <a:ln w="19050">
                <a:solidFill>
                  <a:schemeClr val="lt1"/>
                </a:solidFill>
              </a:ln>
              <a:effectLst/>
            </c:spPr>
            <c:extLst>
              <c:ext xmlns:c16="http://schemas.microsoft.com/office/drawing/2014/chart" uri="{C3380CC4-5D6E-409C-BE32-E72D297353CC}">
                <c16:uniqueId val="{00000001-B579-4590-AFA9-B7D420EE36AC}"/>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B579-4590-AFA9-B7D420EE36AC}"/>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B579-4590-AFA9-B7D420EE36AC}"/>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B579-4590-AFA9-B7D420EE36AC}"/>
              </c:ext>
            </c:extLst>
          </c:dPt>
          <c:dLbls>
            <c:dLbl>
              <c:idx val="0"/>
              <c:layout>
                <c:manualLayout>
                  <c:x val="0.1062315445862267"/>
                  <c:y val="-0.4083041534448909"/>
                </c:manualLayout>
              </c:layout>
              <c:tx>
                <c:rich>
                  <a:bodyPr rot="0" spcFirstLastPara="1" vertOverflow="clip" horzOverflow="clip" vert="horz" wrap="square" lIns="38100" tIns="19050" rIns="38100" bIns="19050" anchor="ctr" anchorCtr="1">
                    <a:noAutofit/>
                  </a:bodyPr>
                  <a:lstStyle/>
                  <a:p>
                    <a:pPr>
                      <a:defRPr sz="900" b="0" i="0" u="none" strike="noStrike" kern="1200" baseline="0">
                        <a:solidFill>
                          <a:schemeClr val="dk1">
                            <a:lumMod val="65000"/>
                            <a:lumOff val="35000"/>
                          </a:schemeClr>
                        </a:solidFill>
                        <a:latin typeface="+mn-lt"/>
                        <a:ea typeface="+mn-ea"/>
                        <a:cs typeface="+mn-cs"/>
                      </a:defRPr>
                    </a:pPr>
                    <a:fld id="{18641FAF-72A6-4106-A1B5-A9FCFE74ED90}" type="CATEGORYNAME">
                      <a:rPr lang="ja-JP" altLang="en-US" sz="1400"/>
                      <a:pPr>
                        <a:defRPr/>
                      </a:pPr>
                      <a:t>[分類名]</a:t>
                    </a:fld>
                    <a:r>
                      <a:rPr lang="ja-JP" altLang="en-US" sz="1400" baseline="0"/>
                      <a:t>
</a:t>
                    </a:r>
                    <a:fld id="{8A2C96CA-5B7B-4BC0-B108-66AD3E891516}" type="PERCENTAGE">
                      <a:rPr lang="en-US" altLang="ja-JP" sz="1400" baseline="0"/>
                      <a:pPr>
                        <a:defRPr/>
                      </a:pPr>
                      <a:t>[パーセンテージ]</a:t>
                    </a:fld>
                    <a:endParaRPr lang="ja-JP" altLang="en-US" sz="1400" baseline="0"/>
                  </a:p>
                </c:rich>
              </c:tx>
              <c:spPr>
                <a:solidFill>
                  <a:sysClr val="window" lastClr="FFFFFF"/>
                </a:solidFill>
                <a:ln w="9525" cap="flat"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noAutofit/>
                </a:bodyPr>
                <a:lstStyle/>
                <a:p>
                  <a:pPr>
                    <a:defRPr sz="9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43023"/>
                        <a:gd name="adj2" fmla="val -158564"/>
                      </a:avLst>
                    </a:prstGeom>
                    <a:noFill/>
                    <a:ln>
                      <a:noFill/>
                    </a:ln>
                  </c15:spPr>
                  <c15:layout>
                    <c:manualLayout>
                      <c:w val="0.21329219649959966"/>
                      <c:h val="0.15758808851095271"/>
                    </c:manualLayout>
                  </c15:layout>
                  <c15:dlblFieldTable/>
                  <c15:showDataLabelsRange val="0"/>
                </c:ext>
                <c:ext xmlns:c16="http://schemas.microsoft.com/office/drawing/2014/chart" uri="{C3380CC4-5D6E-409C-BE32-E72D297353CC}">
                  <c16:uniqueId val="{00000001-B579-4590-AFA9-B7D420EE36AC}"/>
                </c:ext>
              </c:extLst>
            </c:dLbl>
            <c:dLbl>
              <c:idx val="1"/>
              <c:layout>
                <c:manualLayout>
                  <c:x val="-0.19423667212469706"/>
                  <c:y val="8.6882756167307451E-2"/>
                </c:manualLayout>
              </c:layout>
              <c:tx>
                <c:rich>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fld id="{B61570B0-48B4-4DA3-983A-94A7AEAE160F}" type="CATEGORYNAME">
                      <a:rPr lang="ja-JP" altLang="en-US" sz="1400"/>
                      <a:pPr>
                        <a:defRPr/>
                      </a:pPr>
                      <a:t>[分類名]</a:t>
                    </a:fld>
                    <a:r>
                      <a:rPr lang="ja-JP" altLang="en-US" sz="1400" baseline="0"/>
                      <a:t>
</a:t>
                    </a:r>
                    <a:fld id="{011D6BC1-7A93-4256-A721-CC914E287B21}" type="PERCENTAGE">
                      <a:rPr lang="en-US" altLang="ja-JP" sz="1400" baseline="0"/>
                      <a:pPr>
                        <a:defRPr/>
                      </a:pPr>
                      <a:t>[パーセンテージ]</a:t>
                    </a:fld>
                    <a:endParaRPr lang="ja-JP" altLang="en-US" sz="1400" baseline="0"/>
                  </a:p>
                </c:rich>
              </c:tx>
              <c:spPr>
                <a:solidFill>
                  <a:sysClr val="window" lastClr="FFFFFF"/>
                </a:solidFill>
                <a:ln w="9525" cap="flat" cmpd="sng" algn="ctr">
                  <a:solidFill>
                    <a:sysClr val="window" lastClr="FFFFFF"/>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88664"/>
                        <a:gd name="adj2" fmla="val 38395"/>
                      </a:avLst>
                    </a:prstGeom>
                    <a:noFill/>
                    <a:ln>
                      <a:noFill/>
                    </a:ln>
                  </c15:spPr>
                  <c15:dlblFieldTable/>
                  <c15:showDataLabelsRange val="0"/>
                </c:ext>
                <c:ext xmlns:c16="http://schemas.microsoft.com/office/drawing/2014/chart" uri="{C3380CC4-5D6E-409C-BE32-E72D297353CC}">
                  <c16:uniqueId val="{00000003-B579-4590-AFA9-B7D420EE36AC}"/>
                </c:ext>
              </c:extLst>
            </c:dLbl>
            <c:dLbl>
              <c:idx val="2"/>
              <c:layout>
                <c:manualLayout>
                  <c:x val="-0.18148375930842908"/>
                  <c:y val="-1.2217887586027711E-2"/>
                </c:manualLayout>
              </c:layout>
              <c:tx>
                <c:rich>
                  <a:bodyPr rot="0" spcFirstLastPara="1" vertOverflow="clip" horzOverflow="clip" vert="horz" wrap="square" lIns="38100" tIns="19050" rIns="38100" bIns="19050" anchor="ctr" anchorCtr="1">
                    <a:noAutofit/>
                  </a:bodyPr>
                  <a:lstStyle/>
                  <a:p>
                    <a:pPr>
                      <a:defRPr sz="900" b="0" i="0" u="none" strike="noStrike" kern="1200" baseline="0">
                        <a:solidFill>
                          <a:schemeClr val="dk1">
                            <a:lumMod val="65000"/>
                            <a:lumOff val="35000"/>
                          </a:schemeClr>
                        </a:solidFill>
                        <a:latin typeface="+mn-lt"/>
                        <a:ea typeface="+mn-ea"/>
                        <a:cs typeface="+mn-cs"/>
                      </a:defRPr>
                    </a:pPr>
                    <a:fld id="{630E2DC9-0B89-422E-8CC0-3F4DE112FDAF}" type="CATEGORYNAME">
                      <a:rPr lang="ja-JP" altLang="en-US" sz="1400"/>
                      <a:pPr>
                        <a:defRPr/>
                      </a:pPr>
                      <a:t>[分類名]</a:t>
                    </a:fld>
                    <a:r>
                      <a:rPr lang="ja-JP" altLang="en-US" sz="1400" baseline="0"/>
                      <a:t>
</a:t>
                    </a:r>
                    <a:fld id="{1D9129A6-303D-4B58-AD0C-DEBD0EE19057}" type="PERCENTAGE">
                      <a:rPr lang="en-US" altLang="ja-JP" sz="1400" baseline="0"/>
                      <a:pPr>
                        <a:defRPr/>
                      </a:pPr>
                      <a:t>[パーセンテージ]</a:t>
                    </a:fld>
                    <a:endParaRPr lang="ja-JP" altLang="en-US" sz="1400" baseline="0"/>
                  </a:p>
                </c:rich>
              </c:tx>
              <c:spPr>
                <a:solidFill>
                  <a:sysClr val="window" lastClr="FFFFFF"/>
                </a:solidFill>
                <a:ln w="9525" cap="flat"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noAutofit/>
                </a:bodyPr>
                <a:lstStyle/>
                <a:p>
                  <a:pPr>
                    <a:defRPr sz="9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30970"/>
                        <a:gd name="adj2" fmla="val -121453"/>
                      </a:avLst>
                    </a:prstGeom>
                    <a:noFill/>
                    <a:ln>
                      <a:noFill/>
                    </a:ln>
                  </c15:spPr>
                  <c15:layout>
                    <c:manualLayout>
                      <c:w val="0.21172384312696788"/>
                      <c:h val="0.16301826077140941"/>
                    </c:manualLayout>
                  </c15:layout>
                  <c15:dlblFieldTable/>
                  <c15:showDataLabelsRange val="0"/>
                </c:ext>
                <c:ext xmlns:c16="http://schemas.microsoft.com/office/drawing/2014/chart" uri="{C3380CC4-5D6E-409C-BE32-E72D297353CC}">
                  <c16:uniqueId val="{00000005-B579-4590-AFA9-B7D420EE36AC}"/>
                </c:ext>
              </c:extLst>
            </c:dLbl>
            <c:dLbl>
              <c:idx val="3"/>
              <c:layout>
                <c:manualLayout>
                  <c:x val="-0.22170448434435119"/>
                  <c:y val="-5.4301722604567185E-2"/>
                </c:manualLayout>
              </c:layout>
              <c:tx>
                <c:rich>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fld id="{D8FA236F-D859-4011-9B6E-0762E7894F14}" type="CATEGORYNAME">
                      <a:rPr lang="ja-JP" altLang="en-US" sz="1400"/>
                      <a:pPr>
                        <a:defRPr/>
                      </a:pPr>
                      <a:t>[分類名]</a:t>
                    </a:fld>
                    <a:r>
                      <a:rPr lang="ja-JP" altLang="en-US" sz="1400" baseline="0"/>
                      <a:t>
</a:t>
                    </a:r>
                    <a:fld id="{A48884FD-25C4-4046-8B48-91F55F967CF9}" type="PERCENTAGE">
                      <a:rPr lang="en-US" altLang="ja-JP" sz="1400" baseline="0"/>
                      <a:pPr>
                        <a:defRPr/>
                      </a:pPr>
                      <a:t>[パーセンテージ]</a:t>
                    </a:fld>
                    <a:endParaRPr lang="ja-JP" altLang="en-US" sz="1400" baseline="0"/>
                  </a:p>
                </c:rich>
              </c:tx>
              <c:spPr>
                <a:solidFill>
                  <a:sysClr val="window" lastClr="FFFFFF"/>
                </a:solidFill>
                <a:ln w="9525" cap="flat"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67118"/>
                        <a:gd name="adj2" fmla="val -108922"/>
                      </a:avLst>
                    </a:prstGeom>
                    <a:noFill/>
                    <a:ln>
                      <a:noFill/>
                    </a:ln>
                  </c15:spPr>
                  <c15:dlblFieldTable/>
                  <c15:showDataLabelsRange val="0"/>
                </c:ext>
                <c:ext xmlns:c16="http://schemas.microsoft.com/office/drawing/2014/chart" uri="{C3380CC4-5D6E-409C-BE32-E72D297353CC}">
                  <c16:uniqueId val="{00000007-B579-4590-AFA9-B7D420EE36AC}"/>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'（集計表）日連事務局提出用'!$P$11:$S$11</c:f>
              <c:strCache>
                <c:ptCount val="4"/>
                <c:pt idx="0">
                  <c:v>セイヨウタンポポ</c:v>
                </c:pt>
                <c:pt idx="1">
                  <c:v>アカミタンポポ</c:v>
                </c:pt>
                <c:pt idx="2">
                  <c:v>シロバナタンポポ</c:v>
                </c:pt>
                <c:pt idx="3">
                  <c:v>カントウタンポポ</c:v>
                </c:pt>
              </c:strCache>
            </c:strRef>
          </c:cat>
          <c:val>
            <c:numRef>
              <c:f>'（集計表）日連事務局提出用'!$P$23:$S$23</c:f>
              <c:numCache>
                <c:formatCode>General</c:formatCode>
                <c:ptCount val="4"/>
                <c:pt idx="0">
                  <c:v>760</c:v>
                </c:pt>
                <c:pt idx="1">
                  <c:v>180</c:v>
                </c:pt>
                <c:pt idx="2">
                  <c:v>148</c:v>
                </c:pt>
                <c:pt idx="3">
                  <c:v>226</c:v>
                </c:pt>
              </c:numCache>
            </c:numRef>
          </c:val>
          <c:extLst>
            <c:ext xmlns:c16="http://schemas.microsoft.com/office/drawing/2014/chart" uri="{C3380CC4-5D6E-409C-BE32-E72D297353CC}">
              <c16:uniqueId val="{00000008-B579-4590-AFA9-B7D420EE36AC}"/>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baseline="0"/>
              <a:t>種類と生育環境（四国ブロック）</a:t>
            </a:r>
            <a:r>
              <a:rPr lang="en-US" altLang="ja-JP"/>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5.9435695538057741E-2"/>
          <c:y val="9.481481481481481E-2"/>
          <c:w val="0.91204806430446195"/>
          <c:h val="0.61507713619130944"/>
        </c:manualLayout>
      </c:layout>
      <c:barChart>
        <c:barDir val="col"/>
        <c:grouping val="clustered"/>
        <c:varyColors val="0"/>
        <c:ser>
          <c:idx val="0"/>
          <c:order val="0"/>
          <c:tx>
            <c:strRef>
              <c:f>'（集計表）日連事務局提出用'!$P$11</c:f>
              <c:strCache>
                <c:ptCount val="1"/>
                <c:pt idx="0">
                  <c:v>セイヨウタンポポ</c:v>
                </c:pt>
              </c:strCache>
            </c:strRef>
          </c:tx>
          <c:spPr>
            <a:solidFill>
              <a:srgbClr val="FF0000"/>
            </a:solidFill>
            <a:ln>
              <a:noFill/>
            </a:ln>
            <a:effectLst/>
          </c:spPr>
          <c:invertIfNegative val="0"/>
          <c:cat>
            <c:strRef>
              <c:f>'（集計表）日連事務局提出用'!$O$12:$O$22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'（集計表）日連事務局提出用'!$P$12:$P$22</c:f>
              <c:numCache>
                <c:formatCode>General</c:formatCode>
                <c:ptCount val="11"/>
                <c:pt idx="0">
                  <c:v>105</c:v>
                </c:pt>
                <c:pt idx="1">
                  <c:v>78</c:v>
                </c:pt>
                <c:pt idx="2">
                  <c:v>102</c:v>
                </c:pt>
                <c:pt idx="3">
                  <c:v>148</c:v>
                </c:pt>
                <c:pt idx="4">
                  <c:v>133</c:v>
                </c:pt>
                <c:pt idx="5">
                  <c:v>3</c:v>
                </c:pt>
                <c:pt idx="6">
                  <c:v>42</c:v>
                </c:pt>
                <c:pt idx="7">
                  <c:v>3</c:v>
                </c:pt>
                <c:pt idx="8">
                  <c:v>66</c:v>
                </c:pt>
                <c:pt idx="9">
                  <c:v>40</c:v>
                </c:pt>
                <c:pt idx="10">
                  <c:v>40</c:v>
                </c:pt>
              </c:numCache>
            </c:numRef>
          </c:val>
          <c:extLst>
            <c:ext xmlns:c16="http://schemas.microsoft.com/office/drawing/2014/chart" uri="{C3380CC4-5D6E-409C-BE32-E72D297353CC}">
              <c16:uniqueId val="{00000000-001F-457B-81F8-BE1E5334930A}"/>
            </c:ext>
          </c:extLst>
        </c:ser>
        <c:ser>
          <c:idx val="1"/>
          <c:order val="1"/>
          <c:tx>
            <c:strRef>
              <c:f>'（集計表）日連事務局提出用'!$Q$11</c:f>
              <c:strCache>
                <c:ptCount val="1"/>
                <c:pt idx="0">
                  <c:v>アカミタンポポ</c:v>
                </c:pt>
              </c:strCache>
            </c:strRef>
          </c:tx>
          <c:spPr>
            <a:solidFill>
              <a:srgbClr val="FFFF00"/>
            </a:solidFill>
            <a:ln>
              <a:noFill/>
            </a:ln>
            <a:effectLst/>
          </c:spPr>
          <c:invertIfNegative val="0"/>
          <c:cat>
            <c:strRef>
              <c:f>'（集計表）日連事務局提出用'!$O$12:$O$22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'（集計表）日連事務局提出用'!$Q$12:$Q$22</c:f>
              <c:numCache>
                <c:formatCode>General</c:formatCode>
                <c:ptCount val="11"/>
                <c:pt idx="0">
                  <c:v>20</c:v>
                </c:pt>
                <c:pt idx="1">
                  <c:v>21</c:v>
                </c:pt>
                <c:pt idx="2">
                  <c:v>32</c:v>
                </c:pt>
                <c:pt idx="3">
                  <c:v>14</c:v>
                </c:pt>
                <c:pt idx="4">
                  <c:v>18</c:v>
                </c:pt>
                <c:pt idx="5">
                  <c:v>1</c:v>
                </c:pt>
                <c:pt idx="6">
                  <c:v>15</c:v>
                </c:pt>
                <c:pt idx="7">
                  <c:v>0</c:v>
                </c:pt>
                <c:pt idx="8">
                  <c:v>22</c:v>
                </c:pt>
                <c:pt idx="9">
                  <c:v>21</c:v>
                </c:pt>
                <c:pt idx="10">
                  <c:v>16</c:v>
                </c:pt>
              </c:numCache>
            </c:numRef>
          </c:val>
          <c:extLst>
            <c:ext xmlns:c16="http://schemas.microsoft.com/office/drawing/2014/chart" uri="{C3380CC4-5D6E-409C-BE32-E72D297353CC}">
              <c16:uniqueId val="{00000001-001F-457B-81F8-BE1E5334930A}"/>
            </c:ext>
          </c:extLst>
        </c:ser>
        <c:ser>
          <c:idx val="2"/>
          <c:order val="2"/>
          <c:tx>
            <c:strRef>
              <c:f>'（集計表）日連事務局提出用'!$R$11</c:f>
              <c:strCache>
                <c:ptCount val="1"/>
                <c:pt idx="0">
                  <c:v>シロバナタンポポ</c:v>
                </c:pt>
              </c:strCache>
            </c:strRef>
          </c:tx>
          <c:spPr>
            <a:solidFill>
              <a:srgbClr val="00B050"/>
            </a:solidFill>
            <a:ln>
              <a:noFill/>
            </a:ln>
            <a:effectLst/>
          </c:spPr>
          <c:invertIfNegative val="0"/>
          <c:cat>
            <c:strRef>
              <c:f>'（集計表）日連事務局提出用'!$O$12:$O$22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'（集計表）日連事務局提出用'!$R$12:$R$22</c:f>
              <c:numCache>
                <c:formatCode>General</c:formatCode>
                <c:ptCount val="11"/>
                <c:pt idx="0">
                  <c:v>25</c:v>
                </c:pt>
                <c:pt idx="1">
                  <c:v>22</c:v>
                </c:pt>
                <c:pt idx="2">
                  <c:v>15</c:v>
                </c:pt>
                <c:pt idx="3">
                  <c:v>27</c:v>
                </c:pt>
                <c:pt idx="4">
                  <c:v>18</c:v>
                </c:pt>
                <c:pt idx="5">
                  <c:v>1</c:v>
                </c:pt>
                <c:pt idx="6">
                  <c:v>9</c:v>
                </c:pt>
                <c:pt idx="7">
                  <c:v>0</c:v>
                </c:pt>
                <c:pt idx="8">
                  <c:v>11</c:v>
                </c:pt>
                <c:pt idx="9">
                  <c:v>8</c:v>
                </c:pt>
                <c:pt idx="10">
                  <c:v>12</c:v>
                </c:pt>
              </c:numCache>
            </c:numRef>
          </c:val>
          <c:extLst>
            <c:ext xmlns:c16="http://schemas.microsoft.com/office/drawing/2014/chart" uri="{C3380CC4-5D6E-409C-BE32-E72D297353CC}">
              <c16:uniqueId val="{00000002-001F-457B-81F8-BE1E5334930A}"/>
            </c:ext>
          </c:extLst>
        </c:ser>
        <c:ser>
          <c:idx val="3"/>
          <c:order val="3"/>
          <c:tx>
            <c:strRef>
              <c:f>'（集計表）日連事務局提出用'!$S$11</c:f>
              <c:strCache>
                <c:ptCount val="1"/>
                <c:pt idx="0">
                  <c:v>カントウタンポポ</c:v>
                </c:pt>
              </c:strCache>
            </c:strRef>
          </c:tx>
          <c:spPr>
            <a:solidFill>
              <a:srgbClr val="00B0F0"/>
            </a:solidFill>
            <a:ln>
              <a:noFill/>
            </a:ln>
            <a:effectLst/>
          </c:spPr>
          <c:invertIfNegative val="0"/>
          <c:cat>
            <c:strRef>
              <c:f>'（集計表）日連事務局提出用'!$O$12:$O$22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'（集計表）日連事務局提出用'!$S$12:$S$22</c:f>
              <c:numCache>
                <c:formatCode>General</c:formatCode>
                <c:ptCount val="11"/>
                <c:pt idx="0">
                  <c:v>35</c:v>
                </c:pt>
                <c:pt idx="1">
                  <c:v>16</c:v>
                </c:pt>
                <c:pt idx="2">
                  <c:v>29</c:v>
                </c:pt>
                <c:pt idx="3">
                  <c:v>30</c:v>
                </c:pt>
                <c:pt idx="4">
                  <c:v>36</c:v>
                </c:pt>
                <c:pt idx="5">
                  <c:v>0</c:v>
                </c:pt>
                <c:pt idx="6">
                  <c:v>8</c:v>
                </c:pt>
                <c:pt idx="7">
                  <c:v>1</c:v>
                </c:pt>
                <c:pt idx="8">
                  <c:v>33</c:v>
                </c:pt>
                <c:pt idx="9">
                  <c:v>30</c:v>
                </c:pt>
                <c:pt idx="10">
                  <c:v>8</c:v>
                </c:pt>
              </c:numCache>
            </c:numRef>
          </c:val>
          <c:extLst>
            <c:ext xmlns:c16="http://schemas.microsoft.com/office/drawing/2014/chart" uri="{C3380CC4-5D6E-409C-BE32-E72D297353CC}">
              <c16:uniqueId val="{00000003-001F-457B-81F8-BE1E5334930A}"/>
            </c:ext>
          </c:extLst>
        </c:ser>
        <c:dLbls>
          <c:showLegendKey val="0"/>
          <c:showVal val="0"/>
          <c:showCatName val="0"/>
          <c:showSerName val="0"/>
          <c:showPercent val="0"/>
          <c:showBubbleSize val="0"/>
        </c:dLbls>
        <c:gapWidth val="219"/>
        <c:overlap val="-27"/>
        <c:axId val="297786160"/>
        <c:axId val="297785808"/>
      </c:barChart>
      <c:catAx>
        <c:axId val="297786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97785808"/>
        <c:crosses val="autoZero"/>
        <c:auto val="1"/>
        <c:lblAlgn val="ctr"/>
        <c:lblOffset val="100"/>
        <c:noMultiLvlLbl val="0"/>
      </c:catAx>
      <c:valAx>
        <c:axId val="297785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97786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baseline="0"/>
              <a:t>種類と地表面の状況（四国ブロック）</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'（集計表）日連事務局提出用'!$P$38</c:f>
              <c:strCache>
                <c:ptCount val="1"/>
                <c:pt idx="0">
                  <c:v>セイヨウタンポポ</c:v>
                </c:pt>
              </c:strCache>
            </c:strRef>
          </c:tx>
          <c:spPr>
            <a:solidFill>
              <a:srgbClr val="FF000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'（集計表）日連事務局提出用'!$P$39:$P$44</c:f>
              <c:numCache>
                <c:formatCode>General</c:formatCode>
                <c:ptCount val="6"/>
                <c:pt idx="0">
                  <c:v>92</c:v>
                </c:pt>
                <c:pt idx="1">
                  <c:v>363</c:v>
                </c:pt>
                <c:pt idx="2">
                  <c:v>228</c:v>
                </c:pt>
                <c:pt idx="3">
                  <c:v>46</c:v>
                </c:pt>
                <c:pt idx="4">
                  <c:v>25</c:v>
                </c:pt>
                <c:pt idx="5">
                  <c:v>6</c:v>
                </c:pt>
              </c:numCache>
            </c:numRef>
          </c:val>
          <c:extLst>
            <c:ext xmlns:c16="http://schemas.microsoft.com/office/drawing/2014/chart" uri="{C3380CC4-5D6E-409C-BE32-E72D297353CC}">
              <c16:uniqueId val="{00000000-E73E-4394-9596-22C54F96CE0A}"/>
            </c:ext>
          </c:extLst>
        </c:ser>
        <c:ser>
          <c:idx val="1"/>
          <c:order val="1"/>
          <c:tx>
            <c:strRef>
              <c:f>'（集計表）日連事務局提出用'!$Q$38</c:f>
              <c:strCache>
                <c:ptCount val="1"/>
                <c:pt idx="0">
                  <c:v>アカミタンポポ</c:v>
                </c:pt>
              </c:strCache>
            </c:strRef>
          </c:tx>
          <c:spPr>
            <a:solidFill>
              <a:srgbClr val="FFFF0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'（集計表）日連事務局提出用'!$Q$39:$Q$44</c:f>
              <c:numCache>
                <c:formatCode>General</c:formatCode>
                <c:ptCount val="6"/>
                <c:pt idx="0">
                  <c:v>22</c:v>
                </c:pt>
                <c:pt idx="1">
                  <c:v>75</c:v>
                </c:pt>
                <c:pt idx="2">
                  <c:v>60</c:v>
                </c:pt>
                <c:pt idx="3">
                  <c:v>12</c:v>
                </c:pt>
                <c:pt idx="4">
                  <c:v>8</c:v>
                </c:pt>
                <c:pt idx="5">
                  <c:v>3</c:v>
                </c:pt>
              </c:numCache>
            </c:numRef>
          </c:val>
          <c:extLst>
            <c:ext xmlns:c16="http://schemas.microsoft.com/office/drawing/2014/chart" uri="{C3380CC4-5D6E-409C-BE32-E72D297353CC}">
              <c16:uniqueId val="{00000001-E73E-4394-9596-22C54F96CE0A}"/>
            </c:ext>
          </c:extLst>
        </c:ser>
        <c:ser>
          <c:idx val="2"/>
          <c:order val="2"/>
          <c:tx>
            <c:strRef>
              <c:f>'（集計表）日連事務局提出用'!$R$38</c:f>
              <c:strCache>
                <c:ptCount val="1"/>
                <c:pt idx="0">
                  <c:v>シロバナタンポポ</c:v>
                </c:pt>
              </c:strCache>
            </c:strRef>
          </c:tx>
          <c:spPr>
            <a:solidFill>
              <a:srgbClr val="00B05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'（集計表）日連事務局提出用'!$R$39:$R$44</c:f>
              <c:numCache>
                <c:formatCode>General</c:formatCode>
                <c:ptCount val="6"/>
                <c:pt idx="0">
                  <c:v>13</c:v>
                </c:pt>
                <c:pt idx="1">
                  <c:v>80</c:v>
                </c:pt>
                <c:pt idx="2">
                  <c:v>36</c:v>
                </c:pt>
                <c:pt idx="3">
                  <c:v>11</c:v>
                </c:pt>
                <c:pt idx="4">
                  <c:v>3</c:v>
                </c:pt>
                <c:pt idx="5">
                  <c:v>5</c:v>
                </c:pt>
              </c:numCache>
            </c:numRef>
          </c:val>
          <c:extLst>
            <c:ext xmlns:c16="http://schemas.microsoft.com/office/drawing/2014/chart" uri="{C3380CC4-5D6E-409C-BE32-E72D297353CC}">
              <c16:uniqueId val="{00000002-E73E-4394-9596-22C54F96CE0A}"/>
            </c:ext>
          </c:extLst>
        </c:ser>
        <c:ser>
          <c:idx val="3"/>
          <c:order val="3"/>
          <c:tx>
            <c:strRef>
              <c:f>'（集計表）日連事務局提出用'!$S$38</c:f>
              <c:strCache>
                <c:ptCount val="1"/>
                <c:pt idx="0">
                  <c:v>カントウタンポポ</c:v>
                </c:pt>
              </c:strCache>
            </c:strRef>
          </c:tx>
          <c:spPr>
            <a:solidFill>
              <a:srgbClr val="00B0F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'（集計表）日連事務局提出用'!$S$39:$S$44</c:f>
              <c:numCache>
                <c:formatCode>General</c:formatCode>
                <c:ptCount val="6"/>
                <c:pt idx="0">
                  <c:v>22</c:v>
                </c:pt>
                <c:pt idx="1">
                  <c:v>114</c:v>
                </c:pt>
                <c:pt idx="2">
                  <c:v>64</c:v>
                </c:pt>
                <c:pt idx="3">
                  <c:v>12</c:v>
                </c:pt>
                <c:pt idx="4">
                  <c:v>11</c:v>
                </c:pt>
                <c:pt idx="5">
                  <c:v>3</c:v>
                </c:pt>
              </c:numCache>
            </c:numRef>
          </c:val>
          <c:extLst>
            <c:ext xmlns:c16="http://schemas.microsoft.com/office/drawing/2014/chart" uri="{C3380CC4-5D6E-409C-BE32-E72D297353CC}">
              <c16:uniqueId val="{00000003-E73E-4394-9596-22C54F96CE0A}"/>
            </c:ext>
          </c:extLst>
        </c:ser>
        <c:dLbls>
          <c:showLegendKey val="0"/>
          <c:showVal val="0"/>
          <c:showCatName val="0"/>
          <c:showSerName val="0"/>
          <c:showPercent val="0"/>
          <c:showBubbleSize val="0"/>
        </c:dLbls>
        <c:gapWidth val="219"/>
        <c:overlap val="-27"/>
        <c:axId val="592308120"/>
        <c:axId val="592311640"/>
      </c:barChart>
      <c:catAx>
        <c:axId val="592308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92311640"/>
        <c:crosses val="autoZero"/>
        <c:auto val="1"/>
        <c:lblAlgn val="ctr"/>
        <c:lblOffset val="100"/>
        <c:noMultiLvlLbl val="0"/>
      </c:catAx>
      <c:valAx>
        <c:axId val="592311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92308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840" b="0" i="0" u="none" strike="noStrike" kern="1200" spc="0" baseline="0">
                <a:solidFill>
                  <a:schemeClr val="tx1">
                    <a:lumMod val="95000"/>
                    <a:lumOff val="5000"/>
                  </a:schemeClr>
                </a:solidFill>
                <a:latin typeface="+mn-lt"/>
                <a:ea typeface="+mn-ea"/>
                <a:cs typeface="+mn-cs"/>
              </a:defRPr>
            </a:pPr>
            <a:r>
              <a:rPr lang="ja-JP" dirty="0">
                <a:solidFill>
                  <a:schemeClr val="tx1">
                    <a:lumMod val="95000"/>
                    <a:lumOff val="5000"/>
                  </a:schemeClr>
                </a:solidFill>
              </a:rPr>
              <a:t>種類別報告件数の内訳</a:t>
            </a:r>
          </a:p>
        </c:rich>
      </c:tx>
      <c:layout>
        <c:manualLayout>
          <c:xMode val="edge"/>
          <c:yMode val="edge"/>
          <c:x val="0.15849908119097805"/>
          <c:y val="0"/>
        </c:manualLayout>
      </c:layout>
      <c:overlay val="0"/>
      <c:spPr>
        <a:noFill/>
        <a:ln>
          <a:noFill/>
        </a:ln>
        <a:effectLst/>
      </c:spPr>
      <c:txPr>
        <a:bodyPr rot="0" spcFirstLastPara="1" vertOverflow="ellipsis" vert="horz" wrap="square" anchor="ctr" anchorCtr="1"/>
        <a:lstStyle/>
        <a:p>
          <a:pPr>
            <a:defRPr sz="3840" b="0" i="0" u="none" strike="noStrike" kern="1200" spc="0" baseline="0">
              <a:solidFill>
                <a:schemeClr val="tx1">
                  <a:lumMod val="95000"/>
                  <a:lumOff val="5000"/>
                </a:schemeClr>
              </a:solidFill>
              <a:latin typeface="+mn-lt"/>
              <a:ea typeface="+mn-ea"/>
              <a:cs typeface="+mn-cs"/>
            </a:defRPr>
          </a:pPr>
          <a:endParaRPr lang="ja-JP"/>
        </a:p>
      </c:txPr>
    </c:title>
    <c:autoTitleDeleted val="0"/>
    <c:plotArea>
      <c:layout>
        <c:manualLayout>
          <c:layoutTarget val="inner"/>
          <c:xMode val="edge"/>
          <c:yMode val="edge"/>
          <c:x val="0.21949305720362636"/>
          <c:y val="0.14657869924737477"/>
          <c:w val="0.54972812201401544"/>
          <c:h val="0.77936214383325841"/>
        </c:manualLayout>
      </c:layout>
      <c:doughnutChart>
        <c:varyColors val="1"/>
        <c:dLbls>
          <c:showLegendKey val="0"/>
          <c:showVal val="1"/>
          <c:showCatName val="0"/>
          <c:showSerName val="0"/>
          <c:showPercent val="0"/>
          <c:showBubbleSize val="0"/>
          <c:showLeaderLines val="0"/>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3200"/>
      </a:pPr>
      <a:endParaRPr lang="ja-JP"/>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ja-JP" altLang="en-US" sz="2400" b="1">
                <a:solidFill>
                  <a:schemeClr val="tx1"/>
                </a:solidFill>
              </a:rPr>
              <a:t>種類別報告件数の内訳（九州ブロック）</a:t>
            </a:r>
          </a:p>
        </c:rich>
      </c:tx>
      <c:layout>
        <c:manualLayout>
          <c:xMode val="edge"/>
          <c:yMode val="edge"/>
          <c:x val="0.25628109998841397"/>
          <c:y val="2.9294064129616184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ja-JP"/>
        </a:p>
      </c:txPr>
    </c:title>
    <c:autoTitleDeleted val="0"/>
    <c:plotArea>
      <c:layout/>
      <c:doughnutChart>
        <c:varyColors val="1"/>
        <c:ser>
          <c:idx val="0"/>
          <c:order val="0"/>
          <c:tx>
            <c:strRef>
              <c:f>'（集計表）日連事務局提出用'!$O$22</c:f>
              <c:strCache>
                <c:ptCount val="1"/>
                <c:pt idx="0">
                  <c:v>その他</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22F3-4D65-A38A-FDEF27A9CDB3}"/>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22F3-4D65-A38A-FDEF27A9CDB3}"/>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22F3-4D65-A38A-FDEF27A9CDB3}"/>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22F3-4D65-A38A-FDEF27A9CDB3}"/>
              </c:ext>
            </c:extLst>
          </c:dPt>
          <c:dLbls>
            <c:dLbl>
              <c:idx val="0"/>
              <c:layout>
                <c:manualLayout>
                  <c:x val="0.10213205866578164"/>
                  <c:y val="7.900566258543347E-2"/>
                </c:manualLayout>
              </c:layout>
              <c:tx>
                <c:rich>
                  <a:bodyPr/>
                  <a:lstStyle/>
                  <a:p>
                    <a:fld id="{F764EB9A-6492-4936-BE2B-80EF70F39E02}" type="CATEGORYNAME">
                      <a:rPr lang="ja-JP" altLang="en-US" sz="1800">
                        <a:latin typeface="+mn-ea"/>
                        <a:ea typeface="+mn-ea"/>
                      </a:rPr>
                      <a:pPr/>
                      <a:t>[分類名]</a:t>
                    </a:fld>
                    <a:r>
                      <a:rPr lang="ja-JP" altLang="en-US" sz="1800" baseline="0">
                        <a:latin typeface="+mn-ea"/>
                        <a:ea typeface="+mn-ea"/>
                      </a:rPr>
                      <a:t>
</a:t>
                    </a:r>
                    <a:fld id="{344E7E23-4B18-4DA3-A7AB-37055A798266}" type="PERCENTAGE">
                      <a:rPr lang="en-US" altLang="ja-JP" sz="1800" baseline="0">
                        <a:latin typeface="+mn-ea"/>
                        <a:ea typeface="+mn-ea"/>
                      </a:rPr>
                      <a:pPr/>
                      <a:t>[パーセンテージ]</a:t>
                    </a:fld>
                    <a:endParaRPr lang="ja-JP" altLang="en-US" sz="1800" baseline="0">
                      <a:latin typeface="+mn-ea"/>
                      <a:ea typeface="+mn-ea"/>
                    </a:endParaRPr>
                  </a:p>
                </c:rich>
              </c:tx>
              <c:showLegendKey val="0"/>
              <c:showVal val="0"/>
              <c:showCatName val="1"/>
              <c:showSerName val="0"/>
              <c:showPercent val="1"/>
              <c:showBubbleSize val="0"/>
              <c:extLst>
                <c:ext xmlns:c15="http://schemas.microsoft.com/office/drawing/2012/chart" uri="{CE6537A1-D6FC-4f65-9D91-7224C49458BB}">
                  <c15:layout>
                    <c:manualLayout>
                      <c:w val="0.21124758357301143"/>
                      <c:h val="0.21844547563805106"/>
                    </c:manualLayout>
                  </c15:layout>
                  <c15:dlblFieldTable/>
                  <c15:showDataLabelsRange val="0"/>
                </c:ext>
                <c:ext xmlns:c16="http://schemas.microsoft.com/office/drawing/2014/chart" uri="{C3380CC4-5D6E-409C-BE32-E72D297353CC}">
                  <c16:uniqueId val="{00000001-22F3-4D65-A38A-FDEF27A9CDB3}"/>
                </c:ext>
              </c:extLst>
            </c:dLbl>
            <c:dLbl>
              <c:idx val="1"/>
              <c:layout>
                <c:manualLayout>
                  <c:x val="-0.12555755853884687"/>
                  <c:y val="2.5221398374723068E-2"/>
                </c:manualLayout>
              </c:layout>
              <c:tx>
                <c:rich>
                  <a:bodyPr/>
                  <a:lstStyle/>
                  <a:p>
                    <a:fld id="{BB22402E-856C-415F-8047-421A534BE67C}" type="CATEGORYNAME">
                      <a:rPr lang="ja-JP" altLang="en-US" sz="1800"/>
                      <a:pPr/>
                      <a:t>[分類名]</a:t>
                    </a:fld>
                    <a:r>
                      <a:rPr lang="ja-JP" altLang="en-US" sz="1800" baseline="0"/>
                      <a:t>
</a:t>
                    </a:r>
                    <a:fld id="{90BC7D49-9928-49EE-AAB8-0A907A36E125}" type="PERCENTAGE">
                      <a:rPr lang="en-US" altLang="ja-JP" sz="1800" baseline="0"/>
                      <a:pPr/>
                      <a:t>[パーセンテージ]</a:t>
                    </a:fld>
                    <a:endParaRPr lang="ja-JP" altLang="en-US" sz="1800"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2F3-4D65-A38A-FDEF27A9CDB3}"/>
                </c:ext>
              </c:extLst>
            </c:dLbl>
            <c:dLbl>
              <c:idx val="2"/>
              <c:layout>
                <c:manualLayout>
                  <c:x val="-0.12623090817280622"/>
                  <c:y val="-5.6607566139422937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F3FB7344-7EEA-4927-9FC8-B5CA2B693EB0}" type="CATEGORYNAME">
                      <a:rPr lang="ja-JP" altLang="en-US" sz="1800" b="1">
                        <a:solidFill>
                          <a:schemeClr val="tx1"/>
                        </a:solidFill>
                      </a:rPr>
                      <a:pPr>
                        <a:defRPr sz="1800" b="1">
                          <a:solidFill>
                            <a:schemeClr val="tx1"/>
                          </a:solidFill>
                        </a:defRPr>
                      </a:pPr>
                      <a:t>[分類名]</a:t>
                    </a:fld>
                    <a:r>
                      <a:rPr lang="ja-JP" altLang="en-US" sz="1800" b="1" baseline="0">
                        <a:solidFill>
                          <a:schemeClr val="tx1"/>
                        </a:solidFill>
                      </a:rPr>
                      <a:t>
</a:t>
                    </a:r>
                    <a:fld id="{585A8D01-E3C3-4823-B3F0-122C68DEA152}" type="PERCENTAGE">
                      <a:rPr lang="en-US" altLang="ja-JP" sz="1800" b="1" baseline="0">
                        <a:solidFill>
                          <a:schemeClr val="tx1"/>
                        </a:solidFill>
                      </a:rPr>
                      <a:pPr>
                        <a:defRPr sz="1800" b="1">
                          <a:solidFill>
                            <a:schemeClr val="tx1"/>
                          </a:solidFill>
                        </a:defRPr>
                      </a:pPr>
                      <a:t>[パーセンテージ]</a:t>
                    </a:fld>
                    <a:endParaRPr lang="ja-JP" altLang="en-US" sz="1800" b="1" baseline="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23383233532934131"/>
                      <c:h val="0.20759876013178166"/>
                    </c:manualLayout>
                  </c15:layout>
                  <c15:dlblFieldTable/>
                  <c15:showDataLabelsRange val="0"/>
                </c:ext>
                <c:ext xmlns:c16="http://schemas.microsoft.com/office/drawing/2014/chart" uri="{C3380CC4-5D6E-409C-BE32-E72D297353CC}">
                  <c16:uniqueId val="{00000005-22F3-4D65-A38A-FDEF27A9CDB3}"/>
                </c:ext>
              </c:extLst>
            </c:dLbl>
            <c:dLbl>
              <c:idx val="3"/>
              <c:layout>
                <c:manualLayout>
                  <c:x val="-0.10089710204786213"/>
                  <c:y val="-7.9299015123019415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3415AEC8-E7D7-4C43-A4E8-DF0918AD732B}" type="CATEGORYNAME">
                      <a:rPr lang="ja-JP" altLang="en-US" sz="1800" b="1">
                        <a:solidFill>
                          <a:schemeClr val="tx1"/>
                        </a:solidFill>
                        <a:latin typeface="+mj-ea"/>
                        <a:ea typeface="+mj-ea"/>
                      </a:rPr>
                      <a:pPr>
                        <a:defRPr sz="1800" b="1">
                          <a:solidFill>
                            <a:schemeClr val="tx1"/>
                          </a:solidFill>
                        </a:defRPr>
                      </a:pPr>
                      <a:t>[分類名]</a:t>
                    </a:fld>
                    <a:r>
                      <a:rPr lang="ja-JP" altLang="en-US" sz="1800" b="1" baseline="0">
                        <a:solidFill>
                          <a:schemeClr val="tx1"/>
                        </a:solidFill>
                        <a:latin typeface="+mj-ea"/>
                        <a:ea typeface="+mj-ea"/>
                      </a:rPr>
                      <a:t>
</a:t>
                    </a:r>
                    <a:fld id="{2A9609F8-F5F8-4C75-813B-48674E3B7289}" type="PERCENTAGE">
                      <a:rPr lang="en-US" altLang="ja-JP" sz="1800" b="1" baseline="0">
                        <a:solidFill>
                          <a:schemeClr val="tx1"/>
                        </a:solidFill>
                        <a:latin typeface="+mj-ea"/>
                        <a:ea typeface="+mj-ea"/>
                      </a:rPr>
                      <a:pPr>
                        <a:defRPr sz="1800" b="1">
                          <a:solidFill>
                            <a:schemeClr val="tx1"/>
                          </a:solidFill>
                        </a:defRPr>
                      </a:pPr>
                      <a:t>[パーセンテージ]</a:t>
                    </a:fld>
                    <a:endParaRPr lang="ja-JP" altLang="en-US" sz="1800" b="1" baseline="0">
                      <a:solidFill>
                        <a:schemeClr val="tx1"/>
                      </a:solidFill>
                      <a:latin typeface="+mj-ea"/>
                      <a:ea typeface="+mj-ea"/>
                    </a:endParaRPr>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21364279315384979"/>
                      <c:h val="0.21457849961330236"/>
                    </c:manualLayout>
                  </c15:layout>
                  <c15:dlblFieldTable/>
                  <c15:showDataLabelsRange val="0"/>
                </c:ext>
                <c:ext xmlns:c16="http://schemas.microsoft.com/office/drawing/2014/chart" uri="{C3380CC4-5D6E-409C-BE32-E72D297353CC}">
                  <c16:uniqueId val="{00000007-22F3-4D65-A38A-FDEF27A9CDB3}"/>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showLeaderLines val="0"/>
            <c:extLst>
              <c:ext xmlns:c15="http://schemas.microsoft.com/office/drawing/2012/chart" uri="{CE6537A1-D6FC-4f65-9D91-7224C49458BB}"/>
            </c:extLst>
          </c:dLbls>
          <c:cat>
            <c:strRef>
              <c:f>'（集計表）日連事務局提出用'!$P$11:$S$11</c:f>
              <c:strCache>
                <c:ptCount val="4"/>
                <c:pt idx="0">
                  <c:v>セイヨウタンポポ</c:v>
                </c:pt>
                <c:pt idx="1">
                  <c:v>アカミタンポポ</c:v>
                </c:pt>
                <c:pt idx="2">
                  <c:v>シロバナタンポポ</c:v>
                </c:pt>
                <c:pt idx="3">
                  <c:v>カントウタンポポ</c:v>
                </c:pt>
              </c:strCache>
            </c:strRef>
          </c:cat>
          <c:val>
            <c:numRef>
              <c:f>'（集計表）日連事務局提出用'!$P$22:$S$22</c:f>
              <c:numCache>
                <c:formatCode>General</c:formatCode>
                <c:ptCount val="4"/>
                <c:pt idx="0">
                  <c:v>33</c:v>
                </c:pt>
                <c:pt idx="1">
                  <c:v>2</c:v>
                </c:pt>
                <c:pt idx="2">
                  <c:v>5</c:v>
                </c:pt>
                <c:pt idx="3">
                  <c:v>5</c:v>
                </c:pt>
              </c:numCache>
            </c:numRef>
          </c:val>
          <c:extLst>
            <c:ext xmlns:c16="http://schemas.microsoft.com/office/drawing/2014/chart" uri="{C3380CC4-5D6E-409C-BE32-E72D297353CC}">
              <c16:uniqueId val="{00000008-22F3-4D65-A38A-FDEF27A9CDB3}"/>
            </c:ext>
          </c:extLst>
        </c:ser>
        <c:dLbls>
          <c:showLegendKey val="0"/>
          <c:showVal val="1"/>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a:t>種類と生育環境（九州ブロック）</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5.9435695538057741E-2"/>
          <c:y val="9.481481481481481E-2"/>
          <c:w val="0.91204806430446195"/>
          <c:h val="0.64841046952464276"/>
        </c:manualLayout>
      </c:layout>
      <c:barChart>
        <c:barDir val="col"/>
        <c:grouping val="clustered"/>
        <c:varyColors val="0"/>
        <c:ser>
          <c:idx val="0"/>
          <c:order val="0"/>
          <c:tx>
            <c:strRef>
              <c:f>'（集計表）日連事務局提出用'!$P$11</c:f>
              <c:strCache>
                <c:ptCount val="1"/>
                <c:pt idx="0">
                  <c:v>セイヨウタンポポ</c:v>
                </c:pt>
              </c:strCache>
            </c:strRef>
          </c:tx>
          <c:spPr>
            <a:solidFill>
              <a:srgbClr val="FF0000"/>
            </a:solidFill>
            <a:ln>
              <a:noFill/>
            </a:ln>
            <a:effectLst/>
          </c:spPr>
          <c:invertIfNegative val="0"/>
          <c:cat>
            <c:strRef>
              <c:f>'（集計表）日連事務局提出用'!$O$12:$O$22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'（集計表）日連事務局提出用'!$P$12:$P$22</c:f>
              <c:numCache>
                <c:formatCode>General</c:formatCode>
                <c:ptCount val="11"/>
                <c:pt idx="0">
                  <c:v>99</c:v>
                </c:pt>
                <c:pt idx="1">
                  <c:v>51</c:v>
                </c:pt>
                <c:pt idx="2">
                  <c:v>104</c:v>
                </c:pt>
                <c:pt idx="3">
                  <c:v>117</c:v>
                </c:pt>
                <c:pt idx="4">
                  <c:v>130</c:v>
                </c:pt>
                <c:pt idx="5">
                  <c:v>2</c:v>
                </c:pt>
                <c:pt idx="6">
                  <c:v>37</c:v>
                </c:pt>
                <c:pt idx="7">
                  <c:v>1</c:v>
                </c:pt>
                <c:pt idx="8">
                  <c:v>54</c:v>
                </c:pt>
                <c:pt idx="9">
                  <c:v>67</c:v>
                </c:pt>
                <c:pt idx="10">
                  <c:v>33</c:v>
                </c:pt>
              </c:numCache>
            </c:numRef>
          </c:val>
          <c:extLst>
            <c:ext xmlns:c16="http://schemas.microsoft.com/office/drawing/2014/chart" uri="{C3380CC4-5D6E-409C-BE32-E72D297353CC}">
              <c16:uniqueId val="{00000000-E50A-4B31-B6DC-FC91F39F3652}"/>
            </c:ext>
          </c:extLst>
        </c:ser>
        <c:ser>
          <c:idx val="1"/>
          <c:order val="1"/>
          <c:tx>
            <c:strRef>
              <c:f>'（集計表）日連事務局提出用'!$Q$11</c:f>
              <c:strCache>
                <c:ptCount val="1"/>
                <c:pt idx="0">
                  <c:v>アカミタンポポ</c:v>
                </c:pt>
              </c:strCache>
            </c:strRef>
          </c:tx>
          <c:spPr>
            <a:solidFill>
              <a:srgbClr val="FFFF00"/>
            </a:solidFill>
            <a:ln>
              <a:noFill/>
            </a:ln>
            <a:effectLst/>
          </c:spPr>
          <c:invertIfNegative val="0"/>
          <c:cat>
            <c:strRef>
              <c:f>'（集計表）日連事務局提出用'!$O$12:$O$22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'（集計表）日連事務局提出用'!$Q$12:$Q$22</c:f>
              <c:numCache>
                <c:formatCode>General</c:formatCode>
                <c:ptCount val="11"/>
                <c:pt idx="0">
                  <c:v>14</c:v>
                </c:pt>
                <c:pt idx="1">
                  <c:v>6</c:v>
                </c:pt>
                <c:pt idx="2">
                  <c:v>20</c:v>
                </c:pt>
                <c:pt idx="3">
                  <c:v>13</c:v>
                </c:pt>
                <c:pt idx="4">
                  <c:v>17</c:v>
                </c:pt>
                <c:pt idx="5">
                  <c:v>1</c:v>
                </c:pt>
                <c:pt idx="6">
                  <c:v>7</c:v>
                </c:pt>
                <c:pt idx="7">
                  <c:v>0</c:v>
                </c:pt>
                <c:pt idx="8">
                  <c:v>13</c:v>
                </c:pt>
                <c:pt idx="9">
                  <c:v>10</c:v>
                </c:pt>
                <c:pt idx="10">
                  <c:v>2</c:v>
                </c:pt>
              </c:numCache>
            </c:numRef>
          </c:val>
          <c:extLst>
            <c:ext xmlns:c16="http://schemas.microsoft.com/office/drawing/2014/chart" uri="{C3380CC4-5D6E-409C-BE32-E72D297353CC}">
              <c16:uniqueId val="{00000001-E50A-4B31-B6DC-FC91F39F3652}"/>
            </c:ext>
          </c:extLst>
        </c:ser>
        <c:ser>
          <c:idx val="2"/>
          <c:order val="2"/>
          <c:tx>
            <c:strRef>
              <c:f>'（集計表）日連事務局提出用'!$R$11</c:f>
              <c:strCache>
                <c:ptCount val="1"/>
                <c:pt idx="0">
                  <c:v>シロバナタンポポ</c:v>
                </c:pt>
              </c:strCache>
            </c:strRef>
          </c:tx>
          <c:spPr>
            <a:solidFill>
              <a:srgbClr val="00B050"/>
            </a:solidFill>
            <a:ln>
              <a:noFill/>
            </a:ln>
            <a:effectLst/>
          </c:spPr>
          <c:invertIfNegative val="0"/>
          <c:cat>
            <c:strRef>
              <c:f>'（集計表）日連事務局提出用'!$O$12:$O$22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'（集計表）日連事務局提出用'!$R$12:$R$22</c:f>
              <c:numCache>
                <c:formatCode>General</c:formatCode>
                <c:ptCount val="11"/>
                <c:pt idx="0">
                  <c:v>11</c:v>
                </c:pt>
                <c:pt idx="1">
                  <c:v>10</c:v>
                </c:pt>
                <c:pt idx="2">
                  <c:v>6</c:v>
                </c:pt>
                <c:pt idx="3">
                  <c:v>11</c:v>
                </c:pt>
                <c:pt idx="4">
                  <c:v>11</c:v>
                </c:pt>
                <c:pt idx="5">
                  <c:v>4</c:v>
                </c:pt>
                <c:pt idx="6">
                  <c:v>3</c:v>
                </c:pt>
                <c:pt idx="7">
                  <c:v>1</c:v>
                </c:pt>
                <c:pt idx="8">
                  <c:v>5</c:v>
                </c:pt>
                <c:pt idx="9">
                  <c:v>9</c:v>
                </c:pt>
                <c:pt idx="10">
                  <c:v>5</c:v>
                </c:pt>
              </c:numCache>
            </c:numRef>
          </c:val>
          <c:extLst>
            <c:ext xmlns:c16="http://schemas.microsoft.com/office/drawing/2014/chart" uri="{C3380CC4-5D6E-409C-BE32-E72D297353CC}">
              <c16:uniqueId val="{00000002-E50A-4B31-B6DC-FC91F39F3652}"/>
            </c:ext>
          </c:extLst>
        </c:ser>
        <c:ser>
          <c:idx val="3"/>
          <c:order val="3"/>
          <c:tx>
            <c:strRef>
              <c:f>'（集計表）日連事務局提出用'!$S$11</c:f>
              <c:strCache>
                <c:ptCount val="1"/>
                <c:pt idx="0">
                  <c:v>カントウタンポポ</c:v>
                </c:pt>
              </c:strCache>
            </c:strRef>
          </c:tx>
          <c:spPr>
            <a:solidFill>
              <a:srgbClr val="00B0F0"/>
            </a:solidFill>
            <a:ln>
              <a:noFill/>
            </a:ln>
            <a:effectLst/>
          </c:spPr>
          <c:invertIfNegative val="0"/>
          <c:cat>
            <c:strRef>
              <c:f>'（集計表）日連事務局提出用'!$O$12:$O$22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'（集計表）日連事務局提出用'!$S$12:$S$22</c:f>
              <c:numCache>
                <c:formatCode>General</c:formatCode>
                <c:ptCount val="11"/>
                <c:pt idx="0">
                  <c:v>14</c:v>
                </c:pt>
                <c:pt idx="1">
                  <c:v>9</c:v>
                </c:pt>
                <c:pt idx="2">
                  <c:v>17</c:v>
                </c:pt>
                <c:pt idx="3">
                  <c:v>22</c:v>
                </c:pt>
                <c:pt idx="4">
                  <c:v>22</c:v>
                </c:pt>
                <c:pt idx="5">
                  <c:v>0</c:v>
                </c:pt>
                <c:pt idx="6">
                  <c:v>2</c:v>
                </c:pt>
                <c:pt idx="7">
                  <c:v>0</c:v>
                </c:pt>
                <c:pt idx="8">
                  <c:v>19</c:v>
                </c:pt>
                <c:pt idx="9">
                  <c:v>10</c:v>
                </c:pt>
                <c:pt idx="10">
                  <c:v>5</c:v>
                </c:pt>
              </c:numCache>
            </c:numRef>
          </c:val>
          <c:extLst>
            <c:ext xmlns:c16="http://schemas.microsoft.com/office/drawing/2014/chart" uri="{C3380CC4-5D6E-409C-BE32-E72D297353CC}">
              <c16:uniqueId val="{00000003-E50A-4B31-B6DC-FC91F39F3652}"/>
            </c:ext>
          </c:extLst>
        </c:ser>
        <c:dLbls>
          <c:showLegendKey val="0"/>
          <c:showVal val="0"/>
          <c:showCatName val="0"/>
          <c:showSerName val="0"/>
          <c:showPercent val="0"/>
          <c:showBubbleSize val="0"/>
        </c:dLbls>
        <c:gapWidth val="219"/>
        <c:overlap val="-27"/>
        <c:axId val="593993888"/>
        <c:axId val="594001088"/>
      </c:barChart>
      <c:catAx>
        <c:axId val="593993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94001088"/>
        <c:crosses val="autoZero"/>
        <c:auto val="1"/>
        <c:lblAlgn val="ctr"/>
        <c:lblOffset val="100"/>
        <c:noMultiLvlLbl val="0"/>
      </c:catAx>
      <c:valAx>
        <c:axId val="594001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93993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a:t>種類と地表面の状況（東北ブロック）</a:t>
            </a:r>
          </a:p>
        </c:rich>
      </c:tx>
      <c:layout>
        <c:manualLayout>
          <c:xMode val="edge"/>
          <c:yMode val="edge"/>
          <c:x val="0.14320738684642836"/>
          <c:y val="2.352941176470588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'（集計表）日連事務局提出用'!$P$38</c:f>
              <c:strCache>
                <c:ptCount val="1"/>
                <c:pt idx="0">
                  <c:v>セイヨウタンポポ</c:v>
                </c:pt>
              </c:strCache>
            </c:strRef>
          </c:tx>
          <c:spPr>
            <a:solidFill>
              <a:srgbClr val="FF000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'（集計表）日連事務局提出用'!$P$39:$P$44</c:f>
              <c:numCache>
                <c:formatCode>General</c:formatCode>
                <c:ptCount val="6"/>
                <c:pt idx="0">
                  <c:v>62</c:v>
                </c:pt>
                <c:pt idx="1">
                  <c:v>323</c:v>
                </c:pt>
                <c:pt idx="2">
                  <c:v>149</c:v>
                </c:pt>
                <c:pt idx="3">
                  <c:v>58</c:v>
                </c:pt>
                <c:pt idx="4">
                  <c:v>18</c:v>
                </c:pt>
                <c:pt idx="5">
                  <c:v>7</c:v>
                </c:pt>
              </c:numCache>
            </c:numRef>
          </c:val>
          <c:extLst>
            <c:ext xmlns:c16="http://schemas.microsoft.com/office/drawing/2014/chart" uri="{C3380CC4-5D6E-409C-BE32-E72D297353CC}">
              <c16:uniqueId val="{00000000-468D-4635-9C30-823833AC9EF1}"/>
            </c:ext>
          </c:extLst>
        </c:ser>
        <c:ser>
          <c:idx val="1"/>
          <c:order val="1"/>
          <c:tx>
            <c:strRef>
              <c:f>'（集計表）日連事務局提出用'!$Q$38</c:f>
              <c:strCache>
                <c:ptCount val="1"/>
                <c:pt idx="0">
                  <c:v>アカミタンポポ</c:v>
                </c:pt>
              </c:strCache>
            </c:strRef>
          </c:tx>
          <c:spPr>
            <a:solidFill>
              <a:srgbClr val="FFFF0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'（集計表）日連事務局提出用'!$Q$39:$Q$44</c:f>
              <c:numCache>
                <c:formatCode>General</c:formatCode>
                <c:ptCount val="6"/>
                <c:pt idx="0">
                  <c:v>7</c:v>
                </c:pt>
                <c:pt idx="1">
                  <c:v>57</c:v>
                </c:pt>
                <c:pt idx="2">
                  <c:v>24</c:v>
                </c:pt>
                <c:pt idx="3">
                  <c:v>5</c:v>
                </c:pt>
                <c:pt idx="4">
                  <c:v>2</c:v>
                </c:pt>
                <c:pt idx="5">
                  <c:v>3</c:v>
                </c:pt>
              </c:numCache>
            </c:numRef>
          </c:val>
          <c:extLst>
            <c:ext xmlns:c16="http://schemas.microsoft.com/office/drawing/2014/chart" uri="{C3380CC4-5D6E-409C-BE32-E72D297353CC}">
              <c16:uniqueId val="{00000001-468D-4635-9C30-823833AC9EF1}"/>
            </c:ext>
          </c:extLst>
        </c:ser>
        <c:ser>
          <c:idx val="2"/>
          <c:order val="2"/>
          <c:tx>
            <c:strRef>
              <c:f>'（集計表）日連事務局提出用'!$R$38</c:f>
              <c:strCache>
                <c:ptCount val="1"/>
                <c:pt idx="0">
                  <c:v>シロバナタンポポ</c:v>
                </c:pt>
              </c:strCache>
            </c:strRef>
          </c:tx>
          <c:spPr>
            <a:solidFill>
              <a:srgbClr val="00B05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'（集計表）日連事務局提出用'!$R$39:$R$44</c:f>
              <c:numCache>
                <c:formatCode>General</c:formatCode>
                <c:ptCount val="6"/>
                <c:pt idx="0">
                  <c:v>11</c:v>
                </c:pt>
                <c:pt idx="1">
                  <c:v>25</c:v>
                </c:pt>
                <c:pt idx="2">
                  <c:v>14</c:v>
                </c:pt>
                <c:pt idx="3">
                  <c:v>0</c:v>
                </c:pt>
                <c:pt idx="4">
                  <c:v>3</c:v>
                </c:pt>
                <c:pt idx="5">
                  <c:v>1</c:v>
                </c:pt>
              </c:numCache>
            </c:numRef>
          </c:val>
          <c:extLst>
            <c:ext xmlns:c16="http://schemas.microsoft.com/office/drawing/2014/chart" uri="{C3380CC4-5D6E-409C-BE32-E72D297353CC}">
              <c16:uniqueId val="{00000002-468D-4635-9C30-823833AC9EF1}"/>
            </c:ext>
          </c:extLst>
        </c:ser>
        <c:ser>
          <c:idx val="3"/>
          <c:order val="3"/>
          <c:tx>
            <c:strRef>
              <c:f>'（集計表）日連事務局提出用'!$S$38</c:f>
              <c:strCache>
                <c:ptCount val="1"/>
                <c:pt idx="0">
                  <c:v>カントウタンポポ</c:v>
                </c:pt>
              </c:strCache>
            </c:strRef>
          </c:tx>
          <c:spPr>
            <a:solidFill>
              <a:srgbClr val="00B0F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'（集計表）日連事務局提出用'!$S$39:$S$44</c:f>
              <c:numCache>
                <c:formatCode>General</c:formatCode>
                <c:ptCount val="6"/>
                <c:pt idx="0">
                  <c:v>13</c:v>
                </c:pt>
                <c:pt idx="1">
                  <c:v>80</c:v>
                </c:pt>
                <c:pt idx="2">
                  <c:v>34</c:v>
                </c:pt>
                <c:pt idx="3">
                  <c:v>20</c:v>
                </c:pt>
                <c:pt idx="4">
                  <c:v>2</c:v>
                </c:pt>
                <c:pt idx="5">
                  <c:v>4</c:v>
                </c:pt>
              </c:numCache>
            </c:numRef>
          </c:val>
          <c:extLst>
            <c:ext xmlns:c16="http://schemas.microsoft.com/office/drawing/2014/chart" uri="{C3380CC4-5D6E-409C-BE32-E72D297353CC}">
              <c16:uniqueId val="{00000003-468D-4635-9C30-823833AC9EF1}"/>
            </c:ext>
          </c:extLst>
        </c:ser>
        <c:dLbls>
          <c:showLegendKey val="0"/>
          <c:showVal val="0"/>
          <c:showCatName val="0"/>
          <c:showSerName val="0"/>
          <c:showPercent val="0"/>
          <c:showBubbleSize val="0"/>
        </c:dLbls>
        <c:gapWidth val="219"/>
        <c:overlap val="-27"/>
        <c:axId val="649926720"/>
        <c:axId val="649921320"/>
      </c:barChart>
      <c:catAx>
        <c:axId val="649926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49921320"/>
        <c:crosses val="autoZero"/>
        <c:auto val="1"/>
        <c:lblAlgn val="ctr"/>
        <c:lblOffset val="100"/>
        <c:noMultiLvlLbl val="0"/>
      </c:catAx>
      <c:valAx>
        <c:axId val="6499213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49926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a:t>種類と地表面の状況（九州ブロック）</a:t>
            </a:r>
          </a:p>
        </c:rich>
      </c:tx>
      <c:layout>
        <c:manualLayout>
          <c:xMode val="edge"/>
          <c:yMode val="edge"/>
          <c:x val="0.13685006561679791"/>
          <c:y val="1.348016914552347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5.9435695538057741E-2"/>
          <c:y val="9.481481481481481E-2"/>
          <c:w val="0.91764763779527558"/>
          <c:h val="0.63545683872849223"/>
        </c:manualLayout>
      </c:layout>
      <c:barChart>
        <c:barDir val="col"/>
        <c:grouping val="clustered"/>
        <c:varyColors val="0"/>
        <c:ser>
          <c:idx val="0"/>
          <c:order val="0"/>
          <c:tx>
            <c:strRef>
              <c:f>'（集計表）日連事務局提出用'!$P$38</c:f>
              <c:strCache>
                <c:ptCount val="1"/>
                <c:pt idx="0">
                  <c:v>セイヨウタンポポ</c:v>
                </c:pt>
              </c:strCache>
            </c:strRef>
          </c:tx>
          <c:spPr>
            <a:solidFill>
              <a:srgbClr val="FF000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'（集計表）日連事務局提出用'!$P$39:$P$44</c:f>
              <c:numCache>
                <c:formatCode>General</c:formatCode>
                <c:ptCount val="6"/>
                <c:pt idx="0">
                  <c:v>130</c:v>
                </c:pt>
                <c:pt idx="1">
                  <c:v>270</c:v>
                </c:pt>
                <c:pt idx="2">
                  <c:v>203</c:v>
                </c:pt>
                <c:pt idx="3">
                  <c:v>41</c:v>
                </c:pt>
                <c:pt idx="4">
                  <c:v>38</c:v>
                </c:pt>
                <c:pt idx="5">
                  <c:v>13</c:v>
                </c:pt>
              </c:numCache>
            </c:numRef>
          </c:val>
          <c:extLst>
            <c:ext xmlns:c16="http://schemas.microsoft.com/office/drawing/2014/chart" uri="{C3380CC4-5D6E-409C-BE32-E72D297353CC}">
              <c16:uniqueId val="{00000000-734F-474B-A21A-F96ECEBC17DF}"/>
            </c:ext>
          </c:extLst>
        </c:ser>
        <c:ser>
          <c:idx val="1"/>
          <c:order val="1"/>
          <c:tx>
            <c:strRef>
              <c:f>'（集計表）日連事務局提出用'!$Q$38</c:f>
              <c:strCache>
                <c:ptCount val="1"/>
                <c:pt idx="0">
                  <c:v>アカミタンポポ</c:v>
                </c:pt>
              </c:strCache>
            </c:strRef>
          </c:tx>
          <c:spPr>
            <a:solidFill>
              <a:srgbClr val="FFFF0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'（集計表）日連事務局提出用'!$Q$39:$Q$44</c:f>
              <c:numCache>
                <c:formatCode>General</c:formatCode>
                <c:ptCount val="6"/>
                <c:pt idx="0">
                  <c:v>16</c:v>
                </c:pt>
                <c:pt idx="1">
                  <c:v>48</c:v>
                </c:pt>
                <c:pt idx="2">
                  <c:v>30</c:v>
                </c:pt>
                <c:pt idx="3">
                  <c:v>6</c:v>
                </c:pt>
                <c:pt idx="4">
                  <c:v>3</c:v>
                </c:pt>
                <c:pt idx="5">
                  <c:v>0</c:v>
                </c:pt>
              </c:numCache>
            </c:numRef>
          </c:val>
          <c:extLst>
            <c:ext xmlns:c16="http://schemas.microsoft.com/office/drawing/2014/chart" uri="{C3380CC4-5D6E-409C-BE32-E72D297353CC}">
              <c16:uniqueId val="{00000001-734F-474B-A21A-F96ECEBC17DF}"/>
            </c:ext>
          </c:extLst>
        </c:ser>
        <c:ser>
          <c:idx val="2"/>
          <c:order val="2"/>
          <c:tx>
            <c:strRef>
              <c:f>'（集計表）日連事務局提出用'!$R$38</c:f>
              <c:strCache>
                <c:ptCount val="1"/>
                <c:pt idx="0">
                  <c:v>シロバナタンポポ</c:v>
                </c:pt>
              </c:strCache>
            </c:strRef>
          </c:tx>
          <c:spPr>
            <a:solidFill>
              <a:srgbClr val="00B05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'（集計表）日連事務局提出用'!$R$39:$R$44</c:f>
              <c:numCache>
                <c:formatCode>General</c:formatCode>
                <c:ptCount val="6"/>
                <c:pt idx="0">
                  <c:v>9</c:v>
                </c:pt>
                <c:pt idx="1">
                  <c:v>31</c:v>
                </c:pt>
                <c:pt idx="2">
                  <c:v>25</c:v>
                </c:pt>
                <c:pt idx="3">
                  <c:v>6</c:v>
                </c:pt>
                <c:pt idx="4">
                  <c:v>4</c:v>
                </c:pt>
                <c:pt idx="5">
                  <c:v>1</c:v>
                </c:pt>
              </c:numCache>
            </c:numRef>
          </c:val>
          <c:extLst>
            <c:ext xmlns:c16="http://schemas.microsoft.com/office/drawing/2014/chart" uri="{C3380CC4-5D6E-409C-BE32-E72D297353CC}">
              <c16:uniqueId val="{00000002-734F-474B-A21A-F96ECEBC17DF}"/>
            </c:ext>
          </c:extLst>
        </c:ser>
        <c:ser>
          <c:idx val="3"/>
          <c:order val="3"/>
          <c:tx>
            <c:strRef>
              <c:f>'（集計表）日連事務局提出用'!$S$38</c:f>
              <c:strCache>
                <c:ptCount val="1"/>
                <c:pt idx="0">
                  <c:v>カントウタンポポ</c:v>
                </c:pt>
              </c:strCache>
            </c:strRef>
          </c:tx>
          <c:spPr>
            <a:solidFill>
              <a:srgbClr val="00B0F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'（集計表）日連事務局提出用'!$S$39:$S$44</c:f>
              <c:numCache>
                <c:formatCode>General</c:formatCode>
                <c:ptCount val="6"/>
                <c:pt idx="0">
                  <c:v>20</c:v>
                </c:pt>
                <c:pt idx="1">
                  <c:v>46</c:v>
                </c:pt>
                <c:pt idx="2">
                  <c:v>37</c:v>
                </c:pt>
                <c:pt idx="3">
                  <c:v>8</c:v>
                </c:pt>
                <c:pt idx="4">
                  <c:v>9</c:v>
                </c:pt>
                <c:pt idx="5">
                  <c:v>0</c:v>
                </c:pt>
              </c:numCache>
            </c:numRef>
          </c:val>
          <c:extLst>
            <c:ext xmlns:c16="http://schemas.microsoft.com/office/drawing/2014/chart" uri="{C3380CC4-5D6E-409C-BE32-E72D297353CC}">
              <c16:uniqueId val="{00000003-734F-474B-A21A-F96ECEBC17DF}"/>
            </c:ext>
          </c:extLst>
        </c:ser>
        <c:dLbls>
          <c:showLegendKey val="0"/>
          <c:showVal val="0"/>
          <c:showCatName val="0"/>
          <c:showSerName val="0"/>
          <c:showPercent val="0"/>
          <c:showBubbleSize val="0"/>
        </c:dLbls>
        <c:gapWidth val="219"/>
        <c:overlap val="-27"/>
        <c:axId val="558226192"/>
        <c:axId val="558222952"/>
      </c:barChart>
      <c:catAx>
        <c:axId val="558226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58222952"/>
        <c:crosses val="autoZero"/>
        <c:auto val="1"/>
        <c:lblAlgn val="ctr"/>
        <c:lblOffset val="100"/>
        <c:noMultiLvlLbl val="0"/>
      </c:catAx>
      <c:valAx>
        <c:axId val="558222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58226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ja-JP" altLang="en-US" sz="2000" b="1" dirty="0">
                <a:solidFill>
                  <a:schemeClr val="tx1"/>
                </a:solidFill>
                <a:latin typeface="ＭＳ Ｐゴシック" panose="020B0600070205080204" pitchFamily="50" charset="-128"/>
                <a:ea typeface="ＭＳ Ｐゴシック" panose="020B0600070205080204" pitchFamily="50" charset="-128"/>
              </a:rPr>
              <a:t>全国の集計結果</a:t>
            </a:r>
            <a:endParaRPr lang="en-US" altLang="ja-JP" sz="2000" b="1" dirty="0">
              <a:solidFill>
                <a:schemeClr val="tx1"/>
              </a:solidFill>
              <a:latin typeface="ＭＳ Ｐゴシック" panose="020B0600070205080204" pitchFamily="50" charset="-128"/>
              <a:ea typeface="ＭＳ Ｐゴシック" panose="020B0600070205080204" pitchFamily="50" charset="-128"/>
            </a:endParaRPr>
          </a:p>
          <a:p>
            <a:pPr>
              <a:defRPr sz="2000"/>
            </a:pPr>
            <a:r>
              <a:rPr lang="en-US" altLang="ja-JP" sz="2000" b="1" u="sng" dirty="0">
                <a:solidFill>
                  <a:schemeClr val="tx1"/>
                </a:solidFill>
                <a:latin typeface="ＭＳ Ｐゴシック" panose="020B0600070205080204" pitchFamily="50" charset="-128"/>
                <a:ea typeface="ＭＳ Ｐゴシック" panose="020B0600070205080204" pitchFamily="50" charset="-128"/>
              </a:rPr>
              <a:t>2023</a:t>
            </a:r>
            <a:r>
              <a:rPr lang="ja-JP" altLang="en-US" sz="2000" b="1" u="sng" dirty="0">
                <a:solidFill>
                  <a:schemeClr val="tx1"/>
                </a:solidFill>
                <a:latin typeface="ＭＳ Ｐゴシック" panose="020B0600070205080204" pitchFamily="50" charset="-128"/>
                <a:ea typeface="ＭＳ Ｐゴシック" panose="020B0600070205080204" pitchFamily="50" charset="-128"/>
              </a:rPr>
              <a:t>年度</a:t>
            </a:r>
            <a:endParaRPr lang="en-US" altLang="ja-JP" sz="2000" b="1" u="sng" dirty="0">
              <a:solidFill>
                <a:schemeClr val="tx1"/>
              </a:solidFill>
              <a:latin typeface="ＭＳ Ｐゴシック" panose="020B0600070205080204" pitchFamily="50" charset="-128"/>
              <a:ea typeface="ＭＳ Ｐゴシック" panose="020B0600070205080204" pitchFamily="50" charset="-128"/>
            </a:endParaRPr>
          </a:p>
          <a:p>
            <a:pPr>
              <a:defRPr sz="2000"/>
            </a:pPr>
            <a:r>
              <a:rPr lang="ja-JP" altLang="en-US" sz="2000" b="1" u="sng" dirty="0">
                <a:solidFill>
                  <a:schemeClr val="tx1"/>
                </a:solidFill>
                <a:latin typeface="ＭＳ Ｐゴシック" panose="020B0600070205080204" pitchFamily="50" charset="-128"/>
                <a:ea typeface="ＭＳ Ｐゴシック" panose="020B0600070205080204" pitchFamily="50" charset="-128"/>
              </a:rPr>
              <a:t>ＦＦＪタンポポ調査種類別報告件数の割合</a:t>
            </a:r>
            <a:endParaRPr lang="en-US" altLang="ja-JP" sz="2000" b="1" u="sng" dirty="0">
              <a:solidFill>
                <a:schemeClr val="tx1"/>
              </a:solidFill>
              <a:latin typeface="ＭＳ Ｐゴシック" panose="020B0600070205080204" pitchFamily="50" charset="-128"/>
              <a:ea typeface="ＭＳ Ｐゴシック" panose="020B0600070205080204" pitchFamily="50" charset="-128"/>
            </a:endParaRPr>
          </a:p>
          <a:p>
            <a:pPr>
              <a:defRPr sz="2000"/>
            </a:pPr>
            <a:r>
              <a:rPr lang="ja-JP" altLang="en-US" sz="2000" b="1" u="sng" dirty="0">
                <a:solidFill>
                  <a:schemeClr val="tx1"/>
                </a:solidFill>
                <a:latin typeface="ＭＳ Ｐゴシック" panose="020B0600070205080204" pitchFamily="50" charset="-128"/>
                <a:ea typeface="ＭＳ Ｐゴシック" panose="020B0600070205080204" pitchFamily="50" charset="-128"/>
              </a:rPr>
              <a:t>（全国集計）</a:t>
            </a:r>
            <a:endParaRPr lang="en-US" altLang="ja-JP" sz="2000" b="1" u="sng" dirty="0">
              <a:solidFill>
                <a:schemeClr val="tx1"/>
              </a:solidFill>
              <a:latin typeface="ＭＳ Ｐゴシック" panose="020B0600070205080204" pitchFamily="50" charset="-128"/>
              <a:ea typeface="ＭＳ Ｐゴシック" panose="020B0600070205080204" pitchFamily="50" charset="-128"/>
            </a:endParaRPr>
          </a:p>
        </c:rich>
      </c:tx>
      <c:layout>
        <c:manualLayout>
          <c:xMode val="edge"/>
          <c:yMode val="edge"/>
          <c:x val="0.23921606978158516"/>
          <c:y val="8.6302256604616365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24314791015872558"/>
          <c:y val="0.29384271954832536"/>
          <c:w val="0.554456525750188"/>
          <c:h val="0.67058068351960354"/>
        </c:manualLayout>
      </c:layout>
      <c:doughnutChart>
        <c:varyColors val="1"/>
        <c:ser>
          <c:idx val="0"/>
          <c:order val="0"/>
          <c:tx>
            <c:strRef>
              <c:f>Sheet1!$A$15</c:f>
              <c:strCache>
                <c:ptCount val="1"/>
                <c:pt idx="0">
                  <c:v>小計</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6327-4E47-9521-5BAF37F5FC44}"/>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6327-4E47-9521-5BAF37F5FC44}"/>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6327-4E47-9521-5BAF37F5FC44}"/>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6327-4E47-9521-5BAF37F5FC44}"/>
              </c:ext>
            </c:extLst>
          </c:dPt>
          <c:dLbls>
            <c:dLbl>
              <c:idx val="0"/>
              <c:layout>
                <c:manualLayout>
                  <c:x val="0.11270655113597461"/>
                  <c:y val="6.9661880772084031E-2"/>
                </c:manualLayout>
              </c:layout>
              <c:tx>
                <c:rich>
                  <a:bodyPr rot="0" spcFirstLastPara="1" vertOverflow="clip" horzOverflow="clip"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fld id="{DF44434D-8DF7-4890-93E3-99E4EC6BCFD8}" type="CATEGORYNAME">
                      <a:rPr lang="ja-JP" altLang="en-US" sz="1800" b="1">
                        <a:solidFill>
                          <a:schemeClr val="tx1"/>
                        </a:solidFill>
                        <a:latin typeface="ＭＳ Ｐゴシック" panose="020B0600070205080204" pitchFamily="50" charset="-128"/>
                        <a:ea typeface="ＭＳ Ｐゴシック" panose="020B0600070205080204" pitchFamily="50" charset="-128"/>
                      </a:rPr>
                      <a:pPr>
                        <a:defRPr sz="1800" b="1">
                          <a:solidFill>
                            <a:schemeClr val="tx1"/>
                          </a:solidFill>
                        </a:defRPr>
                      </a:pPr>
                      <a:t>[分類名]</a:t>
                    </a:fld>
                    <a:r>
                      <a:rPr lang="ja-JP" altLang="en-US" sz="1800" b="1" baseline="0">
                        <a:solidFill>
                          <a:schemeClr val="tx1"/>
                        </a:solidFill>
                      </a:rPr>
                      <a:t>
</a:t>
                    </a:r>
                    <a:fld id="{849E05D5-87A0-4416-A1E2-1EAF81963C0A}" type="PERCENTAGE">
                      <a:rPr lang="en-US" altLang="ja-JP" sz="1800" b="1" baseline="0">
                        <a:solidFill>
                          <a:schemeClr val="tx1"/>
                        </a:solidFill>
                      </a:rPr>
                      <a:pPr>
                        <a:defRPr sz="1800" b="1">
                          <a:solidFill>
                            <a:schemeClr val="tx1"/>
                          </a:solidFill>
                        </a:defRPr>
                      </a:pPr>
                      <a:t>[パーセンテージ]</a:t>
                    </a:fld>
                    <a:endParaRPr lang="ja-JP" altLang="en-US" sz="1800" b="1" baseline="0">
                      <a:solidFill>
                        <a:schemeClr val="tx1"/>
                      </a:solidFill>
                    </a:endParaRPr>
                  </a:p>
                </c:rich>
              </c:tx>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7419"/>
                        <a:gd name="adj2" fmla="val 17045"/>
                      </a:avLst>
                    </a:prstGeom>
                    <a:noFill/>
                    <a:ln>
                      <a:noFill/>
                    </a:ln>
                  </c15:spPr>
                  <c15:layout>
                    <c:manualLayout>
                      <c:w val="0.23656628014218173"/>
                      <c:h val="0.20816925287356322"/>
                    </c:manualLayout>
                  </c15:layout>
                  <c15:dlblFieldTable/>
                  <c15:showDataLabelsRange val="0"/>
                </c:ext>
                <c:ext xmlns:c16="http://schemas.microsoft.com/office/drawing/2014/chart" uri="{C3380CC4-5D6E-409C-BE32-E72D297353CC}">
                  <c16:uniqueId val="{00000001-6327-4E47-9521-5BAF37F5FC44}"/>
                </c:ext>
              </c:extLst>
            </c:dLbl>
            <c:dLbl>
              <c:idx val="1"/>
              <c:layout>
                <c:manualLayout>
                  <c:x val="-0.10460239881750702"/>
                  <c:y val="0.10329571682076395"/>
                </c:manualLayout>
              </c:layout>
              <c:tx>
                <c:rich>
                  <a:bodyPr rot="0" spcFirstLastPara="1" vertOverflow="clip" horzOverflow="clip"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fld id="{E0DD4DDF-722D-44ED-928E-1F28E0AC589C}" type="CATEGORYNAME">
                      <a:rPr lang="ja-JP" altLang="en-US" sz="1800" b="1">
                        <a:solidFill>
                          <a:schemeClr val="tx1"/>
                        </a:solidFill>
                        <a:latin typeface="ＭＳ Ｐゴシック" panose="020B0600070205080204" pitchFamily="50" charset="-128"/>
                        <a:ea typeface="ＭＳ Ｐゴシック" panose="020B0600070205080204" pitchFamily="50" charset="-128"/>
                      </a:rPr>
                      <a:pPr>
                        <a:defRPr sz="1800" b="1">
                          <a:solidFill>
                            <a:schemeClr val="tx1"/>
                          </a:solidFill>
                        </a:defRPr>
                      </a:pPr>
                      <a:t>[分類名]</a:t>
                    </a:fld>
                    <a:r>
                      <a:rPr lang="ja-JP" altLang="en-US" sz="1800" b="1" baseline="0">
                        <a:solidFill>
                          <a:schemeClr val="tx1"/>
                        </a:solidFill>
                      </a:rPr>
                      <a:t>
</a:t>
                    </a:r>
                    <a:fld id="{15572FCD-384E-4CD6-8E63-AB1CC68B1BE6}" type="PERCENTAGE">
                      <a:rPr lang="en-US" altLang="ja-JP" sz="1800" b="1" baseline="0">
                        <a:solidFill>
                          <a:schemeClr val="tx1"/>
                        </a:solidFill>
                      </a:rPr>
                      <a:pPr>
                        <a:defRPr sz="1800" b="1">
                          <a:solidFill>
                            <a:schemeClr val="tx1"/>
                          </a:solidFill>
                        </a:defRPr>
                      </a:pPr>
                      <a:t>[パーセンテージ]</a:t>
                    </a:fld>
                    <a:endParaRPr lang="ja-JP" altLang="en-US" sz="1800" b="1" baseline="0">
                      <a:solidFill>
                        <a:schemeClr val="tx1"/>
                      </a:solidFill>
                    </a:endParaRPr>
                  </a:p>
                </c:rich>
              </c:tx>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30903"/>
                        <a:gd name="adj2" fmla="val -5966"/>
                      </a:avLst>
                    </a:prstGeom>
                    <a:noFill/>
                    <a:ln>
                      <a:noFill/>
                    </a:ln>
                  </c15:spPr>
                  <c15:layout>
                    <c:manualLayout>
                      <c:w val="0.23911151966149727"/>
                      <c:h val="0.20816925287356322"/>
                    </c:manualLayout>
                  </c15:layout>
                  <c15:dlblFieldTable/>
                  <c15:showDataLabelsRange val="0"/>
                </c:ext>
                <c:ext xmlns:c16="http://schemas.microsoft.com/office/drawing/2014/chart" uri="{C3380CC4-5D6E-409C-BE32-E72D297353CC}">
                  <c16:uniqueId val="{00000003-6327-4E47-9521-5BAF37F5FC44}"/>
                </c:ext>
              </c:extLst>
            </c:dLbl>
            <c:dLbl>
              <c:idx val="2"/>
              <c:layout>
                <c:manualLayout>
                  <c:x val="-9.0896218720926014E-2"/>
                  <c:y val="1.7313645661131975E-2"/>
                </c:manualLayout>
              </c:layout>
              <c:tx>
                <c:rich>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13F4E300-7658-49FE-9206-3A47F4A09F95}" type="CATEGORYNAME">
                      <a:rPr lang="ja-JP" altLang="en-US" sz="1800" b="1">
                        <a:solidFill>
                          <a:schemeClr val="tx1"/>
                        </a:solidFill>
                        <a:latin typeface="ＭＳ Ｐゴシック" panose="020B0600070205080204" pitchFamily="50" charset="-128"/>
                        <a:ea typeface="ＭＳ Ｐゴシック" panose="020B0600070205080204" pitchFamily="50" charset="-128"/>
                      </a:rPr>
                      <a:pPr>
                        <a:defRPr sz="1800" b="1">
                          <a:solidFill>
                            <a:schemeClr val="tx1"/>
                          </a:solidFill>
                        </a:defRPr>
                      </a:pPr>
                      <a:t>[分類名]</a:t>
                    </a:fld>
                    <a:r>
                      <a:rPr lang="ja-JP" altLang="en-US" sz="1800" b="1" baseline="0">
                        <a:solidFill>
                          <a:schemeClr val="tx1"/>
                        </a:solidFill>
                      </a:rPr>
                      <a:t>
</a:t>
                    </a:r>
                    <a:fld id="{1B3D96D9-372D-4E85-BEB0-06B76F6CD89C}" type="PERCENTAGE">
                      <a:rPr lang="en-US" altLang="ja-JP" sz="1800" b="1" baseline="0">
                        <a:solidFill>
                          <a:schemeClr val="tx1"/>
                        </a:solidFill>
                      </a:rPr>
                      <a:pPr>
                        <a:defRPr sz="1800" b="1">
                          <a:solidFill>
                            <a:schemeClr val="tx1"/>
                          </a:solidFill>
                        </a:defRPr>
                      </a:pPr>
                      <a:t>[パーセンテージ]</a:t>
                    </a:fld>
                    <a:endParaRPr lang="ja-JP" altLang="en-US" sz="1800" b="1" baseline="0">
                      <a:solidFill>
                        <a:schemeClr val="tx1"/>
                      </a:solidFill>
                    </a:endParaRPr>
                  </a:p>
                </c:rich>
              </c:tx>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9840"/>
                        <a:gd name="adj2" fmla="val -5327"/>
                      </a:avLst>
                    </a:prstGeom>
                    <a:noFill/>
                    <a:ln>
                      <a:noFill/>
                    </a:ln>
                  </c15:spPr>
                  <c15:layout>
                    <c:manualLayout>
                      <c:w val="0.24281146264020653"/>
                      <c:h val="0.19349817326044486"/>
                    </c:manualLayout>
                  </c15:layout>
                  <c15:dlblFieldTable/>
                  <c15:showDataLabelsRange val="0"/>
                </c:ext>
                <c:ext xmlns:c16="http://schemas.microsoft.com/office/drawing/2014/chart" uri="{C3380CC4-5D6E-409C-BE32-E72D297353CC}">
                  <c16:uniqueId val="{00000005-6327-4E47-9521-5BAF37F5FC44}"/>
                </c:ext>
              </c:extLst>
            </c:dLbl>
            <c:dLbl>
              <c:idx val="3"/>
              <c:layout>
                <c:manualLayout>
                  <c:x val="-0.15915072757955448"/>
                  <c:y val="-2.3435860121126823E-2"/>
                </c:manualLayout>
              </c:layout>
              <c:tx>
                <c:rich>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86E63B8E-542B-44ED-A26F-F5C4B4A6F344}" type="CATEGORYNAME">
                      <a:rPr lang="ja-JP" altLang="en-US" sz="1800" b="1">
                        <a:solidFill>
                          <a:schemeClr val="tx1"/>
                        </a:solidFill>
                        <a:latin typeface="ＭＳ Ｐゴシック" panose="020B0600070205080204" pitchFamily="50" charset="-128"/>
                        <a:ea typeface="ＭＳ Ｐゴシック" panose="020B0600070205080204" pitchFamily="50" charset="-128"/>
                      </a:rPr>
                      <a:pPr>
                        <a:defRPr sz="1800" b="1">
                          <a:solidFill>
                            <a:schemeClr val="tx1"/>
                          </a:solidFill>
                        </a:defRPr>
                      </a:pPr>
                      <a:t>[分類名]</a:t>
                    </a:fld>
                    <a:r>
                      <a:rPr lang="ja-JP" altLang="en-US" sz="1800" b="1" baseline="0">
                        <a:solidFill>
                          <a:schemeClr val="tx1"/>
                        </a:solidFill>
                      </a:rPr>
                      <a:t>
</a:t>
                    </a:r>
                    <a:fld id="{72A54202-D783-407B-A0BC-FED9318158DB}" type="PERCENTAGE">
                      <a:rPr lang="en-US" altLang="ja-JP" sz="1800" b="1" baseline="0">
                        <a:solidFill>
                          <a:schemeClr val="tx1"/>
                        </a:solidFill>
                      </a:rPr>
                      <a:pPr>
                        <a:defRPr sz="1800" b="1">
                          <a:solidFill>
                            <a:schemeClr val="tx1"/>
                          </a:solidFill>
                        </a:defRPr>
                      </a:pPr>
                      <a:t>[パーセンテージ]</a:t>
                    </a:fld>
                    <a:endParaRPr lang="ja-JP" altLang="en-US" sz="1800" b="1" baseline="0">
                      <a:solidFill>
                        <a:schemeClr val="tx1"/>
                      </a:solidFill>
                    </a:endParaRPr>
                  </a:p>
                </c:rich>
              </c:tx>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41422"/>
                        <a:gd name="adj2" fmla="val 25461"/>
                      </a:avLst>
                    </a:prstGeom>
                    <a:noFill/>
                    <a:ln>
                      <a:noFill/>
                    </a:ln>
                  </c15:spPr>
                  <c15:layout>
                    <c:manualLayout>
                      <c:w val="0.2391862687055675"/>
                      <c:h val="0.2333251316983361"/>
                    </c:manualLayout>
                  </c15:layout>
                  <c15:dlblFieldTable/>
                  <c15:showDataLabelsRange val="0"/>
                </c:ext>
                <c:ext xmlns:c16="http://schemas.microsoft.com/office/drawing/2014/chart" uri="{C3380CC4-5D6E-409C-BE32-E72D297353CC}">
                  <c16:uniqueId val="{00000007-6327-4E47-9521-5BAF37F5FC44}"/>
                </c:ext>
              </c:extLst>
            </c:dLbl>
            <c:spPr>
              <a:noFill/>
              <a:ln>
                <a:no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Sheet1!$B$3:$E$3</c:f>
              <c:strCache>
                <c:ptCount val="4"/>
                <c:pt idx="0">
                  <c:v>セイヨウタンポポ</c:v>
                </c:pt>
                <c:pt idx="1">
                  <c:v>アカミタンポポ</c:v>
                </c:pt>
                <c:pt idx="2">
                  <c:v>シロバナタンポポ</c:v>
                </c:pt>
                <c:pt idx="3">
                  <c:v>カントウタンポポ</c:v>
                </c:pt>
              </c:strCache>
            </c:strRef>
          </c:cat>
          <c:val>
            <c:numRef>
              <c:f>Sheet1!$B$15:$E$15</c:f>
              <c:numCache>
                <c:formatCode>General</c:formatCode>
                <c:ptCount val="4"/>
                <c:pt idx="0">
                  <c:v>10097</c:v>
                </c:pt>
                <c:pt idx="1">
                  <c:v>1557</c:v>
                </c:pt>
                <c:pt idx="2">
                  <c:v>849</c:v>
                </c:pt>
                <c:pt idx="3">
                  <c:v>2944</c:v>
                </c:pt>
              </c:numCache>
            </c:numRef>
          </c:val>
          <c:extLst>
            <c:ext xmlns:c16="http://schemas.microsoft.com/office/drawing/2014/chart" uri="{C3380CC4-5D6E-409C-BE32-E72D297353CC}">
              <c16:uniqueId val="{00000008-6327-4E47-9521-5BAF37F5FC44}"/>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603721575680611"/>
          <c:y val="0.17888870489025896"/>
          <c:w val="0.53552475823400425"/>
          <c:h val="0.68613329852378879"/>
        </c:manualLayout>
      </c:layout>
      <c:doughnutChart>
        <c:varyColors val="1"/>
        <c:dLbls>
          <c:showLegendKey val="0"/>
          <c:showVal val="1"/>
          <c:showCatName val="0"/>
          <c:showSerName val="0"/>
          <c:showPercent val="0"/>
          <c:showBubbleSize val="0"/>
          <c:showLeaderLines val="0"/>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395805949757027"/>
          <c:y val="0.16488707853991003"/>
          <c:w val="0.51208388100485935"/>
          <c:h val="0.74613994148411944"/>
        </c:manualLayout>
      </c:layout>
      <c:doughnutChart>
        <c:varyColors val="1"/>
        <c:dLbls>
          <c:showLegendKey val="0"/>
          <c:showVal val="0"/>
          <c:showCatName val="0"/>
          <c:showSerName val="0"/>
          <c:showPercent val="0"/>
          <c:showBubbleSize val="0"/>
          <c:showLeaderLines val="0"/>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833962272262667"/>
          <c:y val="0.19599074429782634"/>
          <c:w val="0.59974987448769079"/>
          <c:h val="0.73897633363411386"/>
        </c:manualLayout>
      </c:layout>
      <c:doughnutChart>
        <c:varyColors val="1"/>
        <c:dLbls>
          <c:showLegendKey val="0"/>
          <c:showVal val="1"/>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213642061205062"/>
          <c:y val="0.19179618422149047"/>
          <c:w val="0.47269048231163496"/>
          <c:h val="0.71934480569509751"/>
        </c:manualLayout>
      </c:layout>
      <c:doughnutChart>
        <c:varyColors val="1"/>
        <c:dLbls>
          <c:showLegendKey val="0"/>
          <c:showVal val="0"/>
          <c:showCatName val="0"/>
          <c:showSerName val="0"/>
          <c:showPercent val="0"/>
          <c:showBubbleSize val="0"/>
          <c:showLeaderLines val="0"/>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571288455828897"/>
          <c:y val="0.2082803047980632"/>
          <c:w val="0.56130135203605847"/>
          <c:h val="0.76960980257448852"/>
        </c:manualLayout>
      </c:layout>
      <c:doughnutChart>
        <c:varyColors val="1"/>
        <c:dLbls>
          <c:showLegendKey val="0"/>
          <c:showVal val="1"/>
          <c:showCatName val="0"/>
          <c:showSerName val="0"/>
          <c:showPercent val="0"/>
          <c:showBubbleSize val="0"/>
          <c:showLeaderLines val="0"/>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'（✔✔水農集計表）県連事務局提出用 '!$O$23</c:f>
              <c:strCache>
                <c:ptCount val="1"/>
                <c:pt idx="0">
                  <c:v>小計</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E4D8-4EB0-845E-F387D43B4511}"/>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E4D8-4EB0-845E-F387D43B4511}"/>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E4D8-4EB0-845E-F387D43B4511}"/>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E4D8-4EB0-845E-F387D43B4511}"/>
              </c:ext>
            </c:extLst>
          </c:dPt>
          <c:cat>
            <c:strRef>
              <c:f>'（✔✔水農集計表）県連事務局提出用 '!$P$11:$S$11</c:f>
              <c:strCache>
                <c:ptCount val="4"/>
                <c:pt idx="0">
                  <c:v>セイヨウタンポポ</c:v>
                </c:pt>
                <c:pt idx="1">
                  <c:v>アカミタンポポ</c:v>
                </c:pt>
                <c:pt idx="2">
                  <c:v>シロバナタンポポ</c:v>
                </c:pt>
                <c:pt idx="3">
                  <c:v>カントウタンポポ</c:v>
                </c:pt>
              </c:strCache>
            </c:strRef>
          </c:cat>
          <c:val>
            <c:numRef>
              <c:f>'（✔✔水農集計表）県連事務局提出用 '!$P$23:$S$23</c:f>
              <c:numCache>
                <c:formatCode>General</c:formatCode>
                <c:ptCount val="4"/>
                <c:pt idx="0">
                  <c:v>4135</c:v>
                </c:pt>
                <c:pt idx="1">
                  <c:v>559</c:v>
                </c:pt>
                <c:pt idx="2">
                  <c:v>284</c:v>
                </c:pt>
                <c:pt idx="3">
                  <c:v>1293</c:v>
                </c:pt>
              </c:numCache>
            </c:numRef>
          </c:val>
          <c:extLst>
            <c:ext xmlns:c16="http://schemas.microsoft.com/office/drawing/2014/chart" uri="{C3380CC4-5D6E-409C-BE32-E72D297353CC}">
              <c16:uniqueId val="{00000008-E4D8-4EB0-845E-F387D43B4511}"/>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ja-JP"/>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'（集計表）日連事務局提出用'!$O$23</c:f>
              <c:strCache>
                <c:ptCount val="1"/>
                <c:pt idx="0">
                  <c:v>小計</c:v>
                </c:pt>
              </c:strCache>
            </c:strRef>
          </c:tx>
          <c:dPt>
            <c:idx val="0"/>
            <c:bubble3D val="0"/>
            <c:explosion val="1"/>
            <c:spPr>
              <a:solidFill>
                <a:srgbClr val="FF0000"/>
              </a:solidFill>
              <a:ln w="19050">
                <a:solidFill>
                  <a:schemeClr val="lt1"/>
                </a:solidFill>
              </a:ln>
              <a:effectLst/>
            </c:spPr>
            <c:extLst>
              <c:ext xmlns:c16="http://schemas.microsoft.com/office/drawing/2014/chart" uri="{C3380CC4-5D6E-409C-BE32-E72D297353CC}">
                <c16:uniqueId val="{00000001-EB2D-4F41-85CE-07D90283C984}"/>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EB2D-4F41-85CE-07D90283C984}"/>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EB2D-4F41-85CE-07D90283C984}"/>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EB2D-4F41-85CE-07D90283C984}"/>
              </c:ext>
            </c:extLst>
          </c:dPt>
          <c:cat>
            <c:strRef>
              <c:f>'（集計表）日連事務局提出用'!$P$11:$S$11</c:f>
              <c:strCache>
                <c:ptCount val="4"/>
                <c:pt idx="0">
                  <c:v>セイヨウタンポポ</c:v>
                </c:pt>
                <c:pt idx="1">
                  <c:v>アカミタンポポ</c:v>
                </c:pt>
                <c:pt idx="2">
                  <c:v>シロバナタンポポ</c:v>
                </c:pt>
                <c:pt idx="3">
                  <c:v>カントウタンポポ</c:v>
                </c:pt>
              </c:strCache>
            </c:strRef>
          </c:cat>
          <c:val>
            <c:numRef>
              <c:f>'（集計表）日連事務局提出用'!$P$23:$S$23</c:f>
              <c:numCache>
                <c:formatCode>General</c:formatCode>
                <c:ptCount val="4"/>
                <c:pt idx="0">
                  <c:v>617</c:v>
                </c:pt>
                <c:pt idx="1">
                  <c:v>98</c:v>
                </c:pt>
                <c:pt idx="2">
                  <c:v>54</c:v>
                </c:pt>
                <c:pt idx="3">
                  <c:v>153</c:v>
                </c:pt>
              </c:numCache>
            </c:numRef>
          </c:val>
          <c:extLst>
            <c:ext xmlns:c16="http://schemas.microsoft.com/office/drawing/2014/chart" uri="{C3380CC4-5D6E-409C-BE32-E72D297353CC}">
              <c16:uniqueId val="{00000008-EB2D-4F41-85CE-07D90283C984}"/>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949316310721961"/>
          <c:y val="0.17096584127017764"/>
          <c:w val="0.45831381391669596"/>
          <c:h val="0.74273829242334644"/>
        </c:manualLayout>
      </c:layout>
      <c:doughnutChart>
        <c:varyColors val="1"/>
        <c:ser>
          <c:idx val="0"/>
          <c:order val="0"/>
          <c:tx>
            <c:strRef>
              <c:f>'（集計表）日連事務局提出用'!$O$23</c:f>
              <c:strCache>
                <c:ptCount val="1"/>
                <c:pt idx="0">
                  <c:v>小計</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0E4E-4E76-95E5-6C732D9C0A7B}"/>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0E4E-4E76-95E5-6C732D9C0A7B}"/>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0E4E-4E76-95E5-6C732D9C0A7B}"/>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0E4E-4E76-95E5-6C732D9C0A7B}"/>
              </c:ext>
            </c:extLst>
          </c:dPt>
          <c:cat>
            <c:strRef>
              <c:f>'（集計表）日連事務局提出用'!$P$11:$S$11</c:f>
              <c:strCache>
                <c:ptCount val="4"/>
                <c:pt idx="0">
                  <c:v>セイヨウタンポポ</c:v>
                </c:pt>
                <c:pt idx="1">
                  <c:v>アカミタンポポ</c:v>
                </c:pt>
                <c:pt idx="2">
                  <c:v>シロバナタンポポ</c:v>
                </c:pt>
                <c:pt idx="3">
                  <c:v>カントウタンポポ</c:v>
                </c:pt>
              </c:strCache>
            </c:strRef>
          </c:cat>
          <c:val>
            <c:numRef>
              <c:f>'（集計表）日連事務局提出用'!$P$23:$S$23</c:f>
              <c:numCache>
                <c:formatCode>General</c:formatCode>
                <c:ptCount val="4"/>
                <c:pt idx="0">
                  <c:v>1256</c:v>
                </c:pt>
                <c:pt idx="1">
                  <c:v>148</c:v>
                </c:pt>
                <c:pt idx="2">
                  <c:v>71</c:v>
                </c:pt>
                <c:pt idx="3">
                  <c:v>396</c:v>
                </c:pt>
              </c:numCache>
            </c:numRef>
          </c:val>
          <c:extLst>
            <c:ext xmlns:c16="http://schemas.microsoft.com/office/drawing/2014/chart" uri="{C3380CC4-5D6E-409C-BE32-E72D297353CC}">
              <c16:uniqueId val="{00000008-0E4E-4E76-95E5-6C732D9C0A7B}"/>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395805949757027"/>
          <c:y val="0.16488707853991003"/>
          <c:w val="0.51208388100485935"/>
          <c:h val="0.74613994148411944"/>
        </c:manualLayout>
      </c:layout>
      <c:doughnutChart>
        <c:varyColors val="1"/>
        <c:dLbls>
          <c:showLegendKey val="0"/>
          <c:showVal val="0"/>
          <c:showCatName val="0"/>
          <c:showSerName val="0"/>
          <c:showPercent val="0"/>
          <c:showBubbleSize val="0"/>
          <c:showLeaderLines val="0"/>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'（集計表）日連事務局提出用'!$O$23</c:f>
              <c:strCache>
                <c:ptCount val="1"/>
                <c:pt idx="0">
                  <c:v>小計</c:v>
                </c:pt>
              </c:strCache>
            </c:strRef>
          </c:tx>
          <c:explosion val="1"/>
          <c:dPt>
            <c:idx val="0"/>
            <c:bubble3D val="0"/>
            <c:spPr>
              <a:solidFill>
                <a:srgbClr val="FF0000"/>
              </a:solidFill>
              <a:ln w="19050">
                <a:solidFill>
                  <a:schemeClr val="lt1"/>
                </a:solidFill>
              </a:ln>
              <a:effectLst/>
            </c:spPr>
            <c:extLst>
              <c:ext xmlns:c16="http://schemas.microsoft.com/office/drawing/2014/chart" uri="{C3380CC4-5D6E-409C-BE32-E72D297353CC}">
                <c16:uniqueId val="{00000001-EF50-4BC0-B772-ACA5605CC542}"/>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EF50-4BC0-B772-ACA5605CC542}"/>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EF50-4BC0-B772-ACA5605CC542}"/>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EF50-4BC0-B772-ACA5605CC542}"/>
              </c:ext>
            </c:extLst>
          </c:dPt>
          <c:cat>
            <c:strRef>
              <c:f>'（集計表）日連事務局提出用'!$P$11:$S$11</c:f>
              <c:strCache>
                <c:ptCount val="4"/>
                <c:pt idx="0">
                  <c:v>セイヨウタンポポ</c:v>
                </c:pt>
                <c:pt idx="1">
                  <c:v>アカミタンポポ</c:v>
                </c:pt>
                <c:pt idx="2">
                  <c:v>シロバナタンポポ</c:v>
                </c:pt>
                <c:pt idx="3">
                  <c:v>カントウタンポポ</c:v>
                </c:pt>
              </c:strCache>
            </c:strRef>
          </c:cat>
          <c:val>
            <c:numRef>
              <c:f>'（集計表）日連事務局提出用'!$P$23:$S$23</c:f>
              <c:numCache>
                <c:formatCode>General</c:formatCode>
                <c:ptCount val="4"/>
                <c:pt idx="0">
                  <c:v>760</c:v>
                </c:pt>
                <c:pt idx="1">
                  <c:v>180</c:v>
                </c:pt>
                <c:pt idx="2">
                  <c:v>148</c:v>
                </c:pt>
                <c:pt idx="3">
                  <c:v>226</c:v>
                </c:pt>
              </c:numCache>
            </c:numRef>
          </c:val>
          <c:extLst>
            <c:ext xmlns:c16="http://schemas.microsoft.com/office/drawing/2014/chart" uri="{C3380CC4-5D6E-409C-BE32-E72D297353CC}">
              <c16:uniqueId val="{00000008-EF50-4BC0-B772-ACA5605CC542}"/>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'（集計表）日連事務局提出用'!$O$22</c:f>
              <c:strCache>
                <c:ptCount val="1"/>
                <c:pt idx="0">
                  <c:v>その他</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3077-4E34-B970-A05F14819394}"/>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3077-4E34-B970-A05F14819394}"/>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3077-4E34-B970-A05F14819394}"/>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3077-4E34-B970-A05F14819394}"/>
              </c:ext>
            </c:extLst>
          </c:dPt>
          <c:cat>
            <c:strRef>
              <c:f>'（集計表）日連事務局提出用'!$P$11:$S$11</c:f>
              <c:strCache>
                <c:ptCount val="4"/>
                <c:pt idx="0">
                  <c:v>セイヨウタンポポ</c:v>
                </c:pt>
                <c:pt idx="1">
                  <c:v>アカミタンポポ</c:v>
                </c:pt>
                <c:pt idx="2">
                  <c:v>シロバナタンポポ</c:v>
                </c:pt>
                <c:pt idx="3">
                  <c:v>カントウタンポポ</c:v>
                </c:pt>
              </c:strCache>
            </c:strRef>
          </c:cat>
          <c:val>
            <c:numRef>
              <c:f>'（集計表）日連事務局提出用'!$P$22:$S$22</c:f>
              <c:numCache>
                <c:formatCode>General</c:formatCode>
                <c:ptCount val="4"/>
                <c:pt idx="0">
                  <c:v>33</c:v>
                </c:pt>
                <c:pt idx="1">
                  <c:v>2</c:v>
                </c:pt>
                <c:pt idx="2">
                  <c:v>5</c:v>
                </c:pt>
                <c:pt idx="3">
                  <c:v>5</c:v>
                </c:pt>
              </c:numCache>
            </c:numRef>
          </c:val>
          <c:extLst>
            <c:ext xmlns:c16="http://schemas.microsoft.com/office/drawing/2014/chart" uri="{C3380CC4-5D6E-409C-BE32-E72D297353CC}">
              <c16:uniqueId val="{00000008-3077-4E34-B970-A05F14819394}"/>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25653796287512"/>
          <c:y val="0.19707467282525018"/>
          <c:w val="0.35085317648546943"/>
          <c:h val="0.67253611196983754"/>
        </c:manualLayout>
      </c:layout>
      <c:doughnutChart>
        <c:varyColors val="1"/>
        <c:ser>
          <c:idx val="0"/>
          <c:order val="0"/>
          <c:tx>
            <c:strRef>
              <c:f>'（集計表）日連事務局提出用'!$O$23</c:f>
              <c:strCache>
                <c:ptCount val="1"/>
                <c:pt idx="0">
                  <c:v>小計</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87FC-466A-8C1E-92FEFA0C3C05}"/>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87FC-466A-8C1E-92FEFA0C3C05}"/>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87FC-466A-8C1E-92FEFA0C3C05}"/>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87FC-466A-8C1E-92FEFA0C3C05}"/>
              </c:ext>
            </c:extLst>
          </c:dPt>
          <c:cat>
            <c:strRef>
              <c:f>'（集計表）日連事務局提出用'!$P$11:$S$11</c:f>
              <c:strCache>
                <c:ptCount val="4"/>
                <c:pt idx="0">
                  <c:v>セイヨウタンポポ</c:v>
                </c:pt>
                <c:pt idx="1">
                  <c:v>アカミタンポポ</c:v>
                </c:pt>
                <c:pt idx="2">
                  <c:v>シロバナタンポポ</c:v>
                </c:pt>
                <c:pt idx="3">
                  <c:v>カントウタンポポ</c:v>
                </c:pt>
              </c:strCache>
            </c:strRef>
          </c:cat>
          <c:val>
            <c:numRef>
              <c:f>'（集計表）日連事務局提出用'!$P$23:$S$23</c:f>
              <c:numCache>
                <c:formatCode>General</c:formatCode>
                <c:ptCount val="4"/>
                <c:pt idx="0">
                  <c:v>490</c:v>
                </c:pt>
                <c:pt idx="1">
                  <c:v>171</c:v>
                </c:pt>
                <c:pt idx="2">
                  <c:v>78</c:v>
                </c:pt>
                <c:pt idx="3">
                  <c:v>306</c:v>
                </c:pt>
              </c:numCache>
            </c:numRef>
          </c:val>
          <c:extLst>
            <c:ext xmlns:c16="http://schemas.microsoft.com/office/drawing/2014/chart" uri="{C3380CC4-5D6E-409C-BE32-E72D297353CC}">
              <c16:uniqueId val="{00000008-87FC-466A-8C1E-92FEFA0C3C05}"/>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2">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470955385911717"/>
          <c:y val="0.15598263845415467"/>
          <c:w val="0.51410966762911292"/>
          <c:h val="0.68340338679764034"/>
        </c:manualLayout>
      </c:layout>
      <c:doughnutChart>
        <c:varyColors val="1"/>
        <c:ser>
          <c:idx val="0"/>
          <c:order val="0"/>
          <c:tx>
            <c:strRef>
              <c:f>'（集計表）日連事務局提出用'!$O$23</c:f>
              <c:strCache>
                <c:ptCount val="1"/>
                <c:pt idx="0">
                  <c:v>小計</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D41C-4355-959F-D9B69304E2F8}"/>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D41C-4355-959F-D9B69304E2F8}"/>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D41C-4355-959F-D9B69304E2F8}"/>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D41C-4355-959F-D9B69304E2F8}"/>
              </c:ext>
            </c:extLst>
          </c:dPt>
          <c:cat>
            <c:strRef>
              <c:f>'（集計表）日連事務局提出用'!$P$11:$S$11</c:f>
              <c:strCache>
                <c:ptCount val="4"/>
                <c:pt idx="0">
                  <c:v>セイヨウタンポポ</c:v>
                </c:pt>
                <c:pt idx="1">
                  <c:v>アカミタンポポ</c:v>
                </c:pt>
                <c:pt idx="2">
                  <c:v>シロバナタンポポ</c:v>
                </c:pt>
                <c:pt idx="3">
                  <c:v>カントウタンポポ</c:v>
                </c:pt>
              </c:strCache>
            </c:strRef>
          </c:cat>
          <c:val>
            <c:numRef>
              <c:f>'（集計表）日連事務局提出用'!$P$23:$S$23</c:f>
              <c:numCache>
                <c:formatCode>General</c:formatCode>
                <c:ptCount val="4"/>
                <c:pt idx="0">
                  <c:v>324</c:v>
                </c:pt>
                <c:pt idx="1">
                  <c:v>77</c:v>
                </c:pt>
                <c:pt idx="2">
                  <c:v>45</c:v>
                </c:pt>
                <c:pt idx="3">
                  <c:v>88</c:v>
                </c:pt>
              </c:numCache>
            </c:numRef>
          </c:val>
          <c:extLst>
            <c:ext xmlns:c16="http://schemas.microsoft.com/office/drawing/2014/chart" uri="{C3380CC4-5D6E-409C-BE32-E72D297353CC}">
              <c16:uniqueId val="{00000008-D41C-4355-959F-D9B69304E2F8}"/>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030519151207792"/>
          <c:y val="0.11367671907506535"/>
          <c:w val="0.38752531696249831"/>
          <c:h val="0.81221993401827286"/>
        </c:manualLayout>
      </c:layout>
      <c:doughnutChart>
        <c:varyColors val="1"/>
        <c:ser>
          <c:idx val="0"/>
          <c:order val="0"/>
          <c:tx>
            <c:strRef>
              <c:f>'（集計表）日連事務局提出用'!$O$23</c:f>
              <c:strCache>
                <c:ptCount val="1"/>
                <c:pt idx="0">
                  <c:v>小計</c:v>
                </c:pt>
              </c:strCache>
            </c:strRef>
          </c:tx>
          <c:explosion val="5"/>
          <c:dPt>
            <c:idx val="0"/>
            <c:bubble3D val="0"/>
            <c:explosion val="0"/>
            <c:spPr>
              <a:solidFill>
                <a:srgbClr val="FF0000"/>
              </a:solidFill>
              <a:ln w="19050">
                <a:solidFill>
                  <a:schemeClr val="lt1"/>
                </a:solidFill>
              </a:ln>
              <a:effectLst/>
            </c:spPr>
            <c:extLst>
              <c:ext xmlns:c16="http://schemas.microsoft.com/office/drawing/2014/chart" uri="{C3380CC4-5D6E-409C-BE32-E72D297353CC}">
                <c16:uniqueId val="{00000001-A9D6-40D2-89D7-C2AA73D3AAE6}"/>
              </c:ext>
            </c:extLst>
          </c:dPt>
          <c:dPt>
            <c:idx val="1"/>
            <c:bubble3D val="0"/>
            <c:explosion val="0"/>
            <c:spPr>
              <a:solidFill>
                <a:srgbClr val="FFFF00"/>
              </a:solidFill>
              <a:ln w="19050">
                <a:solidFill>
                  <a:schemeClr val="lt1"/>
                </a:solidFill>
              </a:ln>
              <a:effectLst/>
            </c:spPr>
            <c:extLst>
              <c:ext xmlns:c16="http://schemas.microsoft.com/office/drawing/2014/chart" uri="{C3380CC4-5D6E-409C-BE32-E72D297353CC}">
                <c16:uniqueId val="{00000003-A9D6-40D2-89D7-C2AA73D3AAE6}"/>
              </c:ext>
            </c:extLst>
          </c:dPt>
          <c:dPt>
            <c:idx val="2"/>
            <c:bubble3D val="0"/>
            <c:explosion val="0"/>
            <c:spPr>
              <a:solidFill>
                <a:srgbClr val="00B050"/>
              </a:solidFill>
              <a:ln w="19050">
                <a:solidFill>
                  <a:schemeClr val="lt1"/>
                </a:solidFill>
              </a:ln>
              <a:effectLst/>
            </c:spPr>
            <c:extLst>
              <c:ext xmlns:c16="http://schemas.microsoft.com/office/drawing/2014/chart" uri="{C3380CC4-5D6E-409C-BE32-E72D297353CC}">
                <c16:uniqueId val="{00000005-A9D6-40D2-89D7-C2AA73D3AAE6}"/>
              </c:ext>
            </c:extLst>
          </c:dPt>
          <c:dPt>
            <c:idx val="3"/>
            <c:bubble3D val="0"/>
            <c:explosion val="0"/>
            <c:spPr>
              <a:solidFill>
                <a:srgbClr val="00B0F0"/>
              </a:solidFill>
              <a:ln w="19050">
                <a:solidFill>
                  <a:schemeClr val="lt1"/>
                </a:solidFill>
              </a:ln>
              <a:effectLst/>
            </c:spPr>
            <c:extLst>
              <c:ext xmlns:c16="http://schemas.microsoft.com/office/drawing/2014/chart" uri="{C3380CC4-5D6E-409C-BE32-E72D297353CC}">
                <c16:uniqueId val="{00000007-A9D6-40D2-89D7-C2AA73D3AAE6}"/>
              </c:ext>
            </c:extLst>
          </c:dPt>
          <c:cat>
            <c:strRef>
              <c:f>'（集計表）日連事務局提出用'!$P$11:$S$11</c:f>
              <c:strCache>
                <c:ptCount val="4"/>
                <c:pt idx="0">
                  <c:v>セイヨウタンポポ</c:v>
                </c:pt>
                <c:pt idx="1">
                  <c:v>アカミタンポポ</c:v>
                </c:pt>
                <c:pt idx="2">
                  <c:v>シロバナタンポポ</c:v>
                </c:pt>
                <c:pt idx="3">
                  <c:v>カントウタンポポ</c:v>
                </c:pt>
              </c:strCache>
            </c:strRef>
          </c:cat>
          <c:val>
            <c:numRef>
              <c:f>'（集計表）日連事務局提出用'!$P$23:$S$23</c:f>
              <c:numCache>
                <c:formatCode>General</c:formatCode>
                <c:ptCount val="4"/>
                <c:pt idx="0">
                  <c:v>1820</c:v>
                </c:pt>
                <c:pt idx="1">
                  <c:v>221</c:v>
                </c:pt>
                <c:pt idx="2">
                  <c:v>93</c:v>
                </c:pt>
                <c:pt idx="3">
                  <c:v>362</c:v>
                </c:pt>
              </c:numCache>
            </c:numRef>
          </c:val>
          <c:extLst>
            <c:ext xmlns:c16="http://schemas.microsoft.com/office/drawing/2014/chart" uri="{C3380CC4-5D6E-409C-BE32-E72D297353CC}">
              <c16:uniqueId val="{00000008-A9D6-40D2-89D7-C2AA73D3AAE6}"/>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Sheet1!$B$20</c:f>
              <c:strCache>
                <c:ptCount val="1"/>
                <c:pt idx="0">
                  <c:v>シロバナタンポポ（在）</c:v>
                </c:pt>
              </c:strCache>
            </c:strRef>
          </c:tx>
          <c:spPr>
            <a:ln w="28575" cap="rnd">
              <a:solidFill>
                <a:srgbClr val="92D050"/>
              </a:solidFill>
              <a:round/>
            </a:ln>
            <a:effectLst/>
          </c:spPr>
          <c:marker>
            <c:symbol val="circle"/>
            <c:size val="5"/>
            <c:spPr>
              <a:solidFill>
                <a:srgbClr val="92D050"/>
              </a:solidFill>
              <a:ln w="9525">
                <a:solidFill>
                  <a:srgbClr val="92D050"/>
                </a:solidFill>
              </a:ln>
              <a:effectLst/>
            </c:spPr>
          </c:marker>
          <c:cat>
            <c:strRef>
              <c:f>Sheet1!$D$19:$N$19</c:f>
              <c:strCache>
                <c:ptCount val="11"/>
                <c:pt idx="0">
                  <c:v>2001
(H13)</c:v>
                </c:pt>
                <c:pt idx="1">
                  <c:v>2014
(H26)</c:v>
                </c:pt>
                <c:pt idx="2">
                  <c:v>2015
(H27)</c:v>
                </c:pt>
                <c:pt idx="3">
                  <c:v>2016
(H28)</c:v>
                </c:pt>
                <c:pt idx="4">
                  <c:v>2017
(H29)</c:v>
                </c:pt>
                <c:pt idx="5">
                  <c:v>2018
(H30)</c:v>
                </c:pt>
                <c:pt idx="6">
                  <c:v>2019
(R1)</c:v>
                </c:pt>
                <c:pt idx="7">
                  <c:v>2020
(R2)</c:v>
                </c:pt>
                <c:pt idx="8">
                  <c:v>2021
(R3)</c:v>
                </c:pt>
                <c:pt idx="9">
                  <c:v>2022
(R4)</c:v>
                </c:pt>
                <c:pt idx="10">
                  <c:v>2023
（R5）</c:v>
                </c:pt>
              </c:strCache>
            </c:strRef>
          </c:cat>
          <c:val>
            <c:numRef>
              <c:f>Sheet1!$D$20:$N$20</c:f>
              <c:numCache>
                <c:formatCode>General</c:formatCode>
                <c:ptCount val="11"/>
                <c:pt idx="0">
                  <c:v>10.1</c:v>
                </c:pt>
                <c:pt idx="1">
                  <c:v>6.1</c:v>
                </c:pt>
                <c:pt idx="2">
                  <c:v>7.5</c:v>
                </c:pt>
                <c:pt idx="3">
                  <c:v>6.7</c:v>
                </c:pt>
                <c:pt idx="4">
                  <c:v>7.2</c:v>
                </c:pt>
                <c:pt idx="5">
                  <c:v>7.6</c:v>
                </c:pt>
                <c:pt idx="6" formatCode="0.0">
                  <c:v>7.8002378121284188</c:v>
                </c:pt>
                <c:pt idx="7" formatCode="0.0">
                  <c:v>6.4932201521331727</c:v>
                </c:pt>
                <c:pt idx="8" formatCode="0.0">
                  <c:v>5.7353818615751795</c:v>
                </c:pt>
                <c:pt idx="9" formatCode="0.0">
                  <c:v>6.7</c:v>
                </c:pt>
                <c:pt idx="10" formatCode="0.0">
                  <c:v>5.5</c:v>
                </c:pt>
              </c:numCache>
            </c:numRef>
          </c:val>
          <c:smooth val="0"/>
          <c:extLst>
            <c:ext xmlns:c16="http://schemas.microsoft.com/office/drawing/2014/chart" uri="{C3380CC4-5D6E-409C-BE32-E72D297353CC}">
              <c16:uniqueId val="{00000000-C2DE-430F-A477-5B2C21C556FC}"/>
            </c:ext>
          </c:extLst>
        </c:ser>
        <c:ser>
          <c:idx val="1"/>
          <c:order val="1"/>
          <c:tx>
            <c:strRef>
              <c:f>Sheet1!$B$21</c:f>
              <c:strCache>
                <c:ptCount val="1"/>
                <c:pt idx="0">
                  <c:v>カントウタンポポ（在）</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cat>
            <c:strRef>
              <c:f>Sheet1!$D$19:$N$19</c:f>
              <c:strCache>
                <c:ptCount val="11"/>
                <c:pt idx="0">
                  <c:v>2001
(H13)</c:v>
                </c:pt>
                <c:pt idx="1">
                  <c:v>2014
(H26)</c:v>
                </c:pt>
                <c:pt idx="2">
                  <c:v>2015
(H27)</c:v>
                </c:pt>
                <c:pt idx="3">
                  <c:v>2016
(H28)</c:v>
                </c:pt>
                <c:pt idx="4">
                  <c:v>2017
(H29)</c:v>
                </c:pt>
                <c:pt idx="5">
                  <c:v>2018
(H30)</c:v>
                </c:pt>
                <c:pt idx="6">
                  <c:v>2019
(R1)</c:v>
                </c:pt>
                <c:pt idx="7">
                  <c:v>2020
(R2)</c:v>
                </c:pt>
                <c:pt idx="8">
                  <c:v>2021
(R3)</c:v>
                </c:pt>
                <c:pt idx="9">
                  <c:v>2022
(R4)</c:v>
                </c:pt>
                <c:pt idx="10">
                  <c:v>2023
（R5）</c:v>
                </c:pt>
              </c:strCache>
            </c:strRef>
          </c:cat>
          <c:val>
            <c:numRef>
              <c:f>Sheet1!$D$21:$N$21</c:f>
              <c:numCache>
                <c:formatCode>General</c:formatCode>
                <c:ptCount val="11"/>
                <c:pt idx="0">
                  <c:v>28.1</c:v>
                </c:pt>
                <c:pt idx="1">
                  <c:v>30.1</c:v>
                </c:pt>
                <c:pt idx="2">
                  <c:v>11.9</c:v>
                </c:pt>
                <c:pt idx="3">
                  <c:v>12.6</c:v>
                </c:pt>
                <c:pt idx="4">
                  <c:v>14.5</c:v>
                </c:pt>
                <c:pt idx="5">
                  <c:v>12.5</c:v>
                </c:pt>
                <c:pt idx="6" formatCode="0.0">
                  <c:v>13.293697978596908</c:v>
                </c:pt>
                <c:pt idx="7" formatCode="0.0">
                  <c:v>19.766288171094697</c:v>
                </c:pt>
                <c:pt idx="8" formatCode="0.0">
                  <c:v>21.822792362768499</c:v>
                </c:pt>
                <c:pt idx="9" formatCode="0.0">
                  <c:v>20.100000000000001</c:v>
                </c:pt>
                <c:pt idx="10" formatCode="0.0">
                  <c:v>19.100000000000001</c:v>
                </c:pt>
              </c:numCache>
            </c:numRef>
          </c:val>
          <c:smooth val="0"/>
          <c:extLst>
            <c:ext xmlns:c16="http://schemas.microsoft.com/office/drawing/2014/chart" uri="{C3380CC4-5D6E-409C-BE32-E72D297353CC}">
              <c16:uniqueId val="{00000001-C2DE-430F-A477-5B2C21C556FC}"/>
            </c:ext>
          </c:extLst>
        </c:ser>
        <c:ser>
          <c:idx val="2"/>
          <c:order val="2"/>
          <c:tx>
            <c:strRef>
              <c:f>Sheet1!$B$22</c:f>
              <c:strCache>
                <c:ptCount val="1"/>
                <c:pt idx="0">
                  <c:v>セイヨウタンポポ（外）</c:v>
                </c:pt>
              </c:strCache>
            </c:strRef>
          </c:tx>
          <c:spPr>
            <a:ln w="28575" cap="rnd">
              <a:solidFill>
                <a:srgbClr val="0070C0"/>
              </a:solidFill>
              <a:round/>
            </a:ln>
            <a:effectLst/>
          </c:spPr>
          <c:marker>
            <c:symbol val="circle"/>
            <c:size val="5"/>
            <c:spPr>
              <a:solidFill>
                <a:srgbClr val="0070C0"/>
              </a:solidFill>
              <a:ln w="9525">
                <a:solidFill>
                  <a:srgbClr val="0070C0"/>
                </a:solidFill>
              </a:ln>
              <a:effectLst/>
            </c:spPr>
          </c:marker>
          <c:cat>
            <c:strRef>
              <c:f>Sheet1!$D$19:$N$19</c:f>
              <c:strCache>
                <c:ptCount val="11"/>
                <c:pt idx="0">
                  <c:v>2001
(H13)</c:v>
                </c:pt>
                <c:pt idx="1">
                  <c:v>2014
(H26)</c:v>
                </c:pt>
                <c:pt idx="2">
                  <c:v>2015
(H27)</c:v>
                </c:pt>
                <c:pt idx="3">
                  <c:v>2016
(H28)</c:v>
                </c:pt>
                <c:pt idx="4">
                  <c:v>2017
(H29)</c:v>
                </c:pt>
                <c:pt idx="5">
                  <c:v>2018
(H30)</c:v>
                </c:pt>
                <c:pt idx="6">
                  <c:v>2019
(R1)</c:v>
                </c:pt>
                <c:pt idx="7">
                  <c:v>2020
(R2)</c:v>
                </c:pt>
                <c:pt idx="8">
                  <c:v>2021
(R3)</c:v>
                </c:pt>
                <c:pt idx="9">
                  <c:v>2022
(R4)</c:v>
                </c:pt>
                <c:pt idx="10">
                  <c:v>2023
（R5）</c:v>
                </c:pt>
              </c:strCache>
            </c:strRef>
          </c:cat>
          <c:val>
            <c:numRef>
              <c:f>Sheet1!$D$22:$N$22</c:f>
              <c:numCache>
                <c:formatCode>General</c:formatCode>
                <c:ptCount val="11"/>
                <c:pt idx="0">
                  <c:v>51.8</c:v>
                </c:pt>
                <c:pt idx="1">
                  <c:v>63.8</c:v>
                </c:pt>
                <c:pt idx="2">
                  <c:v>74</c:v>
                </c:pt>
                <c:pt idx="3">
                  <c:v>76.599999999999994</c:v>
                </c:pt>
                <c:pt idx="4">
                  <c:v>74.3</c:v>
                </c:pt>
                <c:pt idx="5">
                  <c:v>76.400000000000006</c:v>
                </c:pt>
                <c:pt idx="6" formatCode="0.0">
                  <c:v>73.84066587395958</c:v>
                </c:pt>
                <c:pt idx="7" formatCode="0.0">
                  <c:v>66.067688237239551</c:v>
                </c:pt>
                <c:pt idx="8" formatCode="0.0">
                  <c:v>63.939439140811459</c:v>
                </c:pt>
                <c:pt idx="9" formatCode="0.0">
                  <c:v>63.1</c:v>
                </c:pt>
                <c:pt idx="10" formatCode="0.0">
                  <c:v>65.400000000000006</c:v>
                </c:pt>
              </c:numCache>
            </c:numRef>
          </c:val>
          <c:smooth val="0"/>
          <c:extLst>
            <c:ext xmlns:c16="http://schemas.microsoft.com/office/drawing/2014/chart" uri="{C3380CC4-5D6E-409C-BE32-E72D297353CC}">
              <c16:uniqueId val="{00000002-C2DE-430F-A477-5B2C21C556FC}"/>
            </c:ext>
          </c:extLst>
        </c:ser>
        <c:ser>
          <c:idx val="3"/>
          <c:order val="3"/>
          <c:tx>
            <c:strRef>
              <c:f>Sheet1!$B$23</c:f>
              <c:strCache>
                <c:ptCount val="1"/>
                <c:pt idx="0">
                  <c:v>アカミタンポポ（外）</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strRef>
              <c:f>Sheet1!$D$19:$N$19</c:f>
              <c:strCache>
                <c:ptCount val="11"/>
                <c:pt idx="0">
                  <c:v>2001
(H13)</c:v>
                </c:pt>
                <c:pt idx="1">
                  <c:v>2014
(H26)</c:v>
                </c:pt>
                <c:pt idx="2">
                  <c:v>2015
(H27)</c:v>
                </c:pt>
                <c:pt idx="3">
                  <c:v>2016
(H28)</c:v>
                </c:pt>
                <c:pt idx="4">
                  <c:v>2017
(H29)</c:v>
                </c:pt>
                <c:pt idx="5">
                  <c:v>2018
(H30)</c:v>
                </c:pt>
                <c:pt idx="6">
                  <c:v>2019
(R1)</c:v>
                </c:pt>
                <c:pt idx="7">
                  <c:v>2020
(R2)</c:v>
                </c:pt>
                <c:pt idx="8">
                  <c:v>2021
(R3)</c:v>
                </c:pt>
                <c:pt idx="9">
                  <c:v>2022
(R4)</c:v>
                </c:pt>
                <c:pt idx="10">
                  <c:v>2023
（R5）</c:v>
                </c:pt>
              </c:strCache>
            </c:strRef>
          </c:cat>
          <c:val>
            <c:numRef>
              <c:f>Sheet1!$D$23:$N$23</c:f>
              <c:numCache>
                <c:formatCode>General</c:formatCode>
                <c:ptCount val="11"/>
                <c:pt idx="0">
                  <c:v>10</c:v>
                </c:pt>
                <c:pt idx="1">
                  <c:v>0</c:v>
                </c:pt>
                <c:pt idx="2">
                  <c:v>6.6</c:v>
                </c:pt>
                <c:pt idx="3">
                  <c:v>4.0999999999999996</c:v>
                </c:pt>
                <c:pt idx="4">
                  <c:v>4</c:v>
                </c:pt>
                <c:pt idx="5">
                  <c:v>3.5</c:v>
                </c:pt>
                <c:pt idx="6" formatCode="0.0">
                  <c:v>5.0653983353151011</c:v>
                </c:pt>
                <c:pt idx="7" formatCode="0.0">
                  <c:v>7.6728034395325757</c:v>
                </c:pt>
                <c:pt idx="8" formatCode="0.0">
                  <c:v>8.5023866348448696</c:v>
                </c:pt>
                <c:pt idx="9" formatCode="0.0">
                  <c:v>10.1</c:v>
                </c:pt>
                <c:pt idx="10" formatCode="0.0">
                  <c:v>10</c:v>
                </c:pt>
              </c:numCache>
            </c:numRef>
          </c:val>
          <c:smooth val="0"/>
          <c:extLst>
            <c:ext xmlns:c16="http://schemas.microsoft.com/office/drawing/2014/chart" uri="{C3380CC4-5D6E-409C-BE32-E72D297353CC}">
              <c16:uniqueId val="{00000003-C2DE-430F-A477-5B2C21C556FC}"/>
            </c:ext>
          </c:extLst>
        </c:ser>
        <c:dLbls>
          <c:showLegendKey val="0"/>
          <c:showVal val="0"/>
          <c:showCatName val="0"/>
          <c:showSerName val="0"/>
          <c:showPercent val="0"/>
          <c:showBubbleSize val="0"/>
        </c:dLbls>
        <c:marker val="1"/>
        <c:smooth val="0"/>
        <c:axId val="490039448"/>
        <c:axId val="492020544"/>
      </c:lineChart>
      <c:catAx>
        <c:axId val="490039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92020544"/>
        <c:crosses val="autoZero"/>
        <c:auto val="1"/>
        <c:lblAlgn val="ctr"/>
        <c:lblOffset val="100"/>
        <c:noMultiLvlLbl val="0"/>
      </c:catAx>
      <c:valAx>
        <c:axId val="492020544"/>
        <c:scaling>
          <c:orientation val="minMax"/>
          <c:max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ja-JP"/>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90039448"/>
        <c:crosses val="autoZero"/>
        <c:crossBetween val="between"/>
        <c:majorUnit val="20"/>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a:latin typeface="ＭＳ Ｐゴシック" panose="020B0600070205080204" pitchFamily="50" charset="-128"/>
                <a:ea typeface="ＭＳ Ｐゴシック" panose="020B0600070205080204" pitchFamily="50" charset="-128"/>
              </a:rPr>
              <a:t>種類と生育環境（全国）</a:t>
            </a:r>
          </a:p>
        </c:rich>
      </c:tx>
      <c:layout>
        <c:manualLayout>
          <c:xMode val="edge"/>
          <c:yMode val="edge"/>
          <c:x val="0.25482939632545931"/>
          <c:y val="2.293146689997083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6.8935695538057742E-2"/>
          <c:y val="9.481481481481481E-2"/>
          <c:w val="0.89979757217847767"/>
          <c:h val="0.61613269174686502"/>
        </c:manualLayout>
      </c:layout>
      <c:barChart>
        <c:barDir val="col"/>
        <c:grouping val="clustered"/>
        <c:varyColors val="0"/>
        <c:ser>
          <c:idx val="0"/>
          <c:order val="0"/>
          <c:tx>
            <c:strRef>
              <c:f>Sheet1!$B$3</c:f>
              <c:strCache>
                <c:ptCount val="1"/>
                <c:pt idx="0">
                  <c:v>セイヨウタンポポ</c:v>
                </c:pt>
              </c:strCache>
            </c:strRef>
          </c:tx>
          <c:spPr>
            <a:solidFill>
              <a:srgbClr val="FF0000"/>
            </a:solidFill>
            <a:ln>
              <a:noFill/>
            </a:ln>
            <a:effectLst/>
          </c:spPr>
          <c:invertIfNegative val="0"/>
          <c:cat>
            <c:strRef>
              <c:f>Sheet1!$A$4:$A$14</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Sheet1!$B$4:$B$14</c:f>
              <c:numCache>
                <c:formatCode>General</c:formatCode>
                <c:ptCount val="11"/>
                <c:pt idx="0">
                  <c:v>1672</c:v>
                </c:pt>
                <c:pt idx="1">
                  <c:v>930</c:v>
                </c:pt>
                <c:pt idx="2">
                  <c:v>1609</c:v>
                </c:pt>
                <c:pt idx="3">
                  <c:v>1764</c:v>
                </c:pt>
                <c:pt idx="4">
                  <c:v>1747</c:v>
                </c:pt>
                <c:pt idx="5">
                  <c:v>83</c:v>
                </c:pt>
                <c:pt idx="6">
                  <c:v>400</c:v>
                </c:pt>
                <c:pt idx="7">
                  <c:v>21</c:v>
                </c:pt>
                <c:pt idx="8">
                  <c:v>826</c:v>
                </c:pt>
                <c:pt idx="9">
                  <c:v>466</c:v>
                </c:pt>
                <c:pt idx="10">
                  <c:v>579</c:v>
                </c:pt>
              </c:numCache>
            </c:numRef>
          </c:val>
          <c:extLst>
            <c:ext xmlns:c16="http://schemas.microsoft.com/office/drawing/2014/chart" uri="{C3380CC4-5D6E-409C-BE32-E72D297353CC}">
              <c16:uniqueId val="{00000000-3EB0-4454-B427-774059511DDC}"/>
            </c:ext>
          </c:extLst>
        </c:ser>
        <c:ser>
          <c:idx val="1"/>
          <c:order val="1"/>
          <c:tx>
            <c:strRef>
              <c:f>Sheet1!$C$3</c:f>
              <c:strCache>
                <c:ptCount val="1"/>
                <c:pt idx="0">
                  <c:v>アカミタンポポ</c:v>
                </c:pt>
              </c:strCache>
            </c:strRef>
          </c:tx>
          <c:spPr>
            <a:solidFill>
              <a:srgbClr val="FFFF00"/>
            </a:solidFill>
            <a:ln>
              <a:noFill/>
            </a:ln>
            <a:effectLst/>
          </c:spPr>
          <c:invertIfNegative val="0"/>
          <c:cat>
            <c:strRef>
              <c:f>Sheet1!$A$4:$A$14</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Sheet1!$C$4:$C$14</c:f>
              <c:numCache>
                <c:formatCode>General</c:formatCode>
                <c:ptCount val="11"/>
                <c:pt idx="0">
                  <c:v>190</c:v>
                </c:pt>
                <c:pt idx="1">
                  <c:v>193</c:v>
                </c:pt>
                <c:pt idx="2">
                  <c:v>283</c:v>
                </c:pt>
                <c:pt idx="3">
                  <c:v>239</c:v>
                </c:pt>
                <c:pt idx="4">
                  <c:v>236</c:v>
                </c:pt>
                <c:pt idx="5">
                  <c:v>19</c:v>
                </c:pt>
                <c:pt idx="6">
                  <c:v>56</c:v>
                </c:pt>
                <c:pt idx="7">
                  <c:v>4</c:v>
                </c:pt>
                <c:pt idx="8">
                  <c:v>171</c:v>
                </c:pt>
                <c:pt idx="9">
                  <c:v>72</c:v>
                </c:pt>
                <c:pt idx="10">
                  <c:v>94</c:v>
                </c:pt>
              </c:numCache>
            </c:numRef>
          </c:val>
          <c:extLst>
            <c:ext xmlns:c16="http://schemas.microsoft.com/office/drawing/2014/chart" uri="{C3380CC4-5D6E-409C-BE32-E72D297353CC}">
              <c16:uniqueId val="{00000001-3EB0-4454-B427-774059511DDC}"/>
            </c:ext>
          </c:extLst>
        </c:ser>
        <c:ser>
          <c:idx val="2"/>
          <c:order val="2"/>
          <c:tx>
            <c:strRef>
              <c:f>Sheet1!$D$3</c:f>
              <c:strCache>
                <c:ptCount val="1"/>
                <c:pt idx="0">
                  <c:v>シロバナタンポポ</c:v>
                </c:pt>
              </c:strCache>
            </c:strRef>
          </c:tx>
          <c:spPr>
            <a:solidFill>
              <a:srgbClr val="00B050"/>
            </a:solidFill>
            <a:ln>
              <a:noFill/>
            </a:ln>
            <a:effectLst/>
          </c:spPr>
          <c:invertIfNegative val="0"/>
          <c:cat>
            <c:strRef>
              <c:f>Sheet1!$A$4:$A$14</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Sheet1!$D$4:$D$14</c:f>
              <c:numCache>
                <c:formatCode>General</c:formatCode>
                <c:ptCount val="11"/>
                <c:pt idx="0">
                  <c:v>127</c:v>
                </c:pt>
                <c:pt idx="1">
                  <c:v>86</c:v>
                </c:pt>
                <c:pt idx="2">
                  <c:v>136</c:v>
                </c:pt>
                <c:pt idx="3">
                  <c:v>145</c:v>
                </c:pt>
                <c:pt idx="4">
                  <c:v>150</c:v>
                </c:pt>
                <c:pt idx="5">
                  <c:v>10</c:v>
                </c:pt>
                <c:pt idx="6">
                  <c:v>39</c:v>
                </c:pt>
                <c:pt idx="7">
                  <c:v>2</c:v>
                </c:pt>
                <c:pt idx="8">
                  <c:v>74</c:v>
                </c:pt>
                <c:pt idx="9">
                  <c:v>40</c:v>
                </c:pt>
                <c:pt idx="10">
                  <c:v>40</c:v>
                </c:pt>
              </c:numCache>
            </c:numRef>
          </c:val>
          <c:extLst>
            <c:ext xmlns:c16="http://schemas.microsoft.com/office/drawing/2014/chart" uri="{C3380CC4-5D6E-409C-BE32-E72D297353CC}">
              <c16:uniqueId val="{00000002-3EB0-4454-B427-774059511DDC}"/>
            </c:ext>
          </c:extLst>
        </c:ser>
        <c:ser>
          <c:idx val="3"/>
          <c:order val="3"/>
          <c:tx>
            <c:strRef>
              <c:f>Sheet1!$E$3</c:f>
              <c:strCache>
                <c:ptCount val="1"/>
                <c:pt idx="0">
                  <c:v>カントウタンポポ</c:v>
                </c:pt>
              </c:strCache>
            </c:strRef>
          </c:tx>
          <c:spPr>
            <a:solidFill>
              <a:srgbClr val="00B0F0"/>
            </a:solidFill>
            <a:ln>
              <a:noFill/>
            </a:ln>
            <a:effectLst/>
          </c:spPr>
          <c:invertIfNegative val="0"/>
          <c:cat>
            <c:strRef>
              <c:f>Sheet1!$A$4:$A$14</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Sheet1!$E$4:$E$14</c:f>
              <c:numCache>
                <c:formatCode>General</c:formatCode>
                <c:ptCount val="11"/>
                <c:pt idx="0">
                  <c:v>390</c:v>
                </c:pt>
                <c:pt idx="1">
                  <c:v>256</c:v>
                </c:pt>
                <c:pt idx="2">
                  <c:v>388</c:v>
                </c:pt>
                <c:pt idx="3">
                  <c:v>544</c:v>
                </c:pt>
                <c:pt idx="4">
                  <c:v>518</c:v>
                </c:pt>
                <c:pt idx="5">
                  <c:v>32</c:v>
                </c:pt>
                <c:pt idx="6">
                  <c:v>130</c:v>
                </c:pt>
                <c:pt idx="7">
                  <c:v>6</c:v>
                </c:pt>
                <c:pt idx="8">
                  <c:v>356</c:v>
                </c:pt>
                <c:pt idx="9">
                  <c:v>154</c:v>
                </c:pt>
                <c:pt idx="10">
                  <c:v>170</c:v>
                </c:pt>
              </c:numCache>
            </c:numRef>
          </c:val>
          <c:extLst>
            <c:ext xmlns:c16="http://schemas.microsoft.com/office/drawing/2014/chart" uri="{C3380CC4-5D6E-409C-BE32-E72D297353CC}">
              <c16:uniqueId val="{00000003-3EB0-4454-B427-774059511DDC}"/>
            </c:ext>
          </c:extLst>
        </c:ser>
        <c:dLbls>
          <c:showLegendKey val="0"/>
          <c:showVal val="0"/>
          <c:showCatName val="0"/>
          <c:showSerName val="0"/>
          <c:showPercent val="0"/>
          <c:showBubbleSize val="0"/>
        </c:dLbls>
        <c:gapWidth val="219"/>
        <c:overlap val="-27"/>
        <c:axId val="763734584"/>
        <c:axId val="763727040"/>
      </c:barChart>
      <c:catAx>
        <c:axId val="763734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63727040"/>
        <c:crosses val="autoZero"/>
        <c:auto val="1"/>
        <c:lblAlgn val="ctr"/>
        <c:lblOffset val="100"/>
        <c:noMultiLvlLbl val="0"/>
      </c:catAx>
      <c:valAx>
        <c:axId val="763727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63734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a:latin typeface="ＭＳ Ｐゴシック" panose="020B0600070205080204" pitchFamily="50" charset="-128"/>
                <a:ea typeface="ＭＳ Ｐゴシック" panose="020B0600070205080204" pitchFamily="50" charset="-128"/>
              </a:rPr>
              <a:t>種類と地表面の状況（全国）</a:t>
            </a:r>
          </a:p>
        </c:rich>
      </c:tx>
      <c:layout>
        <c:manualLayout>
          <c:xMode val="edge"/>
          <c:yMode val="edge"/>
          <c:x val="0.19544258530183728"/>
          <c:y val="2.037037037037037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6.8935695538057742E-2"/>
          <c:y val="9.481481481481481E-2"/>
          <c:w val="0.90814763779527563"/>
          <c:h val="0.61057713619130949"/>
        </c:manualLayout>
      </c:layout>
      <c:barChart>
        <c:barDir val="col"/>
        <c:grouping val="clustered"/>
        <c:varyColors val="0"/>
        <c:ser>
          <c:idx val="0"/>
          <c:order val="0"/>
          <c:tx>
            <c:strRef>
              <c:f>Sheet1!$B$19</c:f>
              <c:strCache>
                <c:ptCount val="1"/>
                <c:pt idx="0">
                  <c:v>セイヨウタンポポ</c:v>
                </c:pt>
              </c:strCache>
            </c:strRef>
          </c:tx>
          <c:spPr>
            <a:solidFill>
              <a:srgbClr val="FF0000"/>
            </a:solidFill>
            <a:ln>
              <a:noFill/>
            </a:ln>
            <a:effectLst/>
          </c:spPr>
          <c:invertIfNegative val="0"/>
          <c:cat>
            <c:strRef>
              <c:f>Sheet1!$A$20:$A$25</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Sheet1!$B$20:$B$25</c:f>
              <c:numCache>
                <c:formatCode>General</c:formatCode>
                <c:ptCount val="6"/>
                <c:pt idx="0">
                  <c:v>1367</c:v>
                </c:pt>
                <c:pt idx="1">
                  <c:v>4646</c:v>
                </c:pt>
                <c:pt idx="2">
                  <c:v>2803</c:v>
                </c:pt>
                <c:pt idx="3">
                  <c:v>754</c:v>
                </c:pt>
                <c:pt idx="4">
                  <c:v>395</c:v>
                </c:pt>
                <c:pt idx="5">
                  <c:v>132</c:v>
                </c:pt>
              </c:numCache>
            </c:numRef>
          </c:val>
          <c:extLst>
            <c:ext xmlns:c16="http://schemas.microsoft.com/office/drawing/2014/chart" uri="{C3380CC4-5D6E-409C-BE32-E72D297353CC}">
              <c16:uniqueId val="{00000000-7E1D-4B2A-BC55-9811FDF6DB8A}"/>
            </c:ext>
          </c:extLst>
        </c:ser>
        <c:ser>
          <c:idx val="1"/>
          <c:order val="1"/>
          <c:tx>
            <c:strRef>
              <c:f>Sheet1!$C$19</c:f>
              <c:strCache>
                <c:ptCount val="1"/>
                <c:pt idx="0">
                  <c:v>アカミタンポポ</c:v>
                </c:pt>
              </c:strCache>
            </c:strRef>
          </c:tx>
          <c:spPr>
            <a:solidFill>
              <a:srgbClr val="FFFF00"/>
            </a:solidFill>
            <a:ln>
              <a:noFill/>
            </a:ln>
            <a:effectLst/>
          </c:spPr>
          <c:invertIfNegative val="0"/>
          <c:cat>
            <c:strRef>
              <c:f>Sheet1!$A$20:$A$25</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Sheet1!$C$20:$C$25</c:f>
              <c:numCache>
                <c:formatCode>General</c:formatCode>
                <c:ptCount val="6"/>
                <c:pt idx="0">
                  <c:v>209</c:v>
                </c:pt>
                <c:pt idx="1">
                  <c:v>705</c:v>
                </c:pt>
                <c:pt idx="2">
                  <c:v>406</c:v>
                </c:pt>
                <c:pt idx="3">
                  <c:v>129</c:v>
                </c:pt>
                <c:pt idx="4">
                  <c:v>80</c:v>
                </c:pt>
                <c:pt idx="5">
                  <c:v>28</c:v>
                </c:pt>
              </c:numCache>
            </c:numRef>
          </c:val>
          <c:extLst>
            <c:ext xmlns:c16="http://schemas.microsoft.com/office/drawing/2014/chart" uri="{C3380CC4-5D6E-409C-BE32-E72D297353CC}">
              <c16:uniqueId val="{00000001-7E1D-4B2A-BC55-9811FDF6DB8A}"/>
            </c:ext>
          </c:extLst>
        </c:ser>
        <c:ser>
          <c:idx val="2"/>
          <c:order val="2"/>
          <c:tx>
            <c:strRef>
              <c:f>Sheet1!$D$19</c:f>
              <c:strCache>
                <c:ptCount val="1"/>
                <c:pt idx="0">
                  <c:v>シロバナタンポポ</c:v>
                </c:pt>
              </c:strCache>
            </c:strRef>
          </c:tx>
          <c:spPr>
            <a:solidFill>
              <a:srgbClr val="00B050"/>
            </a:solidFill>
            <a:ln>
              <a:noFill/>
            </a:ln>
            <a:effectLst/>
          </c:spPr>
          <c:invertIfNegative val="0"/>
          <c:cat>
            <c:strRef>
              <c:f>Sheet1!$A$20:$A$25</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Sheet1!$D$20:$D$25</c:f>
              <c:numCache>
                <c:formatCode>General</c:formatCode>
                <c:ptCount val="6"/>
                <c:pt idx="0">
                  <c:v>113</c:v>
                </c:pt>
                <c:pt idx="1">
                  <c:v>409</c:v>
                </c:pt>
                <c:pt idx="2">
                  <c:v>195</c:v>
                </c:pt>
                <c:pt idx="3">
                  <c:v>76</c:v>
                </c:pt>
                <c:pt idx="4">
                  <c:v>35</c:v>
                </c:pt>
                <c:pt idx="5">
                  <c:v>21</c:v>
                </c:pt>
              </c:numCache>
            </c:numRef>
          </c:val>
          <c:extLst>
            <c:ext xmlns:c16="http://schemas.microsoft.com/office/drawing/2014/chart" uri="{C3380CC4-5D6E-409C-BE32-E72D297353CC}">
              <c16:uniqueId val="{00000002-7E1D-4B2A-BC55-9811FDF6DB8A}"/>
            </c:ext>
          </c:extLst>
        </c:ser>
        <c:ser>
          <c:idx val="3"/>
          <c:order val="3"/>
          <c:tx>
            <c:strRef>
              <c:f>Sheet1!$E$19</c:f>
              <c:strCache>
                <c:ptCount val="1"/>
                <c:pt idx="0">
                  <c:v>カントウタンポポ</c:v>
                </c:pt>
              </c:strCache>
            </c:strRef>
          </c:tx>
          <c:spPr>
            <a:solidFill>
              <a:srgbClr val="00B0F0"/>
            </a:solidFill>
            <a:ln>
              <a:noFill/>
            </a:ln>
            <a:effectLst/>
          </c:spPr>
          <c:invertIfNegative val="0"/>
          <c:cat>
            <c:strRef>
              <c:f>Sheet1!$A$20:$A$25</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Sheet1!$E$20:$E$25</c:f>
              <c:numCache>
                <c:formatCode>General</c:formatCode>
                <c:ptCount val="6"/>
                <c:pt idx="0">
                  <c:v>303</c:v>
                </c:pt>
                <c:pt idx="1">
                  <c:v>1368</c:v>
                </c:pt>
                <c:pt idx="2">
                  <c:v>807</c:v>
                </c:pt>
                <c:pt idx="3">
                  <c:v>308</c:v>
                </c:pt>
                <c:pt idx="4">
                  <c:v>105</c:v>
                </c:pt>
                <c:pt idx="5">
                  <c:v>53</c:v>
                </c:pt>
              </c:numCache>
            </c:numRef>
          </c:val>
          <c:extLst>
            <c:ext xmlns:c16="http://schemas.microsoft.com/office/drawing/2014/chart" uri="{C3380CC4-5D6E-409C-BE32-E72D297353CC}">
              <c16:uniqueId val="{00000003-7E1D-4B2A-BC55-9811FDF6DB8A}"/>
            </c:ext>
          </c:extLst>
        </c:ser>
        <c:dLbls>
          <c:showLegendKey val="0"/>
          <c:showVal val="0"/>
          <c:showCatName val="0"/>
          <c:showSerName val="0"/>
          <c:showPercent val="0"/>
          <c:showBubbleSize val="0"/>
        </c:dLbls>
        <c:gapWidth val="219"/>
        <c:overlap val="-27"/>
        <c:axId val="763761152"/>
        <c:axId val="763761808"/>
      </c:barChart>
      <c:catAx>
        <c:axId val="763761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63761808"/>
        <c:crosses val="autoZero"/>
        <c:auto val="1"/>
        <c:lblAlgn val="ctr"/>
        <c:lblOffset val="100"/>
        <c:noMultiLvlLbl val="0"/>
      </c:catAx>
      <c:valAx>
        <c:axId val="763761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63761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185595902775391"/>
          <c:y val="9.5669168660473328E-2"/>
          <c:w val="0.63998110161743216"/>
          <c:h val="0.81886759550030874"/>
        </c:manualLayout>
      </c:layout>
      <c:doughnutChart>
        <c:varyColors val="1"/>
        <c:dLbls>
          <c:showLegendKey val="0"/>
          <c:showVal val="1"/>
          <c:showCatName val="0"/>
          <c:showSerName val="0"/>
          <c:showPercent val="0"/>
          <c:showBubbleSize val="0"/>
          <c:showLeaderLines val="0"/>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effectLst>
            <a:outerShdw blurRad="50800" dist="38100" dir="2700000" algn="tl" rotWithShape="0">
              <a:schemeClr val="tx1">
                <a:alpha val="0"/>
              </a:schemeClr>
            </a:outerShdw>
          </a:effectLst>
        </a:defRPr>
      </a:pPr>
      <a:endParaRPr lang="ja-JP"/>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ja-JP" altLang="en-US" sz="2400" b="1" dirty="0">
                <a:solidFill>
                  <a:schemeClr val="tx1"/>
                </a:solidFill>
              </a:rPr>
              <a:t>種類別報告件数の内訳（北信越ブロック）</a:t>
            </a:r>
          </a:p>
        </c:rich>
      </c:tx>
      <c:layout>
        <c:manualLayout>
          <c:xMode val="edge"/>
          <c:yMode val="edge"/>
          <c:x val="0.26444372057212234"/>
          <c:y val="0.12685053756503276"/>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0.31030519151207792"/>
          <c:y val="0.11367671907506535"/>
          <c:w val="0.38752531696249831"/>
          <c:h val="0.81221993401827286"/>
        </c:manualLayout>
      </c:layout>
      <c:doughnutChart>
        <c:varyColors val="1"/>
        <c:ser>
          <c:idx val="0"/>
          <c:order val="0"/>
          <c:tx>
            <c:strRef>
              <c:f>'（集計表）日連事務局提出用'!$O$23</c:f>
              <c:strCache>
                <c:ptCount val="1"/>
                <c:pt idx="0">
                  <c:v>小計</c:v>
                </c:pt>
              </c:strCache>
            </c:strRef>
          </c:tx>
          <c:explosion val="5"/>
          <c:dPt>
            <c:idx val="0"/>
            <c:bubble3D val="0"/>
            <c:explosion val="0"/>
            <c:spPr>
              <a:solidFill>
                <a:srgbClr val="FF0000"/>
              </a:solidFill>
              <a:ln w="19050">
                <a:solidFill>
                  <a:schemeClr val="lt1"/>
                </a:solidFill>
              </a:ln>
              <a:effectLst/>
            </c:spPr>
            <c:extLst>
              <c:ext xmlns:c16="http://schemas.microsoft.com/office/drawing/2014/chart" uri="{C3380CC4-5D6E-409C-BE32-E72D297353CC}">
                <c16:uniqueId val="{00000001-F829-4885-BD05-0BDA225D6ECB}"/>
              </c:ext>
            </c:extLst>
          </c:dPt>
          <c:dPt>
            <c:idx val="1"/>
            <c:bubble3D val="0"/>
            <c:explosion val="0"/>
            <c:spPr>
              <a:solidFill>
                <a:srgbClr val="FFFF00"/>
              </a:solidFill>
              <a:ln w="19050">
                <a:solidFill>
                  <a:schemeClr val="lt1"/>
                </a:solidFill>
              </a:ln>
              <a:effectLst/>
            </c:spPr>
            <c:extLst>
              <c:ext xmlns:c16="http://schemas.microsoft.com/office/drawing/2014/chart" uri="{C3380CC4-5D6E-409C-BE32-E72D297353CC}">
                <c16:uniqueId val="{00000003-F829-4885-BD05-0BDA225D6ECB}"/>
              </c:ext>
            </c:extLst>
          </c:dPt>
          <c:dPt>
            <c:idx val="2"/>
            <c:bubble3D val="0"/>
            <c:explosion val="0"/>
            <c:spPr>
              <a:solidFill>
                <a:srgbClr val="00B050"/>
              </a:solidFill>
              <a:ln w="19050">
                <a:solidFill>
                  <a:schemeClr val="lt1"/>
                </a:solidFill>
              </a:ln>
              <a:effectLst/>
            </c:spPr>
            <c:extLst>
              <c:ext xmlns:c16="http://schemas.microsoft.com/office/drawing/2014/chart" uri="{C3380CC4-5D6E-409C-BE32-E72D297353CC}">
                <c16:uniqueId val="{00000005-F829-4885-BD05-0BDA225D6ECB}"/>
              </c:ext>
            </c:extLst>
          </c:dPt>
          <c:dPt>
            <c:idx val="3"/>
            <c:bubble3D val="0"/>
            <c:explosion val="0"/>
            <c:spPr>
              <a:solidFill>
                <a:srgbClr val="00B0F0"/>
              </a:solidFill>
              <a:ln w="19050">
                <a:solidFill>
                  <a:schemeClr val="lt1"/>
                </a:solidFill>
              </a:ln>
              <a:effectLst/>
            </c:spPr>
            <c:extLst>
              <c:ext xmlns:c16="http://schemas.microsoft.com/office/drawing/2014/chart" uri="{C3380CC4-5D6E-409C-BE32-E72D297353CC}">
                <c16:uniqueId val="{00000007-F829-4885-BD05-0BDA225D6ECB}"/>
              </c:ext>
            </c:extLst>
          </c:dPt>
          <c:dLbls>
            <c:dLbl>
              <c:idx val="0"/>
              <c:layout>
                <c:manualLayout>
                  <c:x val="5.2209204642688564E-2"/>
                  <c:y val="7.2698118962291267E-2"/>
                </c:manualLayout>
              </c:layout>
              <c:tx>
                <c:rich>
                  <a:bodyPr rot="0" spcFirstLastPara="1" vertOverflow="clip" horzOverflow="clip"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fld id="{7782459E-64DA-46EC-AEBE-8F6CF29A155C}" type="CATEGORYNAME">
                      <a:rPr lang="ja-JP" altLang="en-US" sz="2000" b="1">
                        <a:solidFill>
                          <a:schemeClr val="tx1"/>
                        </a:solidFill>
                      </a:rPr>
                      <a:pPr>
                        <a:defRPr sz="2000" b="1">
                          <a:solidFill>
                            <a:schemeClr val="tx1"/>
                          </a:solidFill>
                        </a:defRPr>
                      </a:pPr>
                      <a:t>[分類名]</a:t>
                    </a:fld>
                    <a:r>
                      <a:rPr lang="ja-JP" altLang="en-US" sz="2000" b="1" baseline="0">
                        <a:solidFill>
                          <a:schemeClr val="tx1"/>
                        </a:solidFill>
                      </a:rPr>
                      <a:t>
</a:t>
                    </a:r>
                    <a:fld id="{B6A0E71D-F4DD-4824-9DD8-493683D6C6E6}" type="PERCENTAGE">
                      <a:rPr lang="en-US" altLang="ja-JP" sz="2000" b="1" baseline="0">
                        <a:solidFill>
                          <a:schemeClr val="tx1"/>
                        </a:solidFill>
                      </a:rPr>
                      <a:pPr>
                        <a:defRPr sz="2000" b="1">
                          <a:solidFill>
                            <a:schemeClr val="tx1"/>
                          </a:solidFill>
                        </a:defRPr>
                      </a:pPr>
                      <a:t>[パーセンテージ]</a:t>
                    </a:fld>
                    <a:endParaRPr lang="ja-JP" altLang="en-US" sz="2000" b="1" baseline="0">
                      <a:solidFill>
                        <a:schemeClr val="tx1"/>
                      </a:solidFill>
                    </a:endParaRPr>
                  </a:p>
                </c:rich>
              </c:tx>
              <c:spPr>
                <a:noFill/>
                <a:ln w="9525" cap="flat"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51520"/>
                        <a:gd name="adj2" fmla="val -45786"/>
                      </a:avLst>
                    </a:prstGeom>
                    <a:noFill/>
                    <a:ln>
                      <a:noFill/>
                    </a:ln>
                  </c15:spPr>
                  <c15:dlblFieldTable/>
                  <c15:showDataLabelsRange val="0"/>
                </c:ext>
                <c:ext xmlns:c16="http://schemas.microsoft.com/office/drawing/2014/chart" uri="{C3380CC4-5D6E-409C-BE32-E72D297353CC}">
                  <c16:uniqueId val="{00000001-F829-4885-BD05-0BDA225D6ECB}"/>
                </c:ext>
              </c:extLst>
            </c:dLbl>
            <c:dLbl>
              <c:idx val="1"/>
              <c:layout>
                <c:manualLayout>
                  <c:x val="-7.9184531852893217E-2"/>
                  <c:y val="1.0388256076078307E-2"/>
                </c:manualLayout>
              </c:layout>
              <c:tx>
                <c:rich>
                  <a:bodyPr rot="0" spcFirstLastPara="1" vertOverflow="clip" horzOverflow="clip"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fld id="{FA4EC5C4-86D8-47A8-900E-D372D825E1F6}" type="CATEGORYNAME">
                      <a:rPr lang="ja-JP" altLang="en-US" sz="2000" b="1">
                        <a:solidFill>
                          <a:schemeClr val="tx1"/>
                        </a:solidFill>
                      </a:rPr>
                      <a:pPr>
                        <a:defRPr sz="2000" b="1">
                          <a:solidFill>
                            <a:schemeClr val="tx1"/>
                          </a:solidFill>
                        </a:defRPr>
                      </a:pPr>
                      <a:t>[分類名]</a:t>
                    </a:fld>
                    <a:r>
                      <a:rPr lang="ja-JP" altLang="en-US" sz="2000" b="1" baseline="0" dirty="0">
                        <a:solidFill>
                          <a:schemeClr val="tx1"/>
                        </a:solidFill>
                      </a:rPr>
                      <a:t>
</a:t>
                    </a:r>
                    <a:fld id="{C6CE151C-43BB-4F6A-82C1-491690D606DE}" type="PERCENTAGE">
                      <a:rPr lang="en-US" altLang="ja-JP" sz="2000" b="1" baseline="0">
                        <a:solidFill>
                          <a:schemeClr val="tx1"/>
                        </a:solidFill>
                      </a:rPr>
                      <a:pPr>
                        <a:defRPr sz="2000" b="1">
                          <a:solidFill>
                            <a:schemeClr val="tx1"/>
                          </a:solidFill>
                        </a:defRPr>
                      </a:pPr>
                      <a:t>[パーセンテージ]</a:t>
                    </a:fld>
                    <a:endParaRPr lang="ja-JP" altLang="en-US" sz="2000" b="1" baseline="0" dirty="0">
                      <a:solidFill>
                        <a:schemeClr val="tx1"/>
                      </a:solidFill>
                    </a:endParaRPr>
                  </a:p>
                </c:rich>
              </c:tx>
              <c:spPr>
                <a:noFill/>
                <a:ln w="9525" cap="flat" cmpd="sng" algn="ctr">
                  <a:solidFill>
                    <a:sysClr val="window" lastClr="FFFFFF"/>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33781"/>
                        <a:gd name="adj2" fmla="val 35578"/>
                      </a:avLst>
                    </a:prstGeom>
                    <a:noFill/>
                    <a:ln>
                      <a:noFill/>
                    </a:ln>
                  </c15:spPr>
                  <c15:dlblFieldTable/>
                  <c15:showDataLabelsRange val="0"/>
                </c:ext>
                <c:ext xmlns:c16="http://schemas.microsoft.com/office/drawing/2014/chart" uri="{C3380CC4-5D6E-409C-BE32-E72D297353CC}">
                  <c16:uniqueId val="{00000003-F829-4885-BD05-0BDA225D6ECB}"/>
                </c:ext>
              </c:extLst>
            </c:dLbl>
            <c:dLbl>
              <c:idx val="2"/>
              <c:layout>
                <c:manualLayout>
                  <c:x val="-9.3688624272874277E-2"/>
                  <c:y val="-4.5778496710535965E-2"/>
                </c:manualLayout>
              </c:layout>
              <c:tx>
                <c:rich>
                  <a:bodyPr rot="0" spcFirstLastPara="1" vertOverflow="clip" horzOverflow="clip"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fld id="{D39FB611-1F6F-4623-A6D4-68E610FB70B7}" type="CATEGORYNAME">
                      <a:rPr lang="ja-JP" altLang="en-US" sz="2000" b="1">
                        <a:solidFill>
                          <a:schemeClr val="tx1"/>
                        </a:solidFill>
                      </a:rPr>
                      <a:pPr>
                        <a:defRPr sz="2000" b="1">
                          <a:solidFill>
                            <a:schemeClr val="tx1"/>
                          </a:solidFill>
                        </a:defRPr>
                      </a:pPr>
                      <a:t>[分類名]</a:t>
                    </a:fld>
                    <a:r>
                      <a:rPr lang="ja-JP" altLang="en-US" sz="2000" b="1" baseline="0" dirty="0">
                        <a:solidFill>
                          <a:schemeClr val="tx1"/>
                        </a:solidFill>
                      </a:rPr>
                      <a:t>
</a:t>
                    </a:r>
                    <a:fld id="{FF52D31B-4E0A-4BBD-A785-832F60B0988D}" type="PERCENTAGE">
                      <a:rPr lang="en-US" altLang="ja-JP" sz="2000" b="1" baseline="0">
                        <a:solidFill>
                          <a:schemeClr val="tx1"/>
                        </a:solidFill>
                      </a:rPr>
                      <a:pPr>
                        <a:defRPr sz="2000" b="1">
                          <a:solidFill>
                            <a:schemeClr val="tx1"/>
                          </a:solidFill>
                        </a:defRPr>
                      </a:pPr>
                      <a:t>[パーセンテージ]</a:t>
                    </a:fld>
                    <a:endParaRPr lang="ja-JP" altLang="en-US" sz="2000" b="1" baseline="0" dirty="0">
                      <a:solidFill>
                        <a:schemeClr val="tx1"/>
                      </a:solidFill>
                    </a:endParaRPr>
                  </a:p>
                </c:rich>
              </c:tx>
              <c:spPr>
                <a:noFill/>
                <a:ln w="9525" cap="flat"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31143"/>
                        <a:gd name="adj2" fmla="val -3856"/>
                      </a:avLst>
                    </a:prstGeom>
                    <a:noFill/>
                    <a:ln>
                      <a:noFill/>
                    </a:ln>
                  </c15:spPr>
                  <c15:dlblFieldTable/>
                  <c15:showDataLabelsRange val="0"/>
                </c:ext>
                <c:ext xmlns:c16="http://schemas.microsoft.com/office/drawing/2014/chart" uri="{C3380CC4-5D6E-409C-BE32-E72D297353CC}">
                  <c16:uniqueId val="{00000005-F829-4885-BD05-0BDA225D6ECB}"/>
                </c:ext>
              </c:extLst>
            </c:dLbl>
            <c:dLbl>
              <c:idx val="3"/>
              <c:layout>
                <c:manualLayout>
                  <c:x val="-8.346550930219232E-2"/>
                  <c:y val="-9.4451588842421816E-2"/>
                </c:manualLayout>
              </c:layout>
              <c:tx>
                <c:rich>
                  <a:bodyPr rot="0" spcFirstLastPara="1" vertOverflow="clip" horzOverflow="clip"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fld id="{3F95D58D-090D-4C72-8E6D-877E555001F1}" type="CATEGORYNAME">
                      <a:rPr lang="ja-JP" altLang="en-US" sz="2000" b="1">
                        <a:solidFill>
                          <a:schemeClr val="tx1"/>
                        </a:solidFill>
                      </a:rPr>
                      <a:pPr>
                        <a:defRPr sz="2000" b="1">
                          <a:solidFill>
                            <a:schemeClr val="tx1"/>
                          </a:solidFill>
                        </a:defRPr>
                      </a:pPr>
                      <a:t>[分類名]</a:t>
                    </a:fld>
                    <a:r>
                      <a:rPr lang="ja-JP" altLang="en-US" sz="2000" b="1" baseline="0">
                        <a:solidFill>
                          <a:schemeClr val="tx1"/>
                        </a:solidFill>
                      </a:rPr>
                      <a:t>
</a:t>
                    </a:r>
                    <a:fld id="{E99C0AE5-D7FD-4769-9CC1-CAB45F450799}" type="PERCENTAGE">
                      <a:rPr lang="en-US" altLang="ja-JP" sz="2000" b="1" baseline="0">
                        <a:solidFill>
                          <a:schemeClr val="tx1"/>
                        </a:solidFill>
                      </a:rPr>
                      <a:pPr>
                        <a:defRPr sz="2000" b="1">
                          <a:solidFill>
                            <a:schemeClr val="tx1"/>
                          </a:solidFill>
                        </a:defRPr>
                      </a:pPr>
                      <a:t>[パーセンテージ]</a:t>
                    </a:fld>
                    <a:endParaRPr lang="ja-JP" altLang="en-US" sz="2000" b="1" baseline="0">
                      <a:solidFill>
                        <a:schemeClr val="tx1"/>
                      </a:solidFill>
                    </a:endParaRPr>
                  </a:p>
                </c:rich>
              </c:tx>
              <c:spPr>
                <a:noFill/>
                <a:ln w="9525" cap="flat"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8021"/>
                        <a:gd name="adj2" fmla="val 19279"/>
                      </a:avLst>
                    </a:prstGeom>
                    <a:noFill/>
                    <a:ln>
                      <a:noFill/>
                    </a:ln>
                  </c15:spPr>
                  <c15:dlblFieldTable/>
                  <c15:showDataLabelsRange val="0"/>
                </c:ext>
                <c:ext xmlns:c16="http://schemas.microsoft.com/office/drawing/2014/chart" uri="{C3380CC4-5D6E-409C-BE32-E72D297353CC}">
                  <c16:uniqueId val="{00000007-F829-4885-BD05-0BDA225D6ECB}"/>
                </c:ext>
              </c:extLst>
            </c:dLbl>
            <c:spPr>
              <a:noFill/>
              <a:ln>
                <a:solidFill>
                  <a:schemeClr val="bg1"/>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'（集計表）日連事務局提出用'!$P$11:$S$11</c:f>
              <c:strCache>
                <c:ptCount val="4"/>
                <c:pt idx="0">
                  <c:v>セイヨウタンポポ</c:v>
                </c:pt>
                <c:pt idx="1">
                  <c:v>アカミタンポポ</c:v>
                </c:pt>
                <c:pt idx="2">
                  <c:v>シロバナタンポポ</c:v>
                </c:pt>
                <c:pt idx="3">
                  <c:v>カントウタンポポ</c:v>
                </c:pt>
              </c:strCache>
            </c:strRef>
          </c:cat>
          <c:val>
            <c:numRef>
              <c:f>'（集計表）日連事務局提出用'!$P$23:$S$23</c:f>
              <c:numCache>
                <c:formatCode>General</c:formatCode>
                <c:ptCount val="4"/>
                <c:pt idx="0">
                  <c:v>1820</c:v>
                </c:pt>
                <c:pt idx="1">
                  <c:v>221</c:v>
                </c:pt>
                <c:pt idx="2">
                  <c:v>93</c:v>
                </c:pt>
                <c:pt idx="3">
                  <c:v>362</c:v>
                </c:pt>
              </c:numCache>
            </c:numRef>
          </c:val>
          <c:extLst>
            <c:ext xmlns:c16="http://schemas.microsoft.com/office/drawing/2014/chart" uri="{C3380CC4-5D6E-409C-BE32-E72D297353CC}">
              <c16:uniqueId val="{00000008-F829-4885-BD05-0BDA225D6ECB}"/>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baseline="0"/>
              <a:t>種類と生育環境（北信越ブロック）</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5.9435695538057741E-2"/>
          <c:y val="9.481481481481481E-2"/>
          <c:w val="0.91204806430446195"/>
          <c:h val="0.6095215806357539"/>
        </c:manualLayout>
      </c:layout>
      <c:barChart>
        <c:barDir val="col"/>
        <c:grouping val="clustered"/>
        <c:varyColors val="0"/>
        <c:ser>
          <c:idx val="0"/>
          <c:order val="0"/>
          <c:tx>
            <c:strRef>
              <c:f>'（集計表）日連事務局提出用'!$P$11</c:f>
              <c:strCache>
                <c:ptCount val="1"/>
                <c:pt idx="0">
                  <c:v>セイヨウタンポポ</c:v>
                </c:pt>
              </c:strCache>
            </c:strRef>
          </c:tx>
          <c:spPr>
            <a:solidFill>
              <a:srgbClr val="FF0000"/>
            </a:solidFill>
            <a:ln>
              <a:noFill/>
            </a:ln>
            <a:effectLst/>
          </c:spPr>
          <c:invertIfNegative val="0"/>
          <c:cat>
            <c:strRef>
              <c:f>'（集計表）日連事務局提出用'!$O$12:$O$22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'（集計表）日連事務局提出用'!$P$12:$P$22</c:f>
              <c:numCache>
                <c:formatCode>General</c:formatCode>
                <c:ptCount val="11"/>
                <c:pt idx="0">
                  <c:v>368</c:v>
                </c:pt>
                <c:pt idx="1">
                  <c:v>201</c:v>
                </c:pt>
                <c:pt idx="2">
                  <c:v>277</c:v>
                </c:pt>
                <c:pt idx="3">
                  <c:v>369</c:v>
                </c:pt>
                <c:pt idx="4">
                  <c:v>271</c:v>
                </c:pt>
                <c:pt idx="5">
                  <c:v>27</c:v>
                </c:pt>
                <c:pt idx="6">
                  <c:v>54</c:v>
                </c:pt>
                <c:pt idx="7">
                  <c:v>0</c:v>
                </c:pt>
                <c:pt idx="8">
                  <c:v>119</c:v>
                </c:pt>
                <c:pt idx="9">
                  <c:v>52</c:v>
                </c:pt>
                <c:pt idx="10">
                  <c:v>82</c:v>
                </c:pt>
              </c:numCache>
            </c:numRef>
          </c:val>
          <c:extLst>
            <c:ext xmlns:c16="http://schemas.microsoft.com/office/drawing/2014/chart" uri="{C3380CC4-5D6E-409C-BE32-E72D297353CC}">
              <c16:uniqueId val="{00000000-C9D7-4F40-B19A-40AE967DCD82}"/>
            </c:ext>
          </c:extLst>
        </c:ser>
        <c:ser>
          <c:idx val="1"/>
          <c:order val="1"/>
          <c:tx>
            <c:strRef>
              <c:f>'（集計表）日連事務局提出用'!$Q$11</c:f>
              <c:strCache>
                <c:ptCount val="1"/>
                <c:pt idx="0">
                  <c:v>アカミタンポポ</c:v>
                </c:pt>
              </c:strCache>
            </c:strRef>
          </c:tx>
          <c:spPr>
            <a:solidFill>
              <a:srgbClr val="FFFF00"/>
            </a:solidFill>
            <a:ln>
              <a:noFill/>
            </a:ln>
            <a:effectLst/>
          </c:spPr>
          <c:invertIfNegative val="0"/>
          <c:cat>
            <c:strRef>
              <c:f>'（集計表）日連事務局提出用'!$O$12:$O$22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'（集計表）日連事務局提出用'!$Q$12:$Q$22</c:f>
              <c:numCache>
                <c:formatCode>General</c:formatCode>
                <c:ptCount val="11"/>
                <c:pt idx="0">
                  <c:v>29</c:v>
                </c:pt>
                <c:pt idx="1">
                  <c:v>36</c:v>
                </c:pt>
                <c:pt idx="2">
                  <c:v>29</c:v>
                </c:pt>
                <c:pt idx="3">
                  <c:v>35</c:v>
                </c:pt>
                <c:pt idx="4">
                  <c:v>35</c:v>
                </c:pt>
                <c:pt idx="5">
                  <c:v>4</c:v>
                </c:pt>
                <c:pt idx="6">
                  <c:v>7</c:v>
                </c:pt>
                <c:pt idx="7">
                  <c:v>1</c:v>
                </c:pt>
                <c:pt idx="8">
                  <c:v>29</c:v>
                </c:pt>
                <c:pt idx="9">
                  <c:v>5</c:v>
                </c:pt>
                <c:pt idx="10">
                  <c:v>11</c:v>
                </c:pt>
              </c:numCache>
            </c:numRef>
          </c:val>
          <c:extLst>
            <c:ext xmlns:c16="http://schemas.microsoft.com/office/drawing/2014/chart" uri="{C3380CC4-5D6E-409C-BE32-E72D297353CC}">
              <c16:uniqueId val="{00000001-C9D7-4F40-B19A-40AE967DCD82}"/>
            </c:ext>
          </c:extLst>
        </c:ser>
        <c:ser>
          <c:idx val="2"/>
          <c:order val="2"/>
          <c:tx>
            <c:strRef>
              <c:f>'（集計表）日連事務局提出用'!$R$11</c:f>
              <c:strCache>
                <c:ptCount val="1"/>
                <c:pt idx="0">
                  <c:v>シロバナタンポポ</c:v>
                </c:pt>
              </c:strCache>
            </c:strRef>
          </c:tx>
          <c:spPr>
            <a:solidFill>
              <a:srgbClr val="00B050"/>
            </a:solidFill>
            <a:ln>
              <a:noFill/>
            </a:ln>
            <a:effectLst/>
          </c:spPr>
          <c:invertIfNegative val="0"/>
          <c:cat>
            <c:strRef>
              <c:f>'（集計表）日連事務局提出用'!$O$12:$O$22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'（集計表）日連事務局提出用'!$R$12:$R$22</c:f>
              <c:numCache>
                <c:formatCode>General</c:formatCode>
                <c:ptCount val="11"/>
                <c:pt idx="0">
                  <c:v>15</c:v>
                </c:pt>
                <c:pt idx="1">
                  <c:v>9</c:v>
                </c:pt>
                <c:pt idx="2">
                  <c:v>20</c:v>
                </c:pt>
                <c:pt idx="3">
                  <c:v>7</c:v>
                </c:pt>
                <c:pt idx="4">
                  <c:v>24</c:v>
                </c:pt>
                <c:pt idx="5">
                  <c:v>1</c:v>
                </c:pt>
                <c:pt idx="6">
                  <c:v>4</c:v>
                </c:pt>
                <c:pt idx="7">
                  <c:v>0</c:v>
                </c:pt>
                <c:pt idx="8">
                  <c:v>6</c:v>
                </c:pt>
                <c:pt idx="9">
                  <c:v>2</c:v>
                </c:pt>
                <c:pt idx="10">
                  <c:v>5</c:v>
                </c:pt>
              </c:numCache>
            </c:numRef>
          </c:val>
          <c:extLst>
            <c:ext xmlns:c16="http://schemas.microsoft.com/office/drawing/2014/chart" uri="{C3380CC4-5D6E-409C-BE32-E72D297353CC}">
              <c16:uniqueId val="{00000002-C9D7-4F40-B19A-40AE967DCD82}"/>
            </c:ext>
          </c:extLst>
        </c:ser>
        <c:ser>
          <c:idx val="3"/>
          <c:order val="3"/>
          <c:tx>
            <c:strRef>
              <c:f>'（集計表）日連事務局提出用'!$S$11</c:f>
              <c:strCache>
                <c:ptCount val="1"/>
                <c:pt idx="0">
                  <c:v>カントウタンポポ</c:v>
                </c:pt>
              </c:strCache>
            </c:strRef>
          </c:tx>
          <c:spPr>
            <a:solidFill>
              <a:srgbClr val="00B0F0"/>
            </a:solidFill>
            <a:ln>
              <a:noFill/>
            </a:ln>
            <a:effectLst/>
          </c:spPr>
          <c:invertIfNegative val="0"/>
          <c:cat>
            <c:strRef>
              <c:f>'（集計表）日連事務局提出用'!$O$12:$O$22</c:f>
              <c:strCache>
                <c:ptCount val="11"/>
                <c:pt idx="0">
                  <c:v>畑・周辺</c:v>
                </c:pt>
                <c:pt idx="1">
                  <c:v>田・周辺</c:v>
                </c:pt>
                <c:pt idx="2">
                  <c:v>建て込んだ住宅・周辺</c:v>
                </c:pt>
                <c:pt idx="3">
                  <c:v>緑の多い住宅・周辺</c:v>
                </c:pt>
                <c:pt idx="4">
                  <c:v>公園</c:v>
                </c:pt>
                <c:pt idx="5">
                  <c:v>林</c:v>
                </c:pt>
                <c:pt idx="6">
                  <c:v>河川敷</c:v>
                </c:pt>
                <c:pt idx="7">
                  <c:v>海岸</c:v>
                </c:pt>
                <c:pt idx="8">
                  <c:v>草原</c:v>
                </c:pt>
                <c:pt idx="9">
                  <c:v>校庭</c:v>
                </c:pt>
                <c:pt idx="10">
                  <c:v>その他</c:v>
                </c:pt>
              </c:strCache>
            </c:strRef>
          </c:cat>
          <c:val>
            <c:numRef>
              <c:f>'（集計表）日連事務局提出用'!$S$12:$S$22</c:f>
              <c:numCache>
                <c:formatCode>General</c:formatCode>
                <c:ptCount val="11"/>
                <c:pt idx="0">
                  <c:v>41</c:v>
                </c:pt>
                <c:pt idx="1">
                  <c:v>42</c:v>
                </c:pt>
                <c:pt idx="2">
                  <c:v>42</c:v>
                </c:pt>
                <c:pt idx="3">
                  <c:v>67</c:v>
                </c:pt>
                <c:pt idx="4">
                  <c:v>64</c:v>
                </c:pt>
                <c:pt idx="5">
                  <c:v>8</c:v>
                </c:pt>
                <c:pt idx="6">
                  <c:v>4</c:v>
                </c:pt>
                <c:pt idx="7">
                  <c:v>0</c:v>
                </c:pt>
                <c:pt idx="8">
                  <c:v>55</c:v>
                </c:pt>
                <c:pt idx="9">
                  <c:v>22</c:v>
                </c:pt>
                <c:pt idx="10">
                  <c:v>17</c:v>
                </c:pt>
              </c:numCache>
            </c:numRef>
          </c:val>
          <c:extLst>
            <c:ext xmlns:c16="http://schemas.microsoft.com/office/drawing/2014/chart" uri="{C3380CC4-5D6E-409C-BE32-E72D297353CC}">
              <c16:uniqueId val="{00000003-C9D7-4F40-B19A-40AE967DCD82}"/>
            </c:ext>
          </c:extLst>
        </c:ser>
        <c:dLbls>
          <c:showLegendKey val="0"/>
          <c:showVal val="0"/>
          <c:showCatName val="0"/>
          <c:showSerName val="0"/>
          <c:showPercent val="0"/>
          <c:showBubbleSize val="0"/>
        </c:dLbls>
        <c:gapWidth val="219"/>
        <c:overlap val="-27"/>
        <c:axId val="491781744"/>
        <c:axId val="491779632"/>
      </c:barChart>
      <c:catAx>
        <c:axId val="491781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91779632"/>
        <c:crosses val="autoZero"/>
        <c:auto val="1"/>
        <c:lblAlgn val="ctr"/>
        <c:lblOffset val="100"/>
        <c:noMultiLvlLbl val="0"/>
      </c:catAx>
      <c:valAx>
        <c:axId val="491779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91781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baseline="0"/>
              <a:t>種類と地表面の状況（北信越ブロック）</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'（集計表）日連事務局提出用'!$P$38</c:f>
              <c:strCache>
                <c:ptCount val="1"/>
                <c:pt idx="0">
                  <c:v>セイヨウタンポポ</c:v>
                </c:pt>
              </c:strCache>
            </c:strRef>
          </c:tx>
          <c:spPr>
            <a:solidFill>
              <a:srgbClr val="FF000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'（集計表）日連事務局提出用'!$P$39:$P$44</c:f>
              <c:numCache>
                <c:formatCode>General</c:formatCode>
                <c:ptCount val="6"/>
                <c:pt idx="0">
                  <c:v>200</c:v>
                </c:pt>
                <c:pt idx="1">
                  <c:v>926</c:v>
                </c:pt>
                <c:pt idx="2">
                  <c:v>482</c:v>
                </c:pt>
                <c:pt idx="3">
                  <c:v>145</c:v>
                </c:pt>
                <c:pt idx="4">
                  <c:v>57</c:v>
                </c:pt>
                <c:pt idx="5">
                  <c:v>10</c:v>
                </c:pt>
              </c:numCache>
            </c:numRef>
          </c:val>
          <c:extLst>
            <c:ext xmlns:c16="http://schemas.microsoft.com/office/drawing/2014/chart" uri="{C3380CC4-5D6E-409C-BE32-E72D297353CC}">
              <c16:uniqueId val="{00000000-2F74-4EDE-9600-160FA7F0DF04}"/>
            </c:ext>
          </c:extLst>
        </c:ser>
        <c:ser>
          <c:idx val="1"/>
          <c:order val="1"/>
          <c:tx>
            <c:strRef>
              <c:f>'（集計表）日連事務局提出用'!$Q$38</c:f>
              <c:strCache>
                <c:ptCount val="1"/>
                <c:pt idx="0">
                  <c:v>アカミタンポポ</c:v>
                </c:pt>
              </c:strCache>
            </c:strRef>
          </c:tx>
          <c:spPr>
            <a:solidFill>
              <a:srgbClr val="FFFF0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'（集計表）日連事務局提出用'!$Q$39:$Q$44</c:f>
              <c:numCache>
                <c:formatCode>General</c:formatCode>
                <c:ptCount val="6"/>
                <c:pt idx="0">
                  <c:v>31</c:v>
                </c:pt>
                <c:pt idx="1">
                  <c:v>91</c:v>
                </c:pt>
                <c:pt idx="2">
                  <c:v>55</c:v>
                </c:pt>
                <c:pt idx="3">
                  <c:v>19</c:v>
                </c:pt>
                <c:pt idx="4">
                  <c:v>24</c:v>
                </c:pt>
                <c:pt idx="5">
                  <c:v>1</c:v>
                </c:pt>
              </c:numCache>
            </c:numRef>
          </c:val>
          <c:extLst>
            <c:ext xmlns:c16="http://schemas.microsoft.com/office/drawing/2014/chart" uri="{C3380CC4-5D6E-409C-BE32-E72D297353CC}">
              <c16:uniqueId val="{00000001-2F74-4EDE-9600-160FA7F0DF04}"/>
            </c:ext>
          </c:extLst>
        </c:ser>
        <c:ser>
          <c:idx val="2"/>
          <c:order val="2"/>
          <c:tx>
            <c:strRef>
              <c:f>'（集計表）日連事務局提出用'!$R$38</c:f>
              <c:strCache>
                <c:ptCount val="1"/>
                <c:pt idx="0">
                  <c:v>シロバナタンポポ</c:v>
                </c:pt>
              </c:strCache>
            </c:strRef>
          </c:tx>
          <c:spPr>
            <a:solidFill>
              <a:srgbClr val="00B05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'（集計表）日連事務局提出用'!$R$39:$R$44</c:f>
              <c:numCache>
                <c:formatCode>General</c:formatCode>
                <c:ptCount val="6"/>
                <c:pt idx="0">
                  <c:v>13</c:v>
                </c:pt>
                <c:pt idx="1">
                  <c:v>41</c:v>
                </c:pt>
                <c:pt idx="2">
                  <c:v>25</c:v>
                </c:pt>
                <c:pt idx="3">
                  <c:v>9</c:v>
                </c:pt>
                <c:pt idx="4">
                  <c:v>3</c:v>
                </c:pt>
                <c:pt idx="5">
                  <c:v>2</c:v>
                </c:pt>
              </c:numCache>
            </c:numRef>
          </c:val>
          <c:extLst>
            <c:ext xmlns:c16="http://schemas.microsoft.com/office/drawing/2014/chart" uri="{C3380CC4-5D6E-409C-BE32-E72D297353CC}">
              <c16:uniqueId val="{00000002-2F74-4EDE-9600-160FA7F0DF04}"/>
            </c:ext>
          </c:extLst>
        </c:ser>
        <c:ser>
          <c:idx val="3"/>
          <c:order val="3"/>
          <c:tx>
            <c:strRef>
              <c:f>'（集計表）日連事務局提出用'!$S$38</c:f>
              <c:strCache>
                <c:ptCount val="1"/>
                <c:pt idx="0">
                  <c:v>カントウタンポポ</c:v>
                </c:pt>
              </c:strCache>
            </c:strRef>
          </c:tx>
          <c:spPr>
            <a:solidFill>
              <a:srgbClr val="00B0F0"/>
            </a:solidFill>
            <a:ln>
              <a:noFill/>
            </a:ln>
            <a:effectLst/>
          </c:spPr>
          <c:invertIfNegative val="0"/>
          <c:cat>
            <c:strRef>
              <c:f>'（集計表）日連事務局提出用'!$O$39:$O$44</c:f>
              <c:strCache>
                <c:ptCount val="6"/>
                <c:pt idx="0">
                  <c:v>コンクリートなどに囲まれている</c:v>
                </c:pt>
                <c:pt idx="1">
                  <c:v>雑草が密生している</c:v>
                </c:pt>
                <c:pt idx="2">
                  <c:v>雑草がまばらに生息</c:v>
                </c:pt>
                <c:pt idx="3">
                  <c:v>タンポポが群生</c:v>
                </c:pt>
                <c:pt idx="4">
                  <c:v>ほぼ全面が土</c:v>
                </c:pt>
                <c:pt idx="5">
                  <c:v>その他</c:v>
                </c:pt>
              </c:strCache>
            </c:strRef>
          </c:cat>
          <c:val>
            <c:numRef>
              <c:f>'（集計表）日連事務局提出用'!$S$39:$S$44</c:f>
              <c:numCache>
                <c:formatCode>General</c:formatCode>
                <c:ptCount val="6"/>
                <c:pt idx="0">
                  <c:v>35</c:v>
                </c:pt>
                <c:pt idx="1">
                  <c:v>156</c:v>
                </c:pt>
                <c:pt idx="2">
                  <c:v>107</c:v>
                </c:pt>
                <c:pt idx="3">
                  <c:v>50</c:v>
                </c:pt>
                <c:pt idx="4">
                  <c:v>12</c:v>
                </c:pt>
                <c:pt idx="5">
                  <c:v>2</c:v>
                </c:pt>
              </c:numCache>
            </c:numRef>
          </c:val>
          <c:extLst>
            <c:ext xmlns:c16="http://schemas.microsoft.com/office/drawing/2014/chart" uri="{C3380CC4-5D6E-409C-BE32-E72D297353CC}">
              <c16:uniqueId val="{00000003-2F74-4EDE-9600-160FA7F0DF04}"/>
            </c:ext>
          </c:extLst>
        </c:ser>
        <c:dLbls>
          <c:showLegendKey val="0"/>
          <c:showVal val="0"/>
          <c:showCatName val="0"/>
          <c:showSerName val="0"/>
          <c:showPercent val="0"/>
          <c:showBubbleSize val="0"/>
        </c:dLbls>
        <c:gapWidth val="219"/>
        <c:overlap val="-27"/>
        <c:axId val="491767216"/>
        <c:axId val="491781392"/>
      </c:barChart>
      <c:catAx>
        <c:axId val="491767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91781392"/>
        <c:crosses val="autoZero"/>
        <c:auto val="1"/>
        <c:lblAlgn val="ctr"/>
        <c:lblOffset val="100"/>
        <c:noMultiLvlLbl val="0"/>
      </c:catAx>
      <c:valAx>
        <c:axId val="4917813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9176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lumMod val="95000"/>
                    <a:lumOff val="5000"/>
                  </a:schemeClr>
                </a:solidFill>
                <a:latin typeface="+mn-lt"/>
                <a:ea typeface="+mn-ea"/>
                <a:cs typeface="+mn-cs"/>
              </a:defRPr>
            </a:pPr>
            <a:r>
              <a:rPr lang="ja-JP" altLang="en-US" sz="2800" b="1" u="sng" baseline="0" dirty="0">
                <a:solidFill>
                  <a:schemeClr val="tx1">
                    <a:lumMod val="95000"/>
                    <a:lumOff val="5000"/>
                  </a:schemeClr>
                </a:solidFill>
                <a:ea typeface="ＭＳ Ｐゴシック" panose="020B0600070205080204" pitchFamily="50" charset="-128"/>
              </a:rPr>
              <a:t>種類別報告件数の内訳</a:t>
            </a:r>
          </a:p>
        </c:rich>
      </c:tx>
      <c:layout>
        <c:manualLayout>
          <c:xMode val="edge"/>
          <c:yMode val="edge"/>
          <c:x val="0.22823080428588471"/>
          <c:y val="6.5640941672593392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95000"/>
                  <a:lumOff val="5000"/>
                </a:schemeClr>
              </a:solidFill>
              <a:latin typeface="+mn-lt"/>
              <a:ea typeface="+mn-ea"/>
              <a:cs typeface="+mn-cs"/>
            </a:defRPr>
          </a:pPr>
          <a:endParaRPr lang="ja-JP"/>
        </a:p>
      </c:txPr>
    </c:title>
    <c:autoTitleDeleted val="0"/>
    <c:plotArea>
      <c:layout>
        <c:manualLayout>
          <c:layoutTarget val="inner"/>
          <c:xMode val="edge"/>
          <c:yMode val="edge"/>
          <c:x val="0.18833962272262667"/>
          <c:y val="0.22092435370480729"/>
          <c:w val="0.56659896302999879"/>
          <c:h val="0.72995549810670934"/>
        </c:manualLayout>
      </c:layout>
      <c:doughnutChart>
        <c:varyColors val="1"/>
        <c:dLbls>
          <c:showLegendKey val="0"/>
          <c:showVal val="1"/>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withinLinear" id="14">
  <a:schemeClr val="accent1"/>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6053DF-AD44-4DBD-8E45-DE01A5DC886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kumimoji="1" lang="ja-JP" altLang="en-US"/>
        </a:p>
      </dgm:t>
    </dgm:pt>
    <dgm:pt modelId="{604E5A2B-A1AB-44EC-8C2E-E02F8FE8849F}">
      <dgm:prSet phldrT="[テキスト]">
        <dgm:style>
          <a:lnRef idx="2">
            <a:schemeClr val="accent3">
              <a:shade val="50000"/>
            </a:schemeClr>
          </a:lnRef>
          <a:fillRef idx="1">
            <a:schemeClr val="accent3"/>
          </a:fillRef>
          <a:effectRef idx="0">
            <a:schemeClr val="accent3"/>
          </a:effectRef>
          <a:fontRef idx="minor">
            <a:schemeClr val="lt1"/>
          </a:fontRef>
        </dgm:style>
      </dgm:prSet>
      <dgm:spPr>
        <a:solidFill>
          <a:srgbClr val="FFC000"/>
        </a:solidFill>
        <a:ln>
          <a:solidFill>
            <a:schemeClr val="tx1"/>
          </a:solidFill>
        </a:ln>
      </dgm:spPr>
      <dgm:t>
        <a:bodyPr/>
        <a:lstStyle/>
        <a:p>
          <a:r>
            <a:rPr kumimoji="1" lang="ja-JP" altLang="en-US" dirty="0">
              <a:solidFill>
                <a:schemeClr val="tx1"/>
              </a:solidFill>
            </a:rPr>
            <a:t>タンポポ</a:t>
          </a:r>
        </a:p>
      </dgm:t>
    </dgm:pt>
    <dgm:pt modelId="{5548029B-9435-45F5-8704-DC5E53C591F7}" type="parTrans" cxnId="{1B059500-4928-4FB3-BE2F-377FA14945AF}">
      <dgm:prSet/>
      <dgm:spPr/>
      <dgm:t>
        <a:bodyPr/>
        <a:lstStyle/>
        <a:p>
          <a:endParaRPr kumimoji="1" lang="ja-JP" altLang="en-US"/>
        </a:p>
      </dgm:t>
    </dgm:pt>
    <dgm:pt modelId="{F76FA307-1CB4-437E-AA91-95B5C5D02A3B}" type="sibTrans" cxnId="{1B059500-4928-4FB3-BE2F-377FA14945AF}">
      <dgm:prSet/>
      <dgm:spPr/>
      <dgm:t>
        <a:bodyPr/>
        <a:lstStyle/>
        <a:p>
          <a:endParaRPr kumimoji="1" lang="ja-JP" altLang="en-US"/>
        </a:p>
      </dgm:t>
    </dgm:pt>
    <dgm:pt modelId="{2D960DC1-8232-4801-8998-3178911058EC}">
      <dgm:prSet phldrT="[テキスト]" custT="1">
        <dgm:style>
          <a:lnRef idx="2">
            <a:schemeClr val="accent4">
              <a:shade val="50000"/>
            </a:schemeClr>
          </a:lnRef>
          <a:fillRef idx="1">
            <a:schemeClr val="accent4"/>
          </a:fillRef>
          <a:effectRef idx="0">
            <a:schemeClr val="accent4"/>
          </a:effectRef>
          <a:fontRef idx="minor">
            <a:schemeClr val="lt1"/>
          </a:fontRef>
        </dgm:style>
      </dgm:prSet>
      <dgm:spPr>
        <a:solidFill>
          <a:srgbClr val="FFC000"/>
        </a:solidFill>
        <a:ln>
          <a:solidFill>
            <a:schemeClr val="tx1"/>
          </a:solidFill>
        </a:ln>
      </dgm:spPr>
      <dgm:t>
        <a:bodyPr/>
        <a:lstStyle/>
        <a:p>
          <a:r>
            <a:rPr kumimoji="1" lang="ja-JP" altLang="en-US" sz="3600" b="1" dirty="0">
              <a:solidFill>
                <a:schemeClr val="tx1"/>
              </a:solidFill>
            </a:rPr>
            <a:t>花は白い</a:t>
          </a:r>
        </a:p>
      </dgm:t>
    </dgm:pt>
    <dgm:pt modelId="{F819D8AF-13A5-445D-BE0E-5D8EEE080F2B}" type="parTrans" cxnId="{2BFB0735-A49A-41AB-B882-6ACE275CE2A0}">
      <dgm:prSet/>
      <dgm:spPr/>
      <dgm:t>
        <a:bodyPr/>
        <a:lstStyle/>
        <a:p>
          <a:endParaRPr kumimoji="1" lang="ja-JP" altLang="en-US"/>
        </a:p>
      </dgm:t>
    </dgm:pt>
    <dgm:pt modelId="{11069FAE-E341-4EAC-A011-96CE797834E5}" type="sibTrans" cxnId="{2BFB0735-A49A-41AB-B882-6ACE275CE2A0}">
      <dgm:prSet/>
      <dgm:spPr/>
      <dgm:t>
        <a:bodyPr/>
        <a:lstStyle/>
        <a:p>
          <a:endParaRPr kumimoji="1" lang="ja-JP" altLang="en-US"/>
        </a:p>
      </dgm:t>
    </dgm:pt>
    <dgm:pt modelId="{1658F190-970B-4B0C-AD58-F1BC15555BBA}">
      <dgm:prSet phldrT="[テキスト]" custT="1">
        <dgm:style>
          <a:lnRef idx="2">
            <a:schemeClr val="accent4">
              <a:shade val="50000"/>
            </a:schemeClr>
          </a:lnRef>
          <a:fillRef idx="1">
            <a:schemeClr val="accent4"/>
          </a:fillRef>
          <a:effectRef idx="0">
            <a:schemeClr val="accent4"/>
          </a:effectRef>
          <a:fontRef idx="minor">
            <a:schemeClr val="lt1"/>
          </a:fontRef>
        </dgm:style>
      </dgm:prSet>
      <dgm:spPr>
        <a:solidFill>
          <a:srgbClr val="FFC000"/>
        </a:solidFill>
        <a:ln>
          <a:solidFill>
            <a:schemeClr val="tx1"/>
          </a:solidFill>
        </a:ln>
      </dgm:spPr>
      <dgm:t>
        <a:bodyPr/>
        <a:lstStyle/>
        <a:p>
          <a:r>
            <a:rPr kumimoji="1" lang="ja-JP" altLang="en-US" sz="3200" b="1" dirty="0">
              <a:solidFill>
                <a:schemeClr val="tx1"/>
              </a:solidFill>
            </a:rPr>
            <a:t>花は黄色い</a:t>
          </a:r>
        </a:p>
      </dgm:t>
    </dgm:pt>
    <dgm:pt modelId="{67E54D67-6055-4348-A1D9-CCBA540A220C}" type="sibTrans" cxnId="{92B64E40-9800-497D-8621-04BBA2ECCE62}">
      <dgm:prSet/>
      <dgm:spPr/>
      <dgm:t>
        <a:bodyPr/>
        <a:lstStyle/>
        <a:p>
          <a:endParaRPr kumimoji="1" lang="ja-JP" altLang="en-US"/>
        </a:p>
      </dgm:t>
    </dgm:pt>
    <dgm:pt modelId="{8067C1D0-5B94-4D57-BB0D-441C9AF35750}" type="parTrans" cxnId="{92B64E40-9800-497D-8621-04BBA2ECCE62}">
      <dgm:prSet/>
      <dgm:spPr/>
      <dgm:t>
        <a:bodyPr/>
        <a:lstStyle/>
        <a:p>
          <a:endParaRPr kumimoji="1" lang="ja-JP" altLang="en-US"/>
        </a:p>
      </dgm:t>
    </dgm:pt>
    <dgm:pt modelId="{2E079258-D733-4783-AACC-0F7DF2FAE848}">
      <dgm:prSet phldrT="[テキスト]" custT="1">
        <dgm:style>
          <a:lnRef idx="2">
            <a:schemeClr val="accent4">
              <a:shade val="50000"/>
            </a:schemeClr>
          </a:lnRef>
          <a:fillRef idx="1">
            <a:schemeClr val="accent4"/>
          </a:fillRef>
          <a:effectRef idx="0">
            <a:schemeClr val="accent4"/>
          </a:effectRef>
          <a:fontRef idx="minor">
            <a:schemeClr val="lt1"/>
          </a:fontRef>
        </dgm:style>
      </dgm:prSet>
      <dgm:spPr>
        <a:solidFill>
          <a:srgbClr val="FFC000"/>
        </a:solidFill>
        <a:ln>
          <a:solidFill>
            <a:schemeClr val="tx1"/>
          </a:solidFill>
        </a:ln>
      </dgm:spPr>
      <dgm:t>
        <a:bodyPr/>
        <a:lstStyle/>
        <a:p>
          <a:r>
            <a:rPr kumimoji="1" lang="ja-JP" altLang="en-US" sz="1600" b="1" dirty="0">
              <a:solidFill>
                <a:schemeClr val="tx1"/>
              </a:solidFill>
            </a:rPr>
            <a:t>総苞片は反り返らない</a:t>
          </a:r>
        </a:p>
      </dgm:t>
    </dgm:pt>
    <dgm:pt modelId="{4794CC69-4BB9-41E5-A1F4-A2E30FE78FA4}" type="sibTrans" cxnId="{D09F9FCB-7DBC-48EE-A7A9-EB196C5E3C7F}">
      <dgm:prSet/>
      <dgm:spPr/>
      <dgm:t>
        <a:bodyPr/>
        <a:lstStyle/>
        <a:p>
          <a:endParaRPr kumimoji="1" lang="ja-JP" altLang="en-US"/>
        </a:p>
      </dgm:t>
    </dgm:pt>
    <dgm:pt modelId="{BC1CAA9C-BEE5-4514-BD79-5CF75E47AF89}" type="parTrans" cxnId="{D09F9FCB-7DBC-48EE-A7A9-EB196C5E3C7F}">
      <dgm:prSet/>
      <dgm:spPr/>
      <dgm:t>
        <a:bodyPr/>
        <a:lstStyle/>
        <a:p>
          <a:endParaRPr kumimoji="1" lang="ja-JP" altLang="en-US"/>
        </a:p>
      </dgm:t>
    </dgm:pt>
    <dgm:pt modelId="{169770BA-9E0F-4D70-A2ED-8CC09537590F}">
      <dgm:prSet custT="1">
        <dgm:style>
          <a:lnRef idx="2">
            <a:schemeClr val="accent4">
              <a:shade val="50000"/>
            </a:schemeClr>
          </a:lnRef>
          <a:fillRef idx="1">
            <a:schemeClr val="accent4"/>
          </a:fillRef>
          <a:effectRef idx="0">
            <a:schemeClr val="accent4"/>
          </a:effectRef>
          <a:fontRef idx="minor">
            <a:schemeClr val="lt1"/>
          </a:fontRef>
        </dgm:style>
      </dgm:prSet>
      <dgm:spPr>
        <a:solidFill>
          <a:srgbClr val="FFC000"/>
        </a:solidFill>
        <a:ln>
          <a:solidFill>
            <a:schemeClr val="tx1"/>
          </a:solidFill>
        </a:ln>
      </dgm:spPr>
      <dgm:t>
        <a:bodyPr/>
        <a:lstStyle/>
        <a:p>
          <a:r>
            <a:rPr kumimoji="1" lang="ja-JP" altLang="en-US" sz="2000" b="1" dirty="0">
              <a:solidFill>
                <a:schemeClr val="tx1"/>
              </a:solidFill>
            </a:rPr>
            <a:t>総苞片は反り返る</a:t>
          </a:r>
        </a:p>
      </dgm:t>
    </dgm:pt>
    <dgm:pt modelId="{AA5865BD-5C45-49FD-AD6F-B99CB7C9C43E}" type="parTrans" cxnId="{9470FB0A-77E7-4C8C-8D94-E8A037D2F50B}">
      <dgm:prSet/>
      <dgm:spPr/>
      <dgm:t>
        <a:bodyPr/>
        <a:lstStyle/>
        <a:p>
          <a:endParaRPr kumimoji="1" lang="ja-JP" altLang="en-US"/>
        </a:p>
      </dgm:t>
    </dgm:pt>
    <dgm:pt modelId="{23ABC0C0-2992-40C2-8AE6-B49A9626792C}" type="sibTrans" cxnId="{9470FB0A-77E7-4C8C-8D94-E8A037D2F50B}">
      <dgm:prSet/>
      <dgm:spPr/>
      <dgm:t>
        <a:bodyPr/>
        <a:lstStyle/>
        <a:p>
          <a:endParaRPr kumimoji="1" lang="ja-JP" altLang="en-US"/>
        </a:p>
      </dgm:t>
    </dgm:pt>
    <dgm:pt modelId="{5791D348-2CDA-455D-BF34-36CBD4FC0920}" type="pres">
      <dgm:prSet presAssocID="{EA6053DF-AD44-4DBD-8E45-DE01A5DC8865}" presName="hierChild1" presStyleCnt="0">
        <dgm:presLayoutVars>
          <dgm:orgChart val="1"/>
          <dgm:chPref val="1"/>
          <dgm:dir/>
          <dgm:animOne val="branch"/>
          <dgm:animLvl val="lvl"/>
          <dgm:resizeHandles/>
        </dgm:presLayoutVars>
      </dgm:prSet>
      <dgm:spPr/>
    </dgm:pt>
    <dgm:pt modelId="{6AE03F3B-3F29-47E9-9507-D1CFF15A3C1F}" type="pres">
      <dgm:prSet presAssocID="{604E5A2B-A1AB-44EC-8C2E-E02F8FE8849F}" presName="hierRoot1" presStyleCnt="0">
        <dgm:presLayoutVars>
          <dgm:hierBranch val="init"/>
        </dgm:presLayoutVars>
      </dgm:prSet>
      <dgm:spPr/>
    </dgm:pt>
    <dgm:pt modelId="{286458DC-52CF-4FAC-B7C6-10A05AE74DD3}" type="pres">
      <dgm:prSet presAssocID="{604E5A2B-A1AB-44EC-8C2E-E02F8FE8849F}" presName="rootComposite1" presStyleCnt="0"/>
      <dgm:spPr/>
    </dgm:pt>
    <dgm:pt modelId="{EE733087-32A2-4BC5-A9CF-585561A3BCF3}" type="pres">
      <dgm:prSet presAssocID="{604E5A2B-A1AB-44EC-8C2E-E02F8FE8849F}" presName="rootText1" presStyleLbl="node0" presStyleIdx="0" presStyleCnt="1" custLinFactNeighborX="-23624" custLinFactNeighborY="4631">
        <dgm:presLayoutVars>
          <dgm:chPref val="3"/>
        </dgm:presLayoutVars>
      </dgm:prSet>
      <dgm:spPr/>
    </dgm:pt>
    <dgm:pt modelId="{6A83602A-C1C8-4A0E-8048-8E3E58928B00}" type="pres">
      <dgm:prSet presAssocID="{604E5A2B-A1AB-44EC-8C2E-E02F8FE8849F}" presName="rootConnector1" presStyleLbl="node1" presStyleIdx="0" presStyleCnt="0"/>
      <dgm:spPr/>
    </dgm:pt>
    <dgm:pt modelId="{E5290443-3404-4ABB-8BFC-B720A78EC7A8}" type="pres">
      <dgm:prSet presAssocID="{604E5A2B-A1AB-44EC-8C2E-E02F8FE8849F}" presName="hierChild2" presStyleCnt="0"/>
      <dgm:spPr/>
    </dgm:pt>
    <dgm:pt modelId="{21ACA9F4-D550-423E-89FD-1D5702C6B673}" type="pres">
      <dgm:prSet presAssocID="{8067C1D0-5B94-4D57-BB0D-441C9AF35750}" presName="Name37" presStyleLbl="parChTrans1D2" presStyleIdx="0" presStyleCnt="2"/>
      <dgm:spPr/>
    </dgm:pt>
    <dgm:pt modelId="{0349FB60-9447-45BE-AF48-E2C4E29A1E41}" type="pres">
      <dgm:prSet presAssocID="{1658F190-970B-4B0C-AD58-F1BC15555BBA}" presName="hierRoot2" presStyleCnt="0">
        <dgm:presLayoutVars>
          <dgm:hierBranch val="init"/>
        </dgm:presLayoutVars>
      </dgm:prSet>
      <dgm:spPr/>
    </dgm:pt>
    <dgm:pt modelId="{A22D8F2E-1A3E-47C8-A9BD-B1941B577922}" type="pres">
      <dgm:prSet presAssocID="{1658F190-970B-4B0C-AD58-F1BC15555BBA}" presName="rootComposite" presStyleCnt="0"/>
      <dgm:spPr/>
    </dgm:pt>
    <dgm:pt modelId="{9E5F5169-EA4D-48CE-98D2-A77057DDE743}" type="pres">
      <dgm:prSet presAssocID="{1658F190-970B-4B0C-AD58-F1BC15555BBA}" presName="rootText" presStyleLbl="node2" presStyleIdx="0" presStyleCnt="2" custLinFactNeighborX="-83591" custLinFactNeighborY="-21091">
        <dgm:presLayoutVars>
          <dgm:chPref val="3"/>
        </dgm:presLayoutVars>
      </dgm:prSet>
      <dgm:spPr/>
    </dgm:pt>
    <dgm:pt modelId="{0426ECA2-2F4D-48FA-84A7-70F6D5F99104}" type="pres">
      <dgm:prSet presAssocID="{1658F190-970B-4B0C-AD58-F1BC15555BBA}" presName="rootConnector" presStyleLbl="node2" presStyleIdx="0" presStyleCnt="2"/>
      <dgm:spPr/>
    </dgm:pt>
    <dgm:pt modelId="{8A2754ED-D8B9-4A9B-ADC8-67E674DB80FA}" type="pres">
      <dgm:prSet presAssocID="{1658F190-970B-4B0C-AD58-F1BC15555BBA}" presName="hierChild4" presStyleCnt="0"/>
      <dgm:spPr/>
    </dgm:pt>
    <dgm:pt modelId="{981E0799-631E-4BD8-AAD8-A3C970D1E416}" type="pres">
      <dgm:prSet presAssocID="{AA5865BD-5C45-49FD-AD6F-B99CB7C9C43E}" presName="Name37" presStyleLbl="parChTrans1D3" presStyleIdx="0" presStyleCnt="2"/>
      <dgm:spPr/>
    </dgm:pt>
    <dgm:pt modelId="{0B2F806E-B495-43C0-812F-7F856CB4FA9A}" type="pres">
      <dgm:prSet presAssocID="{169770BA-9E0F-4D70-A2ED-8CC09537590F}" presName="hierRoot2" presStyleCnt="0">
        <dgm:presLayoutVars>
          <dgm:hierBranch val="init"/>
        </dgm:presLayoutVars>
      </dgm:prSet>
      <dgm:spPr/>
    </dgm:pt>
    <dgm:pt modelId="{743D35EA-CCA1-4889-AEA9-57E4C30E5917}" type="pres">
      <dgm:prSet presAssocID="{169770BA-9E0F-4D70-A2ED-8CC09537590F}" presName="rootComposite" presStyleCnt="0"/>
      <dgm:spPr/>
    </dgm:pt>
    <dgm:pt modelId="{4BB559A8-B44E-4E8E-BA96-E73B1B84247C}" type="pres">
      <dgm:prSet presAssocID="{169770BA-9E0F-4D70-A2ED-8CC09537590F}" presName="rootText" presStyleLbl="node3" presStyleIdx="0" presStyleCnt="2" custLinFactNeighborX="-89940" custLinFactNeighborY="-34549">
        <dgm:presLayoutVars>
          <dgm:chPref val="3"/>
        </dgm:presLayoutVars>
      </dgm:prSet>
      <dgm:spPr/>
    </dgm:pt>
    <dgm:pt modelId="{F55181F4-6875-46A5-B425-AB014DE4CA90}" type="pres">
      <dgm:prSet presAssocID="{169770BA-9E0F-4D70-A2ED-8CC09537590F}" presName="rootConnector" presStyleLbl="node3" presStyleIdx="0" presStyleCnt="2"/>
      <dgm:spPr/>
    </dgm:pt>
    <dgm:pt modelId="{6D00437B-395D-427E-8CB7-CB261363E56C}" type="pres">
      <dgm:prSet presAssocID="{169770BA-9E0F-4D70-A2ED-8CC09537590F}" presName="hierChild4" presStyleCnt="0"/>
      <dgm:spPr/>
    </dgm:pt>
    <dgm:pt modelId="{C27E38EC-73E8-4D6B-A7D0-45F74B774FAD}" type="pres">
      <dgm:prSet presAssocID="{169770BA-9E0F-4D70-A2ED-8CC09537590F}" presName="hierChild5" presStyleCnt="0"/>
      <dgm:spPr/>
    </dgm:pt>
    <dgm:pt modelId="{339AA082-3388-4571-940D-30E2CFA0F85D}" type="pres">
      <dgm:prSet presAssocID="{BC1CAA9C-BEE5-4514-BD79-5CF75E47AF89}" presName="Name37" presStyleLbl="parChTrans1D3" presStyleIdx="1" presStyleCnt="2"/>
      <dgm:spPr/>
    </dgm:pt>
    <dgm:pt modelId="{05C7495E-70C0-41B6-B60A-91CD23E09AA9}" type="pres">
      <dgm:prSet presAssocID="{2E079258-D733-4783-AACC-0F7DF2FAE848}" presName="hierRoot2" presStyleCnt="0">
        <dgm:presLayoutVars>
          <dgm:hierBranch val="init"/>
        </dgm:presLayoutVars>
      </dgm:prSet>
      <dgm:spPr/>
    </dgm:pt>
    <dgm:pt modelId="{ED6FDD24-9EB3-450C-BA67-EFFB5FA2B26E}" type="pres">
      <dgm:prSet presAssocID="{2E079258-D733-4783-AACC-0F7DF2FAE848}" presName="rootComposite" presStyleCnt="0"/>
      <dgm:spPr/>
    </dgm:pt>
    <dgm:pt modelId="{DAD6E29D-8C9D-4147-8CAB-832F460BD6AB}" type="pres">
      <dgm:prSet presAssocID="{2E079258-D733-4783-AACC-0F7DF2FAE848}" presName="rootText" presStyleLbl="node3" presStyleIdx="1" presStyleCnt="2" custLinFactNeighborX="-88426" custLinFactNeighborY="-24840">
        <dgm:presLayoutVars>
          <dgm:chPref val="3"/>
        </dgm:presLayoutVars>
      </dgm:prSet>
      <dgm:spPr/>
    </dgm:pt>
    <dgm:pt modelId="{FE37E6D0-C1C6-4015-8C32-F3F8A0FFDDE0}" type="pres">
      <dgm:prSet presAssocID="{2E079258-D733-4783-AACC-0F7DF2FAE848}" presName="rootConnector" presStyleLbl="node3" presStyleIdx="1" presStyleCnt="2"/>
      <dgm:spPr/>
    </dgm:pt>
    <dgm:pt modelId="{3E7351D6-0E9C-4D79-BF69-C50EEFDF5E3E}" type="pres">
      <dgm:prSet presAssocID="{2E079258-D733-4783-AACC-0F7DF2FAE848}" presName="hierChild4" presStyleCnt="0"/>
      <dgm:spPr/>
    </dgm:pt>
    <dgm:pt modelId="{F60D2645-3717-434D-BBA0-4F682C322181}" type="pres">
      <dgm:prSet presAssocID="{2E079258-D733-4783-AACC-0F7DF2FAE848}" presName="hierChild5" presStyleCnt="0"/>
      <dgm:spPr/>
    </dgm:pt>
    <dgm:pt modelId="{0F9CE9B6-2F8B-4BC9-848F-033E466350BD}" type="pres">
      <dgm:prSet presAssocID="{1658F190-970B-4B0C-AD58-F1BC15555BBA}" presName="hierChild5" presStyleCnt="0"/>
      <dgm:spPr/>
    </dgm:pt>
    <dgm:pt modelId="{50AA13C3-CC15-40AE-8F4F-5D3D23836EBC}" type="pres">
      <dgm:prSet presAssocID="{F819D8AF-13A5-445D-BE0E-5D8EEE080F2B}" presName="Name37" presStyleLbl="parChTrans1D2" presStyleIdx="1" presStyleCnt="2"/>
      <dgm:spPr/>
    </dgm:pt>
    <dgm:pt modelId="{C1D1D15B-BCA4-4488-AC60-04827FEC1D52}" type="pres">
      <dgm:prSet presAssocID="{2D960DC1-8232-4801-8998-3178911058EC}" presName="hierRoot2" presStyleCnt="0">
        <dgm:presLayoutVars>
          <dgm:hierBranch val="init"/>
        </dgm:presLayoutVars>
      </dgm:prSet>
      <dgm:spPr/>
    </dgm:pt>
    <dgm:pt modelId="{E5F688FC-CC87-4D5E-8163-EBB1D8BDB9D0}" type="pres">
      <dgm:prSet presAssocID="{2D960DC1-8232-4801-8998-3178911058EC}" presName="rootComposite" presStyleCnt="0"/>
      <dgm:spPr/>
    </dgm:pt>
    <dgm:pt modelId="{C93E52EE-EB4B-49CB-ABCB-077E5C13D290}" type="pres">
      <dgm:prSet presAssocID="{2D960DC1-8232-4801-8998-3178911058EC}" presName="rootText" presStyleLbl="node2" presStyleIdx="1" presStyleCnt="2" custLinFactNeighborX="3901" custLinFactNeighborY="-26087">
        <dgm:presLayoutVars>
          <dgm:chPref val="3"/>
        </dgm:presLayoutVars>
      </dgm:prSet>
      <dgm:spPr/>
    </dgm:pt>
    <dgm:pt modelId="{808CEEF7-B04F-4B62-A63B-0AE64D1EA49F}" type="pres">
      <dgm:prSet presAssocID="{2D960DC1-8232-4801-8998-3178911058EC}" presName="rootConnector" presStyleLbl="node2" presStyleIdx="1" presStyleCnt="2"/>
      <dgm:spPr/>
    </dgm:pt>
    <dgm:pt modelId="{A0F15047-A8AD-4329-9EFD-8026641BE35E}" type="pres">
      <dgm:prSet presAssocID="{2D960DC1-8232-4801-8998-3178911058EC}" presName="hierChild4" presStyleCnt="0"/>
      <dgm:spPr/>
    </dgm:pt>
    <dgm:pt modelId="{06787D9D-8211-4F13-862C-249A8DD3565C}" type="pres">
      <dgm:prSet presAssocID="{2D960DC1-8232-4801-8998-3178911058EC}" presName="hierChild5" presStyleCnt="0"/>
      <dgm:spPr/>
    </dgm:pt>
    <dgm:pt modelId="{2F64EDBC-20D5-41FB-AA84-91ADFAE9AB69}" type="pres">
      <dgm:prSet presAssocID="{604E5A2B-A1AB-44EC-8C2E-E02F8FE8849F}" presName="hierChild3" presStyleCnt="0"/>
      <dgm:spPr/>
    </dgm:pt>
  </dgm:ptLst>
  <dgm:cxnLst>
    <dgm:cxn modelId="{1B059500-4928-4FB3-BE2F-377FA14945AF}" srcId="{EA6053DF-AD44-4DBD-8E45-DE01A5DC8865}" destId="{604E5A2B-A1AB-44EC-8C2E-E02F8FE8849F}" srcOrd="0" destOrd="0" parTransId="{5548029B-9435-45F5-8704-DC5E53C591F7}" sibTransId="{F76FA307-1CB4-437E-AA91-95B5C5D02A3B}"/>
    <dgm:cxn modelId="{EFB7E803-3C94-4841-8981-1524522B6E35}" type="presOf" srcId="{AA5865BD-5C45-49FD-AD6F-B99CB7C9C43E}" destId="{981E0799-631E-4BD8-AAD8-A3C970D1E416}" srcOrd="0" destOrd="0" presId="urn:microsoft.com/office/officeart/2005/8/layout/orgChart1"/>
    <dgm:cxn modelId="{C959CE04-D722-405E-952D-E960CB23FFDE}" type="presOf" srcId="{BC1CAA9C-BEE5-4514-BD79-5CF75E47AF89}" destId="{339AA082-3388-4571-940D-30E2CFA0F85D}" srcOrd="0" destOrd="0" presId="urn:microsoft.com/office/officeart/2005/8/layout/orgChart1"/>
    <dgm:cxn modelId="{9470FB0A-77E7-4C8C-8D94-E8A037D2F50B}" srcId="{1658F190-970B-4B0C-AD58-F1BC15555BBA}" destId="{169770BA-9E0F-4D70-A2ED-8CC09537590F}" srcOrd="0" destOrd="0" parTransId="{AA5865BD-5C45-49FD-AD6F-B99CB7C9C43E}" sibTransId="{23ABC0C0-2992-40C2-8AE6-B49A9626792C}"/>
    <dgm:cxn modelId="{8E0FD60F-BA50-49B5-A4E3-0B285B6538ED}" type="presOf" srcId="{2E079258-D733-4783-AACC-0F7DF2FAE848}" destId="{DAD6E29D-8C9D-4147-8CAB-832F460BD6AB}" srcOrd="0" destOrd="0" presId="urn:microsoft.com/office/officeart/2005/8/layout/orgChart1"/>
    <dgm:cxn modelId="{B44F8F1C-9700-4AD6-A806-C34CD665C408}" type="presOf" srcId="{8067C1D0-5B94-4D57-BB0D-441C9AF35750}" destId="{21ACA9F4-D550-423E-89FD-1D5702C6B673}" srcOrd="0" destOrd="0" presId="urn:microsoft.com/office/officeart/2005/8/layout/orgChart1"/>
    <dgm:cxn modelId="{7E9A331E-4284-4B2F-85C1-5D4E80A77557}" type="presOf" srcId="{2D960DC1-8232-4801-8998-3178911058EC}" destId="{808CEEF7-B04F-4B62-A63B-0AE64D1EA49F}" srcOrd="1" destOrd="0" presId="urn:microsoft.com/office/officeart/2005/8/layout/orgChart1"/>
    <dgm:cxn modelId="{2BFB0735-A49A-41AB-B882-6ACE275CE2A0}" srcId="{604E5A2B-A1AB-44EC-8C2E-E02F8FE8849F}" destId="{2D960DC1-8232-4801-8998-3178911058EC}" srcOrd="1" destOrd="0" parTransId="{F819D8AF-13A5-445D-BE0E-5D8EEE080F2B}" sibTransId="{11069FAE-E341-4EAC-A011-96CE797834E5}"/>
    <dgm:cxn modelId="{92B64E40-9800-497D-8621-04BBA2ECCE62}" srcId="{604E5A2B-A1AB-44EC-8C2E-E02F8FE8849F}" destId="{1658F190-970B-4B0C-AD58-F1BC15555BBA}" srcOrd="0" destOrd="0" parTransId="{8067C1D0-5B94-4D57-BB0D-441C9AF35750}" sibTransId="{67E54D67-6055-4348-A1D9-CCBA540A220C}"/>
    <dgm:cxn modelId="{1D9F4769-5D59-4A7D-937B-8D1E9E038161}" type="presOf" srcId="{2D960DC1-8232-4801-8998-3178911058EC}" destId="{C93E52EE-EB4B-49CB-ABCB-077E5C13D290}" srcOrd="0" destOrd="0" presId="urn:microsoft.com/office/officeart/2005/8/layout/orgChart1"/>
    <dgm:cxn modelId="{8EDD9A75-7737-44EC-A3C1-832158536739}" type="presOf" srcId="{604E5A2B-A1AB-44EC-8C2E-E02F8FE8849F}" destId="{EE733087-32A2-4BC5-A9CF-585561A3BCF3}" srcOrd="0" destOrd="0" presId="urn:microsoft.com/office/officeart/2005/8/layout/orgChart1"/>
    <dgm:cxn modelId="{C7A33758-C605-407E-BD14-CB4B6C409F1A}" type="presOf" srcId="{EA6053DF-AD44-4DBD-8E45-DE01A5DC8865}" destId="{5791D348-2CDA-455D-BF34-36CBD4FC0920}" srcOrd="0" destOrd="0" presId="urn:microsoft.com/office/officeart/2005/8/layout/orgChart1"/>
    <dgm:cxn modelId="{1B84A379-2773-424C-B3E0-B80B62BF7416}" type="presOf" srcId="{1658F190-970B-4B0C-AD58-F1BC15555BBA}" destId="{9E5F5169-EA4D-48CE-98D2-A77057DDE743}" srcOrd="0" destOrd="0" presId="urn:microsoft.com/office/officeart/2005/8/layout/orgChart1"/>
    <dgm:cxn modelId="{E60AD17E-1CC0-48A5-9B16-CCEC90D3FD48}" type="presOf" srcId="{169770BA-9E0F-4D70-A2ED-8CC09537590F}" destId="{F55181F4-6875-46A5-B425-AB014DE4CA90}" srcOrd="1" destOrd="0" presId="urn:microsoft.com/office/officeart/2005/8/layout/orgChart1"/>
    <dgm:cxn modelId="{2D6E9CB6-B801-438E-B80A-B556E98B3AC6}" type="presOf" srcId="{F819D8AF-13A5-445D-BE0E-5D8EEE080F2B}" destId="{50AA13C3-CC15-40AE-8F4F-5D3D23836EBC}" srcOrd="0" destOrd="0" presId="urn:microsoft.com/office/officeart/2005/8/layout/orgChart1"/>
    <dgm:cxn modelId="{CE674CBD-2885-4823-BC23-E58AD2416AAA}" type="presOf" srcId="{2E079258-D733-4783-AACC-0F7DF2FAE848}" destId="{FE37E6D0-C1C6-4015-8C32-F3F8A0FFDDE0}" srcOrd="1" destOrd="0" presId="urn:microsoft.com/office/officeart/2005/8/layout/orgChart1"/>
    <dgm:cxn modelId="{51A22ECB-044E-4B51-BC65-B1F06CF66885}" type="presOf" srcId="{604E5A2B-A1AB-44EC-8C2E-E02F8FE8849F}" destId="{6A83602A-C1C8-4A0E-8048-8E3E58928B00}" srcOrd="1" destOrd="0" presId="urn:microsoft.com/office/officeart/2005/8/layout/orgChart1"/>
    <dgm:cxn modelId="{D09F9FCB-7DBC-48EE-A7A9-EB196C5E3C7F}" srcId="{1658F190-970B-4B0C-AD58-F1BC15555BBA}" destId="{2E079258-D733-4783-AACC-0F7DF2FAE848}" srcOrd="1" destOrd="0" parTransId="{BC1CAA9C-BEE5-4514-BD79-5CF75E47AF89}" sibTransId="{4794CC69-4BB9-41E5-A1F4-A2E30FE78FA4}"/>
    <dgm:cxn modelId="{229127E7-5BE5-428C-8B85-F53BA75BDEF2}" type="presOf" srcId="{1658F190-970B-4B0C-AD58-F1BC15555BBA}" destId="{0426ECA2-2F4D-48FA-84A7-70F6D5F99104}" srcOrd="1" destOrd="0" presId="urn:microsoft.com/office/officeart/2005/8/layout/orgChart1"/>
    <dgm:cxn modelId="{E6AFE2F0-FE74-40FD-A154-A80B94C859B0}" type="presOf" srcId="{169770BA-9E0F-4D70-A2ED-8CC09537590F}" destId="{4BB559A8-B44E-4E8E-BA96-E73B1B84247C}" srcOrd="0" destOrd="0" presId="urn:microsoft.com/office/officeart/2005/8/layout/orgChart1"/>
    <dgm:cxn modelId="{7B20F755-1774-4CCF-A4FC-C9004050B205}" type="presParOf" srcId="{5791D348-2CDA-455D-BF34-36CBD4FC0920}" destId="{6AE03F3B-3F29-47E9-9507-D1CFF15A3C1F}" srcOrd="0" destOrd="0" presId="urn:microsoft.com/office/officeart/2005/8/layout/orgChart1"/>
    <dgm:cxn modelId="{61F6BD35-07AD-4006-AD3B-F353D637456D}" type="presParOf" srcId="{6AE03F3B-3F29-47E9-9507-D1CFF15A3C1F}" destId="{286458DC-52CF-4FAC-B7C6-10A05AE74DD3}" srcOrd="0" destOrd="0" presId="urn:microsoft.com/office/officeart/2005/8/layout/orgChart1"/>
    <dgm:cxn modelId="{B9E16FED-A3BC-4E3F-801E-DEE4AEB95A11}" type="presParOf" srcId="{286458DC-52CF-4FAC-B7C6-10A05AE74DD3}" destId="{EE733087-32A2-4BC5-A9CF-585561A3BCF3}" srcOrd="0" destOrd="0" presId="urn:microsoft.com/office/officeart/2005/8/layout/orgChart1"/>
    <dgm:cxn modelId="{BCD53D47-735D-4D89-9F61-1D53CD6E2831}" type="presParOf" srcId="{286458DC-52CF-4FAC-B7C6-10A05AE74DD3}" destId="{6A83602A-C1C8-4A0E-8048-8E3E58928B00}" srcOrd="1" destOrd="0" presId="urn:microsoft.com/office/officeart/2005/8/layout/orgChart1"/>
    <dgm:cxn modelId="{451D54E7-87D0-45D3-8F1F-60B87BF44FBE}" type="presParOf" srcId="{6AE03F3B-3F29-47E9-9507-D1CFF15A3C1F}" destId="{E5290443-3404-4ABB-8BFC-B720A78EC7A8}" srcOrd="1" destOrd="0" presId="urn:microsoft.com/office/officeart/2005/8/layout/orgChart1"/>
    <dgm:cxn modelId="{AD5B4A63-93ED-44F9-9C2D-80F95F59D6C8}" type="presParOf" srcId="{E5290443-3404-4ABB-8BFC-B720A78EC7A8}" destId="{21ACA9F4-D550-423E-89FD-1D5702C6B673}" srcOrd="0" destOrd="0" presId="urn:microsoft.com/office/officeart/2005/8/layout/orgChart1"/>
    <dgm:cxn modelId="{44A70EE0-C875-470B-A3DC-105A08793CAB}" type="presParOf" srcId="{E5290443-3404-4ABB-8BFC-B720A78EC7A8}" destId="{0349FB60-9447-45BE-AF48-E2C4E29A1E41}" srcOrd="1" destOrd="0" presId="urn:microsoft.com/office/officeart/2005/8/layout/orgChart1"/>
    <dgm:cxn modelId="{5A072CBB-ACB2-4520-A63B-951A21E88D9A}" type="presParOf" srcId="{0349FB60-9447-45BE-AF48-E2C4E29A1E41}" destId="{A22D8F2E-1A3E-47C8-A9BD-B1941B577922}" srcOrd="0" destOrd="0" presId="urn:microsoft.com/office/officeart/2005/8/layout/orgChart1"/>
    <dgm:cxn modelId="{3B0E33EF-AB6B-411E-9D95-F9BBFFDEEC36}" type="presParOf" srcId="{A22D8F2E-1A3E-47C8-A9BD-B1941B577922}" destId="{9E5F5169-EA4D-48CE-98D2-A77057DDE743}" srcOrd="0" destOrd="0" presId="urn:microsoft.com/office/officeart/2005/8/layout/orgChart1"/>
    <dgm:cxn modelId="{3BFE3D48-9651-4043-8BE4-8963E8B5EF6A}" type="presParOf" srcId="{A22D8F2E-1A3E-47C8-A9BD-B1941B577922}" destId="{0426ECA2-2F4D-48FA-84A7-70F6D5F99104}" srcOrd="1" destOrd="0" presId="urn:microsoft.com/office/officeart/2005/8/layout/orgChart1"/>
    <dgm:cxn modelId="{9DAA821A-E8BA-4F8D-8E0C-9C779D4DA586}" type="presParOf" srcId="{0349FB60-9447-45BE-AF48-E2C4E29A1E41}" destId="{8A2754ED-D8B9-4A9B-ADC8-67E674DB80FA}" srcOrd="1" destOrd="0" presId="urn:microsoft.com/office/officeart/2005/8/layout/orgChart1"/>
    <dgm:cxn modelId="{65E88632-2CE3-44CB-A0AC-7733684D2E48}" type="presParOf" srcId="{8A2754ED-D8B9-4A9B-ADC8-67E674DB80FA}" destId="{981E0799-631E-4BD8-AAD8-A3C970D1E416}" srcOrd="0" destOrd="0" presId="urn:microsoft.com/office/officeart/2005/8/layout/orgChart1"/>
    <dgm:cxn modelId="{61E3466C-4B81-4D4A-A949-FA98ED54D45F}" type="presParOf" srcId="{8A2754ED-D8B9-4A9B-ADC8-67E674DB80FA}" destId="{0B2F806E-B495-43C0-812F-7F856CB4FA9A}" srcOrd="1" destOrd="0" presId="urn:microsoft.com/office/officeart/2005/8/layout/orgChart1"/>
    <dgm:cxn modelId="{CE72250A-B10F-4A49-AE20-5E8FC79D6376}" type="presParOf" srcId="{0B2F806E-B495-43C0-812F-7F856CB4FA9A}" destId="{743D35EA-CCA1-4889-AEA9-57E4C30E5917}" srcOrd="0" destOrd="0" presId="urn:microsoft.com/office/officeart/2005/8/layout/orgChart1"/>
    <dgm:cxn modelId="{AD8FE8DC-FDE6-47B9-9BA7-CD48E477F4C2}" type="presParOf" srcId="{743D35EA-CCA1-4889-AEA9-57E4C30E5917}" destId="{4BB559A8-B44E-4E8E-BA96-E73B1B84247C}" srcOrd="0" destOrd="0" presId="urn:microsoft.com/office/officeart/2005/8/layout/orgChart1"/>
    <dgm:cxn modelId="{2ACCE492-CE99-446D-A9C8-3DC7E155A33F}" type="presParOf" srcId="{743D35EA-CCA1-4889-AEA9-57E4C30E5917}" destId="{F55181F4-6875-46A5-B425-AB014DE4CA90}" srcOrd="1" destOrd="0" presId="urn:microsoft.com/office/officeart/2005/8/layout/orgChart1"/>
    <dgm:cxn modelId="{E3DC6CCB-E693-4D27-9B1B-A366091F46A8}" type="presParOf" srcId="{0B2F806E-B495-43C0-812F-7F856CB4FA9A}" destId="{6D00437B-395D-427E-8CB7-CB261363E56C}" srcOrd="1" destOrd="0" presId="urn:microsoft.com/office/officeart/2005/8/layout/orgChart1"/>
    <dgm:cxn modelId="{BD6F492E-A3CC-4F15-899E-19767A51E557}" type="presParOf" srcId="{0B2F806E-B495-43C0-812F-7F856CB4FA9A}" destId="{C27E38EC-73E8-4D6B-A7D0-45F74B774FAD}" srcOrd="2" destOrd="0" presId="urn:microsoft.com/office/officeart/2005/8/layout/orgChart1"/>
    <dgm:cxn modelId="{22A15F3C-ED83-4607-BE33-06463B687323}" type="presParOf" srcId="{8A2754ED-D8B9-4A9B-ADC8-67E674DB80FA}" destId="{339AA082-3388-4571-940D-30E2CFA0F85D}" srcOrd="2" destOrd="0" presId="urn:microsoft.com/office/officeart/2005/8/layout/orgChart1"/>
    <dgm:cxn modelId="{9C8167CD-C504-450D-A59D-25F2523ACECF}" type="presParOf" srcId="{8A2754ED-D8B9-4A9B-ADC8-67E674DB80FA}" destId="{05C7495E-70C0-41B6-B60A-91CD23E09AA9}" srcOrd="3" destOrd="0" presId="urn:microsoft.com/office/officeart/2005/8/layout/orgChart1"/>
    <dgm:cxn modelId="{99E88208-B9B3-48A8-9BE7-FAC78461B4E4}" type="presParOf" srcId="{05C7495E-70C0-41B6-B60A-91CD23E09AA9}" destId="{ED6FDD24-9EB3-450C-BA67-EFFB5FA2B26E}" srcOrd="0" destOrd="0" presId="urn:microsoft.com/office/officeart/2005/8/layout/orgChart1"/>
    <dgm:cxn modelId="{D25B59EB-75B1-4792-BE27-E72559977298}" type="presParOf" srcId="{ED6FDD24-9EB3-450C-BA67-EFFB5FA2B26E}" destId="{DAD6E29D-8C9D-4147-8CAB-832F460BD6AB}" srcOrd="0" destOrd="0" presId="urn:microsoft.com/office/officeart/2005/8/layout/orgChart1"/>
    <dgm:cxn modelId="{E2D17302-DE45-477B-956E-5F32DBB3E81C}" type="presParOf" srcId="{ED6FDD24-9EB3-450C-BA67-EFFB5FA2B26E}" destId="{FE37E6D0-C1C6-4015-8C32-F3F8A0FFDDE0}" srcOrd="1" destOrd="0" presId="urn:microsoft.com/office/officeart/2005/8/layout/orgChart1"/>
    <dgm:cxn modelId="{E5667397-8282-49E7-B26B-1677178AA266}" type="presParOf" srcId="{05C7495E-70C0-41B6-B60A-91CD23E09AA9}" destId="{3E7351D6-0E9C-4D79-BF69-C50EEFDF5E3E}" srcOrd="1" destOrd="0" presId="urn:microsoft.com/office/officeart/2005/8/layout/orgChart1"/>
    <dgm:cxn modelId="{0AF6B48C-6FB9-487D-BC3A-243B61FA3E90}" type="presParOf" srcId="{05C7495E-70C0-41B6-B60A-91CD23E09AA9}" destId="{F60D2645-3717-434D-BBA0-4F682C322181}" srcOrd="2" destOrd="0" presId="urn:microsoft.com/office/officeart/2005/8/layout/orgChart1"/>
    <dgm:cxn modelId="{DDA950E0-4B5E-4786-9D29-2E037111C7C5}" type="presParOf" srcId="{0349FB60-9447-45BE-AF48-E2C4E29A1E41}" destId="{0F9CE9B6-2F8B-4BC9-848F-033E466350BD}" srcOrd="2" destOrd="0" presId="urn:microsoft.com/office/officeart/2005/8/layout/orgChart1"/>
    <dgm:cxn modelId="{E76D71FF-1B03-43EC-934D-363F2D16D9B5}" type="presParOf" srcId="{E5290443-3404-4ABB-8BFC-B720A78EC7A8}" destId="{50AA13C3-CC15-40AE-8F4F-5D3D23836EBC}" srcOrd="2" destOrd="0" presId="urn:microsoft.com/office/officeart/2005/8/layout/orgChart1"/>
    <dgm:cxn modelId="{56A87EC0-192E-49D3-B473-C4E9DBA79784}" type="presParOf" srcId="{E5290443-3404-4ABB-8BFC-B720A78EC7A8}" destId="{C1D1D15B-BCA4-4488-AC60-04827FEC1D52}" srcOrd="3" destOrd="0" presId="urn:microsoft.com/office/officeart/2005/8/layout/orgChart1"/>
    <dgm:cxn modelId="{4D9BF033-DE20-42B9-B43E-6E8F0D68FBC2}" type="presParOf" srcId="{C1D1D15B-BCA4-4488-AC60-04827FEC1D52}" destId="{E5F688FC-CC87-4D5E-8163-EBB1D8BDB9D0}" srcOrd="0" destOrd="0" presId="urn:microsoft.com/office/officeart/2005/8/layout/orgChart1"/>
    <dgm:cxn modelId="{2E8908FF-5EC9-4B05-A6E0-A652B44990D8}" type="presParOf" srcId="{E5F688FC-CC87-4D5E-8163-EBB1D8BDB9D0}" destId="{C93E52EE-EB4B-49CB-ABCB-077E5C13D290}" srcOrd="0" destOrd="0" presId="urn:microsoft.com/office/officeart/2005/8/layout/orgChart1"/>
    <dgm:cxn modelId="{6F6CFD5E-F75C-46AF-95FE-2F85E3D833C4}" type="presParOf" srcId="{E5F688FC-CC87-4D5E-8163-EBB1D8BDB9D0}" destId="{808CEEF7-B04F-4B62-A63B-0AE64D1EA49F}" srcOrd="1" destOrd="0" presId="urn:microsoft.com/office/officeart/2005/8/layout/orgChart1"/>
    <dgm:cxn modelId="{34E587B7-DE74-4FFF-8B4C-D8EABCA8BEC1}" type="presParOf" srcId="{C1D1D15B-BCA4-4488-AC60-04827FEC1D52}" destId="{A0F15047-A8AD-4329-9EFD-8026641BE35E}" srcOrd="1" destOrd="0" presId="urn:microsoft.com/office/officeart/2005/8/layout/orgChart1"/>
    <dgm:cxn modelId="{AF31B12F-ACFE-4B5C-87E5-89356901A76F}" type="presParOf" srcId="{C1D1D15B-BCA4-4488-AC60-04827FEC1D52}" destId="{06787D9D-8211-4F13-862C-249A8DD3565C}" srcOrd="2" destOrd="0" presId="urn:microsoft.com/office/officeart/2005/8/layout/orgChart1"/>
    <dgm:cxn modelId="{659E9D09-854A-44F2-90DB-9F081A1AD8A2}" type="presParOf" srcId="{6AE03F3B-3F29-47E9-9507-D1CFF15A3C1F}" destId="{2F64EDBC-20D5-41FB-AA84-91ADFAE9AB6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46E9E3-9390-4598-935D-079559A25722}" type="doc">
      <dgm:prSet loTypeId="urn:microsoft.com/office/officeart/2005/8/layout/hierarchy2" loCatId="hierarchy" qsTypeId="urn:microsoft.com/office/officeart/2005/8/quickstyle/simple1" qsCatId="simple" csTypeId="urn:microsoft.com/office/officeart/2005/8/colors/accent2_1" csCatId="accent2" phldr="1"/>
      <dgm:spPr/>
      <dgm:t>
        <a:bodyPr/>
        <a:lstStyle/>
        <a:p>
          <a:endParaRPr kumimoji="1" lang="ja-JP" altLang="en-US"/>
        </a:p>
      </dgm:t>
    </dgm:pt>
    <dgm:pt modelId="{BD2248BD-1DE3-44E2-8B76-FFDD5434C5F1}">
      <dgm:prSet phldrT="[テキスト]"/>
      <dgm:spPr/>
      <dgm:t>
        <a:bodyPr/>
        <a:lstStyle/>
        <a:p>
          <a:r>
            <a:rPr kumimoji="1" lang="ja-JP" altLang="en-US" dirty="0"/>
            <a:t>高等植物</a:t>
          </a:r>
        </a:p>
      </dgm:t>
    </dgm:pt>
    <dgm:pt modelId="{30DF448F-A3FF-4153-AF22-DCA4457D1044}" type="parTrans" cxnId="{9C90766B-9D07-4AB5-88A0-6598A4653494}">
      <dgm:prSet/>
      <dgm:spPr/>
      <dgm:t>
        <a:bodyPr/>
        <a:lstStyle/>
        <a:p>
          <a:endParaRPr kumimoji="1" lang="ja-JP" altLang="en-US"/>
        </a:p>
      </dgm:t>
    </dgm:pt>
    <dgm:pt modelId="{ACF8D10C-D1A9-4451-A2A2-932E5BD88C1C}" type="sibTrans" cxnId="{9C90766B-9D07-4AB5-88A0-6598A4653494}">
      <dgm:prSet/>
      <dgm:spPr/>
      <dgm:t>
        <a:bodyPr/>
        <a:lstStyle/>
        <a:p>
          <a:endParaRPr kumimoji="1" lang="ja-JP" altLang="en-US"/>
        </a:p>
      </dgm:t>
    </dgm:pt>
    <dgm:pt modelId="{7DE283E8-3AC3-4090-8C02-A3CFEFA840AD}">
      <dgm:prSet phldrT="[テキスト]"/>
      <dgm:spPr/>
      <dgm:t>
        <a:bodyPr/>
        <a:lstStyle/>
        <a:p>
          <a:r>
            <a:rPr kumimoji="1" lang="ja-JP" altLang="en-US" dirty="0"/>
            <a:t>裸子植物</a:t>
          </a:r>
        </a:p>
      </dgm:t>
    </dgm:pt>
    <dgm:pt modelId="{4E7EE3CF-BAE7-4683-B45B-7C88B746FB2A}" type="parTrans" cxnId="{152EE610-5F4C-408E-9E2E-5E591465912B}">
      <dgm:prSet/>
      <dgm:spPr/>
      <dgm:t>
        <a:bodyPr/>
        <a:lstStyle/>
        <a:p>
          <a:endParaRPr kumimoji="1" lang="ja-JP" altLang="en-US"/>
        </a:p>
      </dgm:t>
    </dgm:pt>
    <dgm:pt modelId="{5DD7360A-08F0-4D7B-8AB2-45EF93AE595E}" type="sibTrans" cxnId="{152EE610-5F4C-408E-9E2E-5E591465912B}">
      <dgm:prSet/>
      <dgm:spPr/>
      <dgm:t>
        <a:bodyPr/>
        <a:lstStyle/>
        <a:p>
          <a:endParaRPr kumimoji="1" lang="ja-JP" altLang="en-US"/>
        </a:p>
      </dgm:t>
    </dgm:pt>
    <dgm:pt modelId="{D0E448CB-12FF-4FB4-8185-72A19460ADEB}">
      <dgm:prSet phldrT="[テキスト]"/>
      <dgm:spPr/>
      <dgm:t>
        <a:bodyPr/>
        <a:lstStyle/>
        <a:p>
          <a:r>
            <a:rPr kumimoji="1" lang="ja-JP" altLang="en-US" dirty="0"/>
            <a:t>被子植物</a:t>
          </a:r>
        </a:p>
      </dgm:t>
    </dgm:pt>
    <dgm:pt modelId="{09AA4972-1769-4B1E-B04B-C1E45CAB46AE}" type="parTrans" cxnId="{01C22E1C-C377-4CF6-882F-6C79F485DBDA}">
      <dgm:prSet/>
      <dgm:spPr/>
      <dgm:t>
        <a:bodyPr/>
        <a:lstStyle/>
        <a:p>
          <a:endParaRPr kumimoji="1" lang="ja-JP" altLang="en-US"/>
        </a:p>
      </dgm:t>
    </dgm:pt>
    <dgm:pt modelId="{D93447A5-7809-4929-A8E2-722725828812}" type="sibTrans" cxnId="{01C22E1C-C377-4CF6-882F-6C79F485DBDA}">
      <dgm:prSet/>
      <dgm:spPr/>
      <dgm:t>
        <a:bodyPr/>
        <a:lstStyle/>
        <a:p>
          <a:endParaRPr kumimoji="1" lang="ja-JP" altLang="en-US"/>
        </a:p>
      </dgm:t>
    </dgm:pt>
    <dgm:pt modelId="{4DD73132-3480-4C8A-B5E9-06248A47982B}">
      <dgm:prSet phldrT="[テキスト]"/>
      <dgm:spPr/>
      <dgm:t>
        <a:bodyPr/>
        <a:lstStyle/>
        <a:p>
          <a:r>
            <a:rPr kumimoji="1" lang="ja-JP" altLang="en-US" dirty="0"/>
            <a:t>双子葉類</a:t>
          </a:r>
        </a:p>
      </dgm:t>
    </dgm:pt>
    <dgm:pt modelId="{20638420-71B7-4689-A224-2CCC61E64F11}" type="parTrans" cxnId="{11E8D72A-B7F4-4F75-9350-820F02DAC69A}">
      <dgm:prSet/>
      <dgm:spPr/>
      <dgm:t>
        <a:bodyPr/>
        <a:lstStyle/>
        <a:p>
          <a:endParaRPr kumimoji="1" lang="ja-JP" altLang="en-US"/>
        </a:p>
      </dgm:t>
    </dgm:pt>
    <dgm:pt modelId="{92ED5B73-9DDE-483A-A71C-19C4A549BCEB}" type="sibTrans" cxnId="{11E8D72A-B7F4-4F75-9350-820F02DAC69A}">
      <dgm:prSet/>
      <dgm:spPr/>
      <dgm:t>
        <a:bodyPr/>
        <a:lstStyle/>
        <a:p>
          <a:endParaRPr kumimoji="1" lang="ja-JP" altLang="en-US"/>
        </a:p>
      </dgm:t>
    </dgm:pt>
    <dgm:pt modelId="{C290559E-6252-400C-9C14-2AE63E17A936}">
      <dgm:prSet/>
      <dgm:spPr/>
      <dgm:t>
        <a:bodyPr/>
        <a:lstStyle/>
        <a:p>
          <a:r>
            <a:rPr kumimoji="1" lang="ja-JP" altLang="en-US" dirty="0"/>
            <a:t>合弁花類</a:t>
          </a:r>
        </a:p>
      </dgm:t>
    </dgm:pt>
    <dgm:pt modelId="{F92A177B-E707-47B7-B31F-79C4B555D7FE}" type="parTrans" cxnId="{0840E0BA-7B8D-4AA1-AF30-74BEF7F663A4}">
      <dgm:prSet/>
      <dgm:spPr/>
      <dgm:t>
        <a:bodyPr/>
        <a:lstStyle/>
        <a:p>
          <a:endParaRPr kumimoji="1" lang="ja-JP" altLang="en-US"/>
        </a:p>
      </dgm:t>
    </dgm:pt>
    <dgm:pt modelId="{80007B40-33E0-4E0E-8091-C816E1D54D63}" type="sibTrans" cxnId="{0840E0BA-7B8D-4AA1-AF30-74BEF7F663A4}">
      <dgm:prSet/>
      <dgm:spPr/>
      <dgm:t>
        <a:bodyPr/>
        <a:lstStyle/>
        <a:p>
          <a:endParaRPr kumimoji="1" lang="ja-JP" altLang="en-US"/>
        </a:p>
      </dgm:t>
    </dgm:pt>
    <dgm:pt modelId="{BB65353B-6F65-4402-883C-D356E22E8681}">
      <dgm:prSet/>
      <dgm:spPr/>
      <dgm:t>
        <a:bodyPr/>
        <a:lstStyle/>
        <a:p>
          <a:r>
            <a:rPr kumimoji="1" lang="ja-JP" altLang="en-US" dirty="0"/>
            <a:t>単子葉類</a:t>
          </a:r>
        </a:p>
      </dgm:t>
    </dgm:pt>
    <dgm:pt modelId="{96EA8DC4-9C3E-4226-A098-0201D818C048}" type="parTrans" cxnId="{AACB3C37-C625-4E72-A0C8-26BDD1EF862C}">
      <dgm:prSet/>
      <dgm:spPr/>
      <dgm:t>
        <a:bodyPr/>
        <a:lstStyle/>
        <a:p>
          <a:endParaRPr kumimoji="1" lang="ja-JP" altLang="en-US"/>
        </a:p>
      </dgm:t>
    </dgm:pt>
    <dgm:pt modelId="{897D12D7-4E9C-4EB2-A540-4DC0E811BAED}" type="sibTrans" cxnId="{AACB3C37-C625-4E72-A0C8-26BDD1EF862C}">
      <dgm:prSet/>
      <dgm:spPr/>
      <dgm:t>
        <a:bodyPr/>
        <a:lstStyle/>
        <a:p>
          <a:endParaRPr kumimoji="1" lang="ja-JP" altLang="en-US"/>
        </a:p>
      </dgm:t>
    </dgm:pt>
    <dgm:pt modelId="{EB9B7A29-9402-456F-9039-90F1BCF030CA}">
      <dgm:prSet/>
      <dgm:spPr/>
      <dgm:t>
        <a:bodyPr/>
        <a:lstStyle/>
        <a:p>
          <a:r>
            <a:rPr kumimoji="1" lang="ja-JP" altLang="en-US" dirty="0"/>
            <a:t>離弁花類</a:t>
          </a:r>
        </a:p>
      </dgm:t>
    </dgm:pt>
    <dgm:pt modelId="{2DB78815-0640-4B33-A481-40DE7247E9A3}" type="parTrans" cxnId="{EAF5C7C3-CBB2-48F0-AD7C-1816B1DE4068}">
      <dgm:prSet/>
      <dgm:spPr/>
      <dgm:t>
        <a:bodyPr/>
        <a:lstStyle/>
        <a:p>
          <a:endParaRPr kumimoji="1" lang="ja-JP" altLang="en-US"/>
        </a:p>
      </dgm:t>
    </dgm:pt>
    <dgm:pt modelId="{D71E0065-CC6B-4D39-BCF3-7C5D3E213F48}" type="sibTrans" cxnId="{EAF5C7C3-CBB2-48F0-AD7C-1816B1DE4068}">
      <dgm:prSet/>
      <dgm:spPr/>
      <dgm:t>
        <a:bodyPr/>
        <a:lstStyle/>
        <a:p>
          <a:endParaRPr kumimoji="1" lang="ja-JP" altLang="en-US"/>
        </a:p>
      </dgm:t>
    </dgm:pt>
    <dgm:pt modelId="{B2932DC2-AD91-47E3-B59F-256B7C8B9D5A}" type="pres">
      <dgm:prSet presAssocID="{6A46E9E3-9390-4598-935D-079559A25722}" presName="diagram" presStyleCnt="0">
        <dgm:presLayoutVars>
          <dgm:chPref val="1"/>
          <dgm:dir/>
          <dgm:animOne val="branch"/>
          <dgm:animLvl val="lvl"/>
          <dgm:resizeHandles val="exact"/>
        </dgm:presLayoutVars>
      </dgm:prSet>
      <dgm:spPr/>
    </dgm:pt>
    <dgm:pt modelId="{1EEF82BD-99FC-456A-9EF2-FAF5E9999C29}" type="pres">
      <dgm:prSet presAssocID="{BD2248BD-1DE3-44E2-8B76-FFDD5434C5F1}" presName="root1" presStyleCnt="0"/>
      <dgm:spPr/>
    </dgm:pt>
    <dgm:pt modelId="{31F19D1E-5085-4788-A935-0243D59A6849}" type="pres">
      <dgm:prSet presAssocID="{BD2248BD-1DE3-44E2-8B76-FFDD5434C5F1}" presName="LevelOneTextNode" presStyleLbl="node0" presStyleIdx="0" presStyleCnt="1">
        <dgm:presLayoutVars>
          <dgm:chPref val="3"/>
        </dgm:presLayoutVars>
      </dgm:prSet>
      <dgm:spPr/>
    </dgm:pt>
    <dgm:pt modelId="{4FEA001A-845A-4724-83B4-1228489C2D01}" type="pres">
      <dgm:prSet presAssocID="{BD2248BD-1DE3-44E2-8B76-FFDD5434C5F1}" presName="level2hierChild" presStyleCnt="0"/>
      <dgm:spPr/>
    </dgm:pt>
    <dgm:pt modelId="{246224BB-BE3D-40E9-B8BD-0A1B8CDB3658}" type="pres">
      <dgm:prSet presAssocID="{4E7EE3CF-BAE7-4683-B45B-7C88B746FB2A}" presName="conn2-1" presStyleLbl="parChTrans1D2" presStyleIdx="0" presStyleCnt="2"/>
      <dgm:spPr/>
    </dgm:pt>
    <dgm:pt modelId="{602FE0A8-8519-45B4-8BE1-05274F4DA539}" type="pres">
      <dgm:prSet presAssocID="{4E7EE3CF-BAE7-4683-B45B-7C88B746FB2A}" presName="connTx" presStyleLbl="parChTrans1D2" presStyleIdx="0" presStyleCnt="2"/>
      <dgm:spPr/>
    </dgm:pt>
    <dgm:pt modelId="{3D3494CD-860B-4AAB-8AD8-F7CFDCBE8B9A}" type="pres">
      <dgm:prSet presAssocID="{7DE283E8-3AC3-4090-8C02-A3CFEFA840AD}" presName="root2" presStyleCnt="0"/>
      <dgm:spPr/>
    </dgm:pt>
    <dgm:pt modelId="{67E5D837-1824-4D3D-A585-9660EDE25141}" type="pres">
      <dgm:prSet presAssocID="{7DE283E8-3AC3-4090-8C02-A3CFEFA840AD}" presName="LevelTwoTextNode" presStyleLbl="node2" presStyleIdx="0" presStyleCnt="2">
        <dgm:presLayoutVars>
          <dgm:chPref val="3"/>
        </dgm:presLayoutVars>
      </dgm:prSet>
      <dgm:spPr/>
    </dgm:pt>
    <dgm:pt modelId="{3CC1DEF7-D5B2-42B3-82F1-62F4880B2689}" type="pres">
      <dgm:prSet presAssocID="{7DE283E8-3AC3-4090-8C02-A3CFEFA840AD}" presName="level3hierChild" presStyleCnt="0"/>
      <dgm:spPr/>
    </dgm:pt>
    <dgm:pt modelId="{C2EF2387-B0DF-4666-8AB4-7DD542B12B21}" type="pres">
      <dgm:prSet presAssocID="{09AA4972-1769-4B1E-B04B-C1E45CAB46AE}" presName="conn2-1" presStyleLbl="parChTrans1D2" presStyleIdx="1" presStyleCnt="2"/>
      <dgm:spPr/>
    </dgm:pt>
    <dgm:pt modelId="{89D07CB9-C9FA-4708-A0A1-C7EE76097DC6}" type="pres">
      <dgm:prSet presAssocID="{09AA4972-1769-4B1E-B04B-C1E45CAB46AE}" presName="connTx" presStyleLbl="parChTrans1D2" presStyleIdx="1" presStyleCnt="2"/>
      <dgm:spPr/>
    </dgm:pt>
    <dgm:pt modelId="{4C383E37-1EE4-4FB1-9CAE-C83D9E599F5B}" type="pres">
      <dgm:prSet presAssocID="{D0E448CB-12FF-4FB4-8185-72A19460ADEB}" presName="root2" presStyleCnt="0"/>
      <dgm:spPr/>
    </dgm:pt>
    <dgm:pt modelId="{644A0ED4-9E47-409C-B407-FD0202CC7B13}" type="pres">
      <dgm:prSet presAssocID="{D0E448CB-12FF-4FB4-8185-72A19460ADEB}" presName="LevelTwoTextNode" presStyleLbl="node2" presStyleIdx="1" presStyleCnt="2">
        <dgm:presLayoutVars>
          <dgm:chPref val="3"/>
        </dgm:presLayoutVars>
      </dgm:prSet>
      <dgm:spPr/>
    </dgm:pt>
    <dgm:pt modelId="{8356957D-0F5A-4D6E-8A57-2932BF2D245F}" type="pres">
      <dgm:prSet presAssocID="{D0E448CB-12FF-4FB4-8185-72A19460ADEB}" presName="level3hierChild" presStyleCnt="0"/>
      <dgm:spPr/>
    </dgm:pt>
    <dgm:pt modelId="{CF14EE4C-0E03-44F5-8509-1A8E932230BE}" type="pres">
      <dgm:prSet presAssocID="{96EA8DC4-9C3E-4226-A098-0201D818C048}" presName="conn2-1" presStyleLbl="parChTrans1D3" presStyleIdx="0" presStyleCnt="2"/>
      <dgm:spPr/>
    </dgm:pt>
    <dgm:pt modelId="{591D85D1-DF12-4694-8C1F-0CFC981B6A47}" type="pres">
      <dgm:prSet presAssocID="{96EA8DC4-9C3E-4226-A098-0201D818C048}" presName="connTx" presStyleLbl="parChTrans1D3" presStyleIdx="0" presStyleCnt="2"/>
      <dgm:spPr/>
    </dgm:pt>
    <dgm:pt modelId="{4226DA36-C3D2-4F8D-878A-E73F8253EEAC}" type="pres">
      <dgm:prSet presAssocID="{BB65353B-6F65-4402-883C-D356E22E8681}" presName="root2" presStyleCnt="0"/>
      <dgm:spPr/>
    </dgm:pt>
    <dgm:pt modelId="{B626276E-DEDA-46A4-BC6F-56F8CC65C8F2}" type="pres">
      <dgm:prSet presAssocID="{BB65353B-6F65-4402-883C-D356E22E8681}" presName="LevelTwoTextNode" presStyleLbl="node3" presStyleIdx="0" presStyleCnt="2">
        <dgm:presLayoutVars>
          <dgm:chPref val="3"/>
        </dgm:presLayoutVars>
      </dgm:prSet>
      <dgm:spPr/>
    </dgm:pt>
    <dgm:pt modelId="{63A05249-5726-44FB-82A7-9F1FC9412648}" type="pres">
      <dgm:prSet presAssocID="{BB65353B-6F65-4402-883C-D356E22E8681}" presName="level3hierChild" presStyleCnt="0"/>
      <dgm:spPr/>
    </dgm:pt>
    <dgm:pt modelId="{6C98FA7A-2A25-4013-9910-BD280E702A51}" type="pres">
      <dgm:prSet presAssocID="{20638420-71B7-4689-A224-2CCC61E64F11}" presName="conn2-1" presStyleLbl="parChTrans1D3" presStyleIdx="1" presStyleCnt="2"/>
      <dgm:spPr/>
    </dgm:pt>
    <dgm:pt modelId="{F1E13382-842A-4F86-A2EC-046F22FE3D94}" type="pres">
      <dgm:prSet presAssocID="{20638420-71B7-4689-A224-2CCC61E64F11}" presName="connTx" presStyleLbl="parChTrans1D3" presStyleIdx="1" presStyleCnt="2"/>
      <dgm:spPr/>
    </dgm:pt>
    <dgm:pt modelId="{EEAE625A-D587-4B5C-8917-85BB4FD39031}" type="pres">
      <dgm:prSet presAssocID="{4DD73132-3480-4C8A-B5E9-06248A47982B}" presName="root2" presStyleCnt="0"/>
      <dgm:spPr/>
    </dgm:pt>
    <dgm:pt modelId="{AA93420D-DC64-4CF3-A997-613EF9D4291B}" type="pres">
      <dgm:prSet presAssocID="{4DD73132-3480-4C8A-B5E9-06248A47982B}" presName="LevelTwoTextNode" presStyleLbl="node3" presStyleIdx="1" presStyleCnt="2">
        <dgm:presLayoutVars>
          <dgm:chPref val="3"/>
        </dgm:presLayoutVars>
      </dgm:prSet>
      <dgm:spPr/>
    </dgm:pt>
    <dgm:pt modelId="{8F2559EF-7A41-407E-BE8D-3979888F7207}" type="pres">
      <dgm:prSet presAssocID="{4DD73132-3480-4C8A-B5E9-06248A47982B}" presName="level3hierChild" presStyleCnt="0"/>
      <dgm:spPr/>
    </dgm:pt>
    <dgm:pt modelId="{9D07D892-A0E5-4625-A982-3AA3DD122050}" type="pres">
      <dgm:prSet presAssocID="{2DB78815-0640-4B33-A481-40DE7247E9A3}" presName="conn2-1" presStyleLbl="parChTrans1D4" presStyleIdx="0" presStyleCnt="2"/>
      <dgm:spPr/>
    </dgm:pt>
    <dgm:pt modelId="{B63050C2-FA20-4E2D-BF16-C30C9F3CAED3}" type="pres">
      <dgm:prSet presAssocID="{2DB78815-0640-4B33-A481-40DE7247E9A3}" presName="connTx" presStyleLbl="parChTrans1D4" presStyleIdx="0" presStyleCnt="2"/>
      <dgm:spPr/>
    </dgm:pt>
    <dgm:pt modelId="{65908383-A533-49BD-B315-D573A34419FA}" type="pres">
      <dgm:prSet presAssocID="{EB9B7A29-9402-456F-9039-90F1BCF030CA}" presName="root2" presStyleCnt="0"/>
      <dgm:spPr/>
    </dgm:pt>
    <dgm:pt modelId="{53AA5F79-6906-4C36-8B17-A119B85F110F}" type="pres">
      <dgm:prSet presAssocID="{EB9B7A29-9402-456F-9039-90F1BCF030CA}" presName="LevelTwoTextNode" presStyleLbl="node4" presStyleIdx="0" presStyleCnt="2" custLinFactNeighborX="1276" custLinFactNeighborY="3057">
        <dgm:presLayoutVars>
          <dgm:chPref val="3"/>
        </dgm:presLayoutVars>
      </dgm:prSet>
      <dgm:spPr/>
    </dgm:pt>
    <dgm:pt modelId="{3B56E9F0-F738-4E91-A584-6F895AA21002}" type="pres">
      <dgm:prSet presAssocID="{EB9B7A29-9402-456F-9039-90F1BCF030CA}" presName="level3hierChild" presStyleCnt="0"/>
      <dgm:spPr/>
    </dgm:pt>
    <dgm:pt modelId="{3DECCD49-F6F1-4D6C-88C1-952C9D9999B2}" type="pres">
      <dgm:prSet presAssocID="{F92A177B-E707-47B7-B31F-79C4B555D7FE}" presName="conn2-1" presStyleLbl="parChTrans1D4" presStyleIdx="1" presStyleCnt="2"/>
      <dgm:spPr/>
    </dgm:pt>
    <dgm:pt modelId="{94DBF187-A015-446F-9ACF-6182A5E3B3E4}" type="pres">
      <dgm:prSet presAssocID="{F92A177B-E707-47B7-B31F-79C4B555D7FE}" presName="connTx" presStyleLbl="parChTrans1D4" presStyleIdx="1" presStyleCnt="2"/>
      <dgm:spPr/>
    </dgm:pt>
    <dgm:pt modelId="{0F242D0D-70AA-4FA5-BDBF-7C62D6EDB761}" type="pres">
      <dgm:prSet presAssocID="{C290559E-6252-400C-9C14-2AE63E17A936}" presName="root2" presStyleCnt="0"/>
      <dgm:spPr/>
    </dgm:pt>
    <dgm:pt modelId="{F178DC1D-F611-4B7B-B799-E7B2DE84A2D8}" type="pres">
      <dgm:prSet presAssocID="{C290559E-6252-400C-9C14-2AE63E17A936}" presName="LevelTwoTextNode" presStyleLbl="node4" presStyleIdx="1" presStyleCnt="2" custLinFactNeighborY="7275">
        <dgm:presLayoutVars>
          <dgm:chPref val="3"/>
        </dgm:presLayoutVars>
      </dgm:prSet>
      <dgm:spPr/>
    </dgm:pt>
    <dgm:pt modelId="{528D96BC-E687-4882-A4E1-CD8501974C43}" type="pres">
      <dgm:prSet presAssocID="{C290559E-6252-400C-9C14-2AE63E17A936}" presName="level3hierChild" presStyleCnt="0"/>
      <dgm:spPr/>
    </dgm:pt>
  </dgm:ptLst>
  <dgm:cxnLst>
    <dgm:cxn modelId="{03E18105-AEAB-4B87-B6DC-BC0AF5A5F57E}" type="presOf" srcId="{4E7EE3CF-BAE7-4683-B45B-7C88B746FB2A}" destId="{246224BB-BE3D-40E9-B8BD-0A1B8CDB3658}" srcOrd="0" destOrd="0" presId="urn:microsoft.com/office/officeart/2005/8/layout/hierarchy2"/>
    <dgm:cxn modelId="{E0915B0D-0565-4865-8E66-80A75D9FE76C}" type="presOf" srcId="{F92A177B-E707-47B7-B31F-79C4B555D7FE}" destId="{94DBF187-A015-446F-9ACF-6182A5E3B3E4}" srcOrd="1" destOrd="0" presId="urn:microsoft.com/office/officeart/2005/8/layout/hierarchy2"/>
    <dgm:cxn modelId="{152EE610-5F4C-408E-9E2E-5E591465912B}" srcId="{BD2248BD-1DE3-44E2-8B76-FFDD5434C5F1}" destId="{7DE283E8-3AC3-4090-8C02-A3CFEFA840AD}" srcOrd="0" destOrd="0" parTransId="{4E7EE3CF-BAE7-4683-B45B-7C88B746FB2A}" sibTransId="{5DD7360A-08F0-4D7B-8AB2-45EF93AE595E}"/>
    <dgm:cxn modelId="{01C22E1C-C377-4CF6-882F-6C79F485DBDA}" srcId="{BD2248BD-1DE3-44E2-8B76-FFDD5434C5F1}" destId="{D0E448CB-12FF-4FB4-8185-72A19460ADEB}" srcOrd="1" destOrd="0" parTransId="{09AA4972-1769-4B1E-B04B-C1E45CAB46AE}" sibTransId="{D93447A5-7809-4929-A8E2-722725828812}"/>
    <dgm:cxn modelId="{9FBAAB23-7A07-4EB4-A08E-E9604D8C2152}" type="presOf" srcId="{6A46E9E3-9390-4598-935D-079559A25722}" destId="{B2932DC2-AD91-47E3-B59F-256B7C8B9D5A}" srcOrd="0" destOrd="0" presId="urn:microsoft.com/office/officeart/2005/8/layout/hierarchy2"/>
    <dgm:cxn modelId="{11E8D72A-B7F4-4F75-9350-820F02DAC69A}" srcId="{D0E448CB-12FF-4FB4-8185-72A19460ADEB}" destId="{4DD73132-3480-4C8A-B5E9-06248A47982B}" srcOrd="1" destOrd="0" parTransId="{20638420-71B7-4689-A224-2CCC61E64F11}" sibTransId="{92ED5B73-9DDE-483A-A71C-19C4A549BCEB}"/>
    <dgm:cxn modelId="{AACB3C37-C625-4E72-A0C8-26BDD1EF862C}" srcId="{D0E448CB-12FF-4FB4-8185-72A19460ADEB}" destId="{BB65353B-6F65-4402-883C-D356E22E8681}" srcOrd="0" destOrd="0" parTransId="{96EA8DC4-9C3E-4226-A098-0201D818C048}" sibTransId="{897D12D7-4E9C-4EB2-A540-4DC0E811BAED}"/>
    <dgm:cxn modelId="{D0F3AF37-1B1B-413C-B793-D70207C9587A}" type="presOf" srcId="{20638420-71B7-4689-A224-2CCC61E64F11}" destId="{6C98FA7A-2A25-4013-9910-BD280E702A51}" srcOrd="0" destOrd="0" presId="urn:microsoft.com/office/officeart/2005/8/layout/hierarchy2"/>
    <dgm:cxn modelId="{7FDD8240-04BF-4064-A9FD-D6766C984F42}" type="presOf" srcId="{4E7EE3CF-BAE7-4683-B45B-7C88B746FB2A}" destId="{602FE0A8-8519-45B4-8BE1-05274F4DA539}" srcOrd="1" destOrd="0" presId="urn:microsoft.com/office/officeart/2005/8/layout/hierarchy2"/>
    <dgm:cxn modelId="{FC438D60-2820-42CF-8B16-EF454245C81F}" type="presOf" srcId="{D0E448CB-12FF-4FB4-8185-72A19460ADEB}" destId="{644A0ED4-9E47-409C-B407-FD0202CC7B13}" srcOrd="0" destOrd="0" presId="urn:microsoft.com/office/officeart/2005/8/layout/hierarchy2"/>
    <dgm:cxn modelId="{97002441-BA25-43FB-B64D-42AAA760FA1C}" type="presOf" srcId="{2DB78815-0640-4B33-A481-40DE7247E9A3}" destId="{B63050C2-FA20-4E2D-BF16-C30C9F3CAED3}" srcOrd="1" destOrd="0" presId="urn:microsoft.com/office/officeart/2005/8/layout/hierarchy2"/>
    <dgm:cxn modelId="{E113E841-6AB7-4808-924A-C84F43021AD7}" type="presOf" srcId="{20638420-71B7-4689-A224-2CCC61E64F11}" destId="{F1E13382-842A-4F86-A2EC-046F22FE3D94}" srcOrd="1" destOrd="0" presId="urn:microsoft.com/office/officeart/2005/8/layout/hierarchy2"/>
    <dgm:cxn modelId="{52C70748-EAEA-4F97-B5D6-51709FEC706B}" type="presOf" srcId="{09AA4972-1769-4B1E-B04B-C1E45CAB46AE}" destId="{C2EF2387-B0DF-4666-8AB4-7DD542B12B21}" srcOrd="0" destOrd="0" presId="urn:microsoft.com/office/officeart/2005/8/layout/hierarchy2"/>
    <dgm:cxn modelId="{ABC89A69-945B-42C6-9A0C-CD9E149A812A}" type="presOf" srcId="{4DD73132-3480-4C8A-B5E9-06248A47982B}" destId="{AA93420D-DC64-4CF3-A997-613EF9D4291B}" srcOrd="0" destOrd="0" presId="urn:microsoft.com/office/officeart/2005/8/layout/hierarchy2"/>
    <dgm:cxn modelId="{9C90766B-9D07-4AB5-88A0-6598A4653494}" srcId="{6A46E9E3-9390-4598-935D-079559A25722}" destId="{BD2248BD-1DE3-44E2-8B76-FFDD5434C5F1}" srcOrd="0" destOrd="0" parTransId="{30DF448F-A3FF-4153-AF22-DCA4457D1044}" sibTransId="{ACF8D10C-D1A9-4451-A2A2-932E5BD88C1C}"/>
    <dgm:cxn modelId="{C7CDF657-2BB7-432A-BEE9-D033127DDD64}" type="presOf" srcId="{BB65353B-6F65-4402-883C-D356E22E8681}" destId="{B626276E-DEDA-46A4-BC6F-56F8CC65C8F2}" srcOrd="0" destOrd="0" presId="urn:microsoft.com/office/officeart/2005/8/layout/hierarchy2"/>
    <dgm:cxn modelId="{558D3B8B-93CC-45C4-B373-487D92592624}" type="presOf" srcId="{F92A177B-E707-47B7-B31F-79C4B555D7FE}" destId="{3DECCD49-F6F1-4D6C-88C1-952C9D9999B2}" srcOrd="0" destOrd="0" presId="urn:microsoft.com/office/officeart/2005/8/layout/hierarchy2"/>
    <dgm:cxn modelId="{2F37518E-5C1C-4D3A-A425-94387AAE8141}" type="presOf" srcId="{EB9B7A29-9402-456F-9039-90F1BCF030CA}" destId="{53AA5F79-6906-4C36-8B17-A119B85F110F}" srcOrd="0" destOrd="0" presId="urn:microsoft.com/office/officeart/2005/8/layout/hierarchy2"/>
    <dgm:cxn modelId="{3C8BFEAD-6C0D-4759-B707-EBD93D93A7CB}" type="presOf" srcId="{96EA8DC4-9C3E-4226-A098-0201D818C048}" destId="{CF14EE4C-0E03-44F5-8509-1A8E932230BE}" srcOrd="0" destOrd="0" presId="urn:microsoft.com/office/officeart/2005/8/layout/hierarchy2"/>
    <dgm:cxn modelId="{705FC4B4-E529-493E-B0A1-48AF9AF3F0F1}" type="presOf" srcId="{09AA4972-1769-4B1E-B04B-C1E45CAB46AE}" destId="{89D07CB9-C9FA-4708-A0A1-C7EE76097DC6}" srcOrd="1" destOrd="0" presId="urn:microsoft.com/office/officeart/2005/8/layout/hierarchy2"/>
    <dgm:cxn modelId="{0840E0BA-7B8D-4AA1-AF30-74BEF7F663A4}" srcId="{4DD73132-3480-4C8A-B5E9-06248A47982B}" destId="{C290559E-6252-400C-9C14-2AE63E17A936}" srcOrd="1" destOrd="0" parTransId="{F92A177B-E707-47B7-B31F-79C4B555D7FE}" sibTransId="{80007B40-33E0-4E0E-8091-C816E1D54D63}"/>
    <dgm:cxn modelId="{E1664EBD-EC1E-4E74-A9E4-C9DD7CFB94F0}" type="presOf" srcId="{7DE283E8-3AC3-4090-8C02-A3CFEFA840AD}" destId="{67E5D837-1824-4D3D-A585-9660EDE25141}" srcOrd="0" destOrd="0" presId="urn:microsoft.com/office/officeart/2005/8/layout/hierarchy2"/>
    <dgm:cxn modelId="{C8F26BBF-0E00-4997-BA54-8171BD4466D8}" type="presOf" srcId="{C290559E-6252-400C-9C14-2AE63E17A936}" destId="{F178DC1D-F611-4B7B-B799-E7B2DE84A2D8}" srcOrd="0" destOrd="0" presId="urn:microsoft.com/office/officeart/2005/8/layout/hierarchy2"/>
    <dgm:cxn modelId="{EAF5C7C3-CBB2-48F0-AD7C-1816B1DE4068}" srcId="{4DD73132-3480-4C8A-B5E9-06248A47982B}" destId="{EB9B7A29-9402-456F-9039-90F1BCF030CA}" srcOrd="0" destOrd="0" parTransId="{2DB78815-0640-4B33-A481-40DE7247E9A3}" sibTransId="{D71E0065-CC6B-4D39-BCF3-7C5D3E213F48}"/>
    <dgm:cxn modelId="{B0B8E1D3-5025-466A-BF2C-DFC9AF263E37}" type="presOf" srcId="{BD2248BD-1DE3-44E2-8B76-FFDD5434C5F1}" destId="{31F19D1E-5085-4788-A935-0243D59A6849}" srcOrd="0" destOrd="0" presId="urn:microsoft.com/office/officeart/2005/8/layout/hierarchy2"/>
    <dgm:cxn modelId="{4ADB61E5-0582-49D6-A462-41F13AE035CF}" type="presOf" srcId="{96EA8DC4-9C3E-4226-A098-0201D818C048}" destId="{591D85D1-DF12-4694-8C1F-0CFC981B6A47}" srcOrd="1" destOrd="0" presId="urn:microsoft.com/office/officeart/2005/8/layout/hierarchy2"/>
    <dgm:cxn modelId="{EFB3ECF1-A938-4DB5-A643-DA6F765F333F}" type="presOf" srcId="{2DB78815-0640-4B33-A481-40DE7247E9A3}" destId="{9D07D892-A0E5-4625-A982-3AA3DD122050}" srcOrd="0" destOrd="0" presId="urn:microsoft.com/office/officeart/2005/8/layout/hierarchy2"/>
    <dgm:cxn modelId="{465B26F0-6837-4046-941A-0D5727EC86D2}" type="presParOf" srcId="{B2932DC2-AD91-47E3-B59F-256B7C8B9D5A}" destId="{1EEF82BD-99FC-456A-9EF2-FAF5E9999C29}" srcOrd="0" destOrd="0" presId="urn:microsoft.com/office/officeart/2005/8/layout/hierarchy2"/>
    <dgm:cxn modelId="{4D375FB5-40AA-4D99-A88C-F6CC32838C72}" type="presParOf" srcId="{1EEF82BD-99FC-456A-9EF2-FAF5E9999C29}" destId="{31F19D1E-5085-4788-A935-0243D59A6849}" srcOrd="0" destOrd="0" presId="urn:microsoft.com/office/officeart/2005/8/layout/hierarchy2"/>
    <dgm:cxn modelId="{3FE7D30F-C050-4522-80C3-7878E1796E05}" type="presParOf" srcId="{1EEF82BD-99FC-456A-9EF2-FAF5E9999C29}" destId="{4FEA001A-845A-4724-83B4-1228489C2D01}" srcOrd="1" destOrd="0" presId="urn:microsoft.com/office/officeart/2005/8/layout/hierarchy2"/>
    <dgm:cxn modelId="{8902E16F-306E-4E09-9A88-3DC272DA9284}" type="presParOf" srcId="{4FEA001A-845A-4724-83B4-1228489C2D01}" destId="{246224BB-BE3D-40E9-B8BD-0A1B8CDB3658}" srcOrd="0" destOrd="0" presId="urn:microsoft.com/office/officeart/2005/8/layout/hierarchy2"/>
    <dgm:cxn modelId="{F9CB70B1-4E8E-4A8E-B773-DAFE8A714343}" type="presParOf" srcId="{246224BB-BE3D-40E9-B8BD-0A1B8CDB3658}" destId="{602FE0A8-8519-45B4-8BE1-05274F4DA539}" srcOrd="0" destOrd="0" presId="urn:microsoft.com/office/officeart/2005/8/layout/hierarchy2"/>
    <dgm:cxn modelId="{7C1308B2-266B-4CD2-A5D5-5ACE5EA79CC8}" type="presParOf" srcId="{4FEA001A-845A-4724-83B4-1228489C2D01}" destId="{3D3494CD-860B-4AAB-8AD8-F7CFDCBE8B9A}" srcOrd="1" destOrd="0" presId="urn:microsoft.com/office/officeart/2005/8/layout/hierarchy2"/>
    <dgm:cxn modelId="{9C8B4AFF-8E67-4220-A878-4B59EF7BA868}" type="presParOf" srcId="{3D3494CD-860B-4AAB-8AD8-F7CFDCBE8B9A}" destId="{67E5D837-1824-4D3D-A585-9660EDE25141}" srcOrd="0" destOrd="0" presId="urn:microsoft.com/office/officeart/2005/8/layout/hierarchy2"/>
    <dgm:cxn modelId="{807CECC4-D464-489B-B67E-716C8350B3A9}" type="presParOf" srcId="{3D3494CD-860B-4AAB-8AD8-F7CFDCBE8B9A}" destId="{3CC1DEF7-D5B2-42B3-82F1-62F4880B2689}" srcOrd="1" destOrd="0" presId="urn:microsoft.com/office/officeart/2005/8/layout/hierarchy2"/>
    <dgm:cxn modelId="{D0B01DC7-335F-4880-8C42-898A184C192E}" type="presParOf" srcId="{4FEA001A-845A-4724-83B4-1228489C2D01}" destId="{C2EF2387-B0DF-4666-8AB4-7DD542B12B21}" srcOrd="2" destOrd="0" presId="urn:microsoft.com/office/officeart/2005/8/layout/hierarchy2"/>
    <dgm:cxn modelId="{DB16A61A-5443-47F0-9513-263F74ED4AED}" type="presParOf" srcId="{C2EF2387-B0DF-4666-8AB4-7DD542B12B21}" destId="{89D07CB9-C9FA-4708-A0A1-C7EE76097DC6}" srcOrd="0" destOrd="0" presId="urn:microsoft.com/office/officeart/2005/8/layout/hierarchy2"/>
    <dgm:cxn modelId="{ED4DD3A3-9B81-4315-A3B3-61BB9A57EB2C}" type="presParOf" srcId="{4FEA001A-845A-4724-83B4-1228489C2D01}" destId="{4C383E37-1EE4-4FB1-9CAE-C83D9E599F5B}" srcOrd="3" destOrd="0" presId="urn:microsoft.com/office/officeart/2005/8/layout/hierarchy2"/>
    <dgm:cxn modelId="{79EC2834-DCAD-44F9-83C2-C1E2867D7D46}" type="presParOf" srcId="{4C383E37-1EE4-4FB1-9CAE-C83D9E599F5B}" destId="{644A0ED4-9E47-409C-B407-FD0202CC7B13}" srcOrd="0" destOrd="0" presId="urn:microsoft.com/office/officeart/2005/8/layout/hierarchy2"/>
    <dgm:cxn modelId="{1486684C-AD64-4A3F-8098-99F3687EC1D6}" type="presParOf" srcId="{4C383E37-1EE4-4FB1-9CAE-C83D9E599F5B}" destId="{8356957D-0F5A-4D6E-8A57-2932BF2D245F}" srcOrd="1" destOrd="0" presId="urn:microsoft.com/office/officeart/2005/8/layout/hierarchy2"/>
    <dgm:cxn modelId="{65790EA3-C70F-4716-A372-275E59AE7D10}" type="presParOf" srcId="{8356957D-0F5A-4D6E-8A57-2932BF2D245F}" destId="{CF14EE4C-0E03-44F5-8509-1A8E932230BE}" srcOrd="0" destOrd="0" presId="urn:microsoft.com/office/officeart/2005/8/layout/hierarchy2"/>
    <dgm:cxn modelId="{4E31FFBE-9F0A-4FB4-B03B-6263BC1D0B18}" type="presParOf" srcId="{CF14EE4C-0E03-44F5-8509-1A8E932230BE}" destId="{591D85D1-DF12-4694-8C1F-0CFC981B6A47}" srcOrd="0" destOrd="0" presId="urn:microsoft.com/office/officeart/2005/8/layout/hierarchy2"/>
    <dgm:cxn modelId="{61F12B5E-B19F-43AC-9331-6C57A432E24E}" type="presParOf" srcId="{8356957D-0F5A-4D6E-8A57-2932BF2D245F}" destId="{4226DA36-C3D2-4F8D-878A-E73F8253EEAC}" srcOrd="1" destOrd="0" presId="urn:microsoft.com/office/officeart/2005/8/layout/hierarchy2"/>
    <dgm:cxn modelId="{F89D7F9C-9F75-4BD9-8413-0FFAB8BBA87B}" type="presParOf" srcId="{4226DA36-C3D2-4F8D-878A-E73F8253EEAC}" destId="{B626276E-DEDA-46A4-BC6F-56F8CC65C8F2}" srcOrd="0" destOrd="0" presId="urn:microsoft.com/office/officeart/2005/8/layout/hierarchy2"/>
    <dgm:cxn modelId="{1774FDA0-AA92-4429-A5D5-4A08E2FC029E}" type="presParOf" srcId="{4226DA36-C3D2-4F8D-878A-E73F8253EEAC}" destId="{63A05249-5726-44FB-82A7-9F1FC9412648}" srcOrd="1" destOrd="0" presId="urn:microsoft.com/office/officeart/2005/8/layout/hierarchy2"/>
    <dgm:cxn modelId="{58A840FF-9422-48C5-A1DB-8D96EB0B5E04}" type="presParOf" srcId="{8356957D-0F5A-4D6E-8A57-2932BF2D245F}" destId="{6C98FA7A-2A25-4013-9910-BD280E702A51}" srcOrd="2" destOrd="0" presId="urn:microsoft.com/office/officeart/2005/8/layout/hierarchy2"/>
    <dgm:cxn modelId="{F1224672-BB9B-4AF0-804E-C5A091AB8191}" type="presParOf" srcId="{6C98FA7A-2A25-4013-9910-BD280E702A51}" destId="{F1E13382-842A-4F86-A2EC-046F22FE3D94}" srcOrd="0" destOrd="0" presId="urn:microsoft.com/office/officeart/2005/8/layout/hierarchy2"/>
    <dgm:cxn modelId="{1E6748CE-8BDD-4B64-9407-6D79BC8C712A}" type="presParOf" srcId="{8356957D-0F5A-4D6E-8A57-2932BF2D245F}" destId="{EEAE625A-D587-4B5C-8917-85BB4FD39031}" srcOrd="3" destOrd="0" presId="urn:microsoft.com/office/officeart/2005/8/layout/hierarchy2"/>
    <dgm:cxn modelId="{313A4320-9DE0-4B50-B5F4-909890B63A09}" type="presParOf" srcId="{EEAE625A-D587-4B5C-8917-85BB4FD39031}" destId="{AA93420D-DC64-4CF3-A997-613EF9D4291B}" srcOrd="0" destOrd="0" presId="urn:microsoft.com/office/officeart/2005/8/layout/hierarchy2"/>
    <dgm:cxn modelId="{BDAE4710-C8E4-40EE-AC58-D6F488A2E4FF}" type="presParOf" srcId="{EEAE625A-D587-4B5C-8917-85BB4FD39031}" destId="{8F2559EF-7A41-407E-BE8D-3979888F7207}" srcOrd="1" destOrd="0" presId="urn:microsoft.com/office/officeart/2005/8/layout/hierarchy2"/>
    <dgm:cxn modelId="{59833568-186E-4821-8987-3909221250F0}" type="presParOf" srcId="{8F2559EF-7A41-407E-BE8D-3979888F7207}" destId="{9D07D892-A0E5-4625-A982-3AA3DD122050}" srcOrd="0" destOrd="0" presId="urn:microsoft.com/office/officeart/2005/8/layout/hierarchy2"/>
    <dgm:cxn modelId="{112B2115-8002-4D17-AB78-80CD2CA02071}" type="presParOf" srcId="{9D07D892-A0E5-4625-A982-3AA3DD122050}" destId="{B63050C2-FA20-4E2D-BF16-C30C9F3CAED3}" srcOrd="0" destOrd="0" presId="urn:microsoft.com/office/officeart/2005/8/layout/hierarchy2"/>
    <dgm:cxn modelId="{15BFD895-5496-4149-8924-7EB486146090}" type="presParOf" srcId="{8F2559EF-7A41-407E-BE8D-3979888F7207}" destId="{65908383-A533-49BD-B315-D573A34419FA}" srcOrd="1" destOrd="0" presId="urn:microsoft.com/office/officeart/2005/8/layout/hierarchy2"/>
    <dgm:cxn modelId="{371EAB89-E7F4-4BCF-A04C-52083CECCC64}" type="presParOf" srcId="{65908383-A533-49BD-B315-D573A34419FA}" destId="{53AA5F79-6906-4C36-8B17-A119B85F110F}" srcOrd="0" destOrd="0" presId="urn:microsoft.com/office/officeart/2005/8/layout/hierarchy2"/>
    <dgm:cxn modelId="{FB8D9469-97FE-4B58-B8D3-32971FE633F2}" type="presParOf" srcId="{65908383-A533-49BD-B315-D573A34419FA}" destId="{3B56E9F0-F738-4E91-A584-6F895AA21002}" srcOrd="1" destOrd="0" presId="urn:microsoft.com/office/officeart/2005/8/layout/hierarchy2"/>
    <dgm:cxn modelId="{29749E44-91E1-449E-B837-224E22139F46}" type="presParOf" srcId="{8F2559EF-7A41-407E-BE8D-3979888F7207}" destId="{3DECCD49-F6F1-4D6C-88C1-952C9D9999B2}" srcOrd="2" destOrd="0" presId="urn:microsoft.com/office/officeart/2005/8/layout/hierarchy2"/>
    <dgm:cxn modelId="{A088C939-4FC0-415C-9290-8C6AD116DB9C}" type="presParOf" srcId="{3DECCD49-F6F1-4D6C-88C1-952C9D9999B2}" destId="{94DBF187-A015-446F-9ACF-6182A5E3B3E4}" srcOrd="0" destOrd="0" presId="urn:microsoft.com/office/officeart/2005/8/layout/hierarchy2"/>
    <dgm:cxn modelId="{F5F8BDE5-F3BC-4E32-A07B-24F4886ABFD0}" type="presParOf" srcId="{8F2559EF-7A41-407E-BE8D-3979888F7207}" destId="{0F242D0D-70AA-4FA5-BDBF-7C62D6EDB761}" srcOrd="3" destOrd="0" presId="urn:microsoft.com/office/officeart/2005/8/layout/hierarchy2"/>
    <dgm:cxn modelId="{FD50D763-C333-4D3A-9C32-092D818FCFBA}" type="presParOf" srcId="{0F242D0D-70AA-4FA5-BDBF-7C62D6EDB761}" destId="{F178DC1D-F611-4B7B-B799-E7B2DE84A2D8}" srcOrd="0" destOrd="0" presId="urn:microsoft.com/office/officeart/2005/8/layout/hierarchy2"/>
    <dgm:cxn modelId="{0B7E08BB-8D22-4043-9F0D-AFF8F7A07166}" type="presParOf" srcId="{0F242D0D-70AA-4FA5-BDBF-7C62D6EDB761}" destId="{528D96BC-E687-4882-A4E1-CD8501974C4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386C3E-D8FC-479C-9D62-52BDB2A87F67}" type="doc">
      <dgm:prSet loTypeId="urn:microsoft.com/office/officeart/2005/8/layout/hierarchy2" loCatId="hierarchy" qsTypeId="urn:microsoft.com/office/officeart/2005/8/quickstyle/simple1" qsCatId="simple" csTypeId="urn:microsoft.com/office/officeart/2005/8/colors/accent2_1" csCatId="accent2" phldr="1"/>
      <dgm:spPr/>
      <dgm:t>
        <a:bodyPr/>
        <a:lstStyle/>
        <a:p>
          <a:endParaRPr kumimoji="1" lang="ja-JP" altLang="en-US"/>
        </a:p>
      </dgm:t>
    </dgm:pt>
    <dgm:pt modelId="{A84CEC4C-815C-47A4-871D-0584FD536063}">
      <dgm:prSet phldrT="[テキスト]"/>
      <dgm:spPr/>
      <dgm:t>
        <a:bodyPr/>
        <a:lstStyle/>
        <a:p>
          <a:r>
            <a:rPr kumimoji="1" lang="ja-JP" altLang="en-US" dirty="0"/>
            <a:t>ススキ属</a:t>
          </a:r>
        </a:p>
      </dgm:t>
    </dgm:pt>
    <dgm:pt modelId="{17F50B87-8A50-4BF6-924D-1CA7788D2BF4}" type="parTrans" cxnId="{6EA57E51-CD89-4D71-937B-81B37D8C0B48}">
      <dgm:prSet/>
      <dgm:spPr/>
      <dgm:t>
        <a:bodyPr/>
        <a:lstStyle/>
        <a:p>
          <a:endParaRPr kumimoji="1" lang="ja-JP" altLang="en-US"/>
        </a:p>
      </dgm:t>
    </dgm:pt>
    <dgm:pt modelId="{6C098E0A-481E-4065-931C-058CC5A1CF93}" type="sibTrans" cxnId="{6EA57E51-CD89-4D71-937B-81B37D8C0B48}">
      <dgm:prSet/>
      <dgm:spPr/>
      <dgm:t>
        <a:bodyPr/>
        <a:lstStyle/>
        <a:p>
          <a:endParaRPr kumimoji="1" lang="ja-JP" altLang="en-US"/>
        </a:p>
      </dgm:t>
    </dgm:pt>
    <dgm:pt modelId="{25DE460D-2E8F-4F38-991C-10F1D727209C}">
      <dgm:prSet phldrT="[テキスト]"/>
      <dgm:spPr/>
      <dgm:t>
        <a:bodyPr/>
        <a:lstStyle/>
        <a:p>
          <a:r>
            <a:rPr kumimoji="1" lang="ja-JP" altLang="en-US" dirty="0"/>
            <a:t>ススキ</a:t>
          </a:r>
        </a:p>
      </dgm:t>
    </dgm:pt>
    <dgm:pt modelId="{20990BF1-591C-4C23-A1AC-E509572A1D43}" type="parTrans" cxnId="{008531E7-657E-4F57-A6F9-07DAA29FEEA4}">
      <dgm:prSet/>
      <dgm:spPr/>
      <dgm:t>
        <a:bodyPr/>
        <a:lstStyle/>
        <a:p>
          <a:endParaRPr kumimoji="1" lang="ja-JP" altLang="en-US"/>
        </a:p>
      </dgm:t>
    </dgm:pt>
    <dgm:pt modelId="{2EE04F21-ACE8-4850-BEDB-86DA25D7BCCD}" type="sibTrans" cxnId="{008531E7-657E-4F57-A6F9-07DAA29FEEA4}">
      <dgm:prSet/>
      <dgm:spPr/>
      <dgm:t>
        <a:bodyPr/>
        <a:lstStyle/>
        <a:p>
          <a:endParaRPr kumimoji="1" lang="ja-JP" altLang="en-US"/>
        </a:p>
      </dgm:t>
    </dgm:pt>
    <dgm:pt modelId="{43E53F8B-89CF-40E3-99DF-BCB3CBE118BF}">
      <dgm:prSet phldrT="[テキスト]"/>
      <dgm:spPr/>
      <dgm:t>
        <a:bodyPr/>
        <a:lstStyle/>
        <a:p>
          <a:r>
            <a:rPr kumimoji="1" lang="ja-JP" altLang="en-US" dirty="0"/>
            <a:t>湿地・池</a:t>
          </a:r>
        </a:p>
      </dgm:t>
    </dgm:pt>
    <dgm:pt modelId="{988DB076-AF24-4797-B726-A2503ED03404}" type="parTrans" cxnId="{6B95BCD4-A473-4E84-B72E-E192E5E64ACE}">
      <dgm:prSet/>
      <dgm:spPr/>
      <dgm:t>
        <a:bodyPr/>
        <a:lstStyle/>
        <a:p>
          <a:endParaRPr kumimoji="1" lang="ja-JP" altLang="en-US"/>
        </a:p>
      </dgm:t>
    </dgm:pt>
    <dgm:pt modelId="{F2A31E7C-91E4-4A38-917A-D9DAE44B21B7}" type="sibTrans" cxnId="{6B95BCD4-A473-4E84-B72E-E192E5E64ACE}">
      <dgm:prSet/>
      <dgm:spPr/>
      <dgm:t>
        <a:bodyPr/>
        <a:lstStyle/>
        <a:p>
          <a:endParaRPr kumimoji="1" lang="ja-JP" altLang="en-US"/>
        </a:p>
      </dgm:t>
    </dgm:pt>
    <dgm:pt modelId="{C072B551-6BF8-40BD-8D3A-B5947CBEF29C}">
      <dgm:prSet phldrT="[テキスト]"/>
      <dgm:spPr/>
      <dgm:t>
        <a:bodyPr/>
        <a:lstStyle/>
        <a:p>
          <a:r>
            <a:rPr kumimoji="1" lang="ja-JP" altLang="en-US" dirty="0"/>
            <a:t>オギ</a:t>
          </a:r>
        </a:p>
      </dgm:t>
    </dgm:pt>
    <dgm:pt modelId="{45ADFAAE-F1A4-46D5-870A-F391C273E0C0}" type="parTrans" cxnId="{1C99815E-0696-4D90-A497-EF3E63283ED6}">
      <dgm:prSet/>
      <dgm:spPr/>
      <dgm:t>
        <a:bodyPr/>
        <a:lstStyle/>
        <a:p>
          <a:endParaRPr kumimoji="1" lang="ja-JP" altLang="en-US"/>
        </a:p>
      </dgm:t>
    </dgm:pt>
    <dgm:pt modelId="{37826F8B-BC6F-4936-8EB0-2306DCBECCB6}" type="sibTrans" cxnId="{1C99815E-0696-4D90-A497-EF3E63283ED6}">
      <dgm:prSet/>
      <dgm:spPr/>
      <dgm:t>
        <a:bodyPr/>
        <a:lstStyle/>
        <a:p>
          <a:endParaRPr kumimoji="1" lang="ja-JP" altLang="en-US"/>
        </a:p>
      </dgm:t>
    </dgm:pt>
    <dgm:pt modelId="{21EB8571-AB91-4331-9B0A-91FA054BA1E0}">
      <dgm:prSet phldrT="[テキスト]"/>
      <dgm:spPr/>
      <dgm:t>
        <a:bodyPr/>
        <a:lstStyle/>
        <a:p>
          <a:r>
            <a:rPr kumimoji="1" lang="ja-JP" altLang="en-US" dirty="0"/>
            <a:t>河川</a:t>
          </a:r>
        </a:p>
      </dgm:t>
    </dgm:pt>
    <dgm:pt modelId="{8107B217-3F62-411A-A116-566B5D3270F2}" type="parTrans" cxnId="{719D4166-638D-42DA-B805-DAB9E7E55F45}">
      <dgm:prSet/>
      <dgm:spPr/>
      <dgm:t>
        <a:bodyPr/>
        <a:lstStyle/>
        <a:p>
          <a:endParaRPr kumimoji="1" lang="ja-JP" altLang="en-US"/>
        </a:p>
      </dgm:t>
    </dgm:pt>
    <dgm:pt modelId="{9565DF67-CA91-4101-B07A-29BB286139C5}" type="sibTrans" cxnId="{719D4166-638D-42DA-B805-DAB9E7E55F45}">
      <dgm:prSet/>
      <dgm:spPr/>
      <dgm:t>
        <a:bodyPr/>
        <a:lstStyle/>
        <a:p>
          <a:endParaRPr kumimoji="1" lang="ja-JP" altLang="en-US"/>
        </a:p>
      </dgm:t>
    </dgm:pt>
    <dgm:pt modelId="{461272BE-7E64-41FD-8748-0938F6FBB33F}" type="pres">
      <dgm:prSet presAssocID="{61386C3E-D8FC-479C-9D62-52BDB2A87F67}" presName="diagram" presStyleCnt="0">
        <dgm:presLayoutVars>
          <dgm:chPref val="1"/>
          <dgm:dir/>
          <dgm:animOne val="branch"/>
          <dgm:animLvl val="lvl"/>
          <dgm:resizeHandles val="exact"/>
        </dgm:presLayoutVars>
      </dgm:prSet>
      <dgm:spPr/>
    </dgm:pt>
    <dgm:pt modelId="{B2CD4B31-2F03-42D9-9064-C3FEF2FC357C}" type="pres">
      <dgm:prSet presAssocID="{A84CEC4C-815C-47A4-871D-0584FD536063}" presName="root1" presStyleCnt="0"/>
      <dgm:spPr/>
    </dgm:pt>
    <dgm:pt modelId="{951DD51D-1B80-4BCE-B73B-F0ABACC587C6}" type="pres">
      <dgm:prSet presAssocID="{A84CEC4C-815C-47A4-871D-0584FD536063}" presName="LevelOneTextNode" presStyleLbl="node0" presStyleIdx="0" presStyleCnt="1">
        <dgm:presLayoutVars>
          <dgm:chPref val="3"/>
        </dgm:presLayoutVars>
      </dgm:prSet>
      <dgm:spPr/>
    </dgm:pt>
    <dgm:pt modelId="{9BD07669-FA64-4533-92AF-B7C1324D04ED}" type="pres">
      <dgm:prSet presAssocID="{A84CEC4C-815C-47A4-871D-0584FD536063}" presName="level2hierChild" presStyleCnt="0"/>
      <dgm:spPr/>
    </dgm:pt>
    <dgm:pt modelId="{8A6E7F5B-593F-485F-A4D8-3796839B0CA2}" type="pres">
      <dgm:prSet presAssocID="{20990BF1-591C-4C23-A1AC-E509572A1D43}" presName="conn2-1" presStyleLbl="parChTrans1D2" presStyleIdx="0" presStyleCnt="2"/>
      <dgm:spPr/>
    </dgm:pt>
    <dgm:pt modelId="{048740FA-57AF-42E6-BCB7-DDB61ADF78A6}" type="pres">
      <dgm:prSet presAssocID="{20990BF1-591C-4C23-A1AC-E509572A1D43}" presName="connTx" presStyleLbl="parChTrans1D2" presStyleIdx="0" presStyleCnt="2"/>
      <dgm:spPr/>
    </dgm:pt>
    <dgm:pt modelId="{7ADCF838-6FD9-441C-AD0C-B6DC51DBCC39}" type="pres">
      <dgm:prSet presAssocID="{25DE460D-2E8F-4F38-991C-10F1D727209C}" presName="root2" presStyleCnt="0"/>
      <dgm:spPr/>
    </dgm:pt>
    <dgm:pt modelId="{D731061E-D241-4545-8EA3-5F6AA1DACAB2}" type="pres">
      <dgm:prSet presAssocID="{25DE460D-2E8F-4F38-991C-10F1D727209C}" presName="LevelTwoTextNode" presStyleLbl="node2" presStyleIdx="0" presStyleCnt="2">
        <dgm:presLayoutVars>
          <dgm:chPref val="3"/>
        </dgm:presLayoutVars>
      </dgm:prSet>
      <dgm:spPr/>
    </dgm:pt>
    <dgm:pt modelId="{1C4ADDAF-FA57-4E74-A175-42529539D64C}" type="pres">
      <dgm:prSet presAssocID="{25DE460D-2E8F-4F38-991C-10F1D727209C}" presName="level3hierChild" presStyleCnt="0"/>
      <dgm:spPr/>
    </dgm:pt>
    <dgm:pt modelId="{F4E9166F-C72D-41C3-B434-5F5B3783DDD5}" type="pres">
      <dgm:prSet presAssocID="{988DB076-AF24-4797-B726-A2503ED03404}" presName="conn2-1" presStyleLbl="parChTrans1D3" presStyleIdx="0" presStyleCnt="2"/>
      <dgm:spPr/>
    </dgm:pt>
    <dgm:pt modelId="{E1559696-9F89-462C-8453-8F31BD6BD60D}" type="pres">
      <dgm:prSet presAssocID="{988DB076-AF24-4797-B726-A2503ED03404}" presName="connTx" presStyleLbl="parChTrans1D3" presStyleIdx="0" presStyleCnt="2"/>
      <dgm:spPr/>
    </dgm:pt>
    <dgm:pt modelId="{E66B10B2-9F9D-4E84-B340-732DCD62FECB}" type="pres">
      <dgm:prSet presAssocID="{43E53F8B-89CF-40E3-99DF-BCB3CBE118BF}" presName="root2" presStyleCnt="0"/>
      <dgm:spPr/>
    </dgm:pt>
    <dgm:pt modelId="{C23DE5D1-B70A-416D-AEC6-44FE12380A00}" type="pres">
      <dgm:prSet presAssocID="{43E53F8B-89CF-40E3-99DF-BCB3CBE118BF}" presName="LevelTwoTextNode" presStyleLbl="node3" presStyleIdx="0" presStyleCnt="2">
        <dgm:presLayoutVars>
          <dgm:chPref val="3"/>
        </dgm:presLayoutVars>
      </dgm:prSet>
      <dgm:spPr/>
    </dgm:pt>
    <dgm:pt modelId="{B246F039-F973-478A-8AE1-81873879D22A}" type="pres">
      <dgm:prSet presAssocID="{43E53F8B-89CF-40E3-99DF-BCB3CBE118BF}" presName="level3hierChild" presStyleCnt="0"/>
      <dgm:spPr/>
    </dgm:pt>
    <dgm:pt modelId="{5B696BC3-AADB-4D04-A351-38176C0B864F}" type="pres">
      <dgm:prSet presAssocID="{45ADFAAE-F1A4-46D5-870A-F391C273E0C0}" presName="conn2-1" presStyleLbl="parChTrans1D2" presStyleIdx="1" presStyleCnt="2"/>
      <dgm:spPr/>
    </dgm:pt>
    <dgm:pt modelId="{58BF9693-5845-4996-8297-E76AB5BD1731}" type="pres">
      <dgm:prSet presAssocID="{45ADFAAE-F1A4-46D5-870A-F391C273E0C0}" presName="connTx" presStyleLbl="parChTrans1D2" presStyleIdx="1" presStyleCnt="2"/>
      <dgm:spPr/>
    </dgm:pt>
    <dgm:pt modelId="{0951165A-29DD-4B41-8D92-6C97FCC2F4F9}" type="pres">
      <dgm:prSet presAssocID="{C072B551-6BF8-40BD-8D3A-B5947CBEF29C}" presName="root2" presStyleCnt="0"/>
      <dgm:spPr/>
    </dgm:pt>
    <dgm:pt modelId="{46C73BF6-7036-4822-9E09-9CABB255A0B9}" type="pres">
      <dgm:prSet presAssocID="{C072B551-6BF8-40BD-8D3A-B5947CBEF29C}" presName="LevelTwoTextNode" presStyleLbl="node2" presStyleIdx="1" presStyleCnt="2">
        <dgm:presLayoutVars>
          <dgm:chPref val="3"/>
        </dgm:presLayoutVars>
      </dgm:prSet>
      <dgm:spPr/>
    </dgm:pt>
    <dgm:pt modelId="{9BF8FC88-792E-48C5-8E18-E54F4F835741}" type="pres">
      <dgm:prSet presAssocID="{C072B551-6BF8-40BD-8D3A-B5947CBEF29C}" presName="level3hierChild" presStyleCnt="0"/>
      <dgm:spPr/>
    </dgm:pt>
    <dgm:pt modelId="{3236F170-742E-4E7F-A328-42D4C301B5A9}" type="pres">
      <dgm:prSet presAssocID="{8107B217-3F62-411A-A116-566B5D3270F2}" presName="conn2-1" presStyleLbl="parChTrans1D3" presStyleIdx="1" presStyleCnt="2"/>
      <dgm:spPr/>
    </dgm:pt>
    <dgm:pt modelId="{C6447CBB-5B14-4BEA-ABF5-7A79F41644B6}" type="pres">
      <dgm:prSet presAssocID="{8107B217-3F62-411A-A116-566B5D3270F2}" presName="connTx" presStyleLbl="parChTrans1D3" presStyleIdx="1" presStyleCnt="2"/>
      <dgm:spPr/>
    </dgm:pt>
    <dgm:pt modelId="{4748E2FD-EDF1-4211-93F0-C598317707B2}" type="pres">
      <dgm:prSet presAssocID="{21EB8571-AB91-4331-9B0A-91FA054BA1E0}" presName="root2" presStyleCnt="0"/>
      <dgm:spPr/>
    </dgm:pt>
    <dgm:pt modelId="{4DE32501-4A9F-4DBF-A2A2-5330FD2F4DD3}" type="pres">
      <dgm:prSet presAssocID="{21EB8571-AB91-4331-9B0A-91FA054BA1E0}" presName="LevelTwoTextNode" presStyleLbl="node3" presStyleIdx="1" presStyleCnt="2">
        <dgm:presLayoutVars>
          <dgm:chPref val="3"/>
        </dgm:presLayoutVars>
      </dgm:prSet>
      <dgm:spPr/>
    </dgm:pt>
    <dgm:pt modelId="{815A3DA1-D88F-4468-9176-4647BAC29FE8}" type="pres">
      <dgm:prSet presAssocID="{21EB8571-AB91-4331-9B0A-91FA054BA1E0}" presName="level3hierChild" presStyleCnt="0"/>
      <dgm:spPr/>
    </dgm:pt>
  </dgm:ptLst>
  <dgm:cxnLst>
    <dgm:cxn modelId="{3351342C-3E85-4536-A044-6FCA63B184A0}" type="presOf" srcId="{C072B551-6BF8-40BD-8D3A-B5947CBEF29C}" destId="{46C73BF6-7036-4822-9E09-9CABB255A0B9}" srcOrd="0" destOrd="0" presId="urn:microsoft.com/office/officeart/2005/8/layout/hierarchy2"/>
    <dgm:cxn modelId="{1C99815E-0696-4D90-A497-EF3E63283ED6}" srcId="{A84CEC4C-815C-47A4-871D-0584FD536063}" destId="{C072B551-6BF8-40BD-8D3A-B5947CBEF29C}" srcOrd="1" destOrd="0" parTransId="{45ADFAAE-F1A4-46D5-870A-F391C273E0C0}" sibTransId="{37826F8B-BC6F-4936-8EB0-2306DCBECCB6}"/>
    <dgm:cxn modelId="{A16A5744-9D0D-4044-86DD-D34F40EDE13D}" type="presOf" srcId="{8107B217-3F62-411A-A116-566B5D3270F2}" destId="{3236F170-742E-4E7F-A328-42D4C301B5A9}" srcOrd="0" destOrd="0" presId="urn:microsoft.com/office/officeart/2005/8/layout/hierarchy2"/>
    <dgm:cxn modelId="{719D4166-638D-42DA-B805-DAB9E7E55F45}" srcId="{C072B551-6BF8-40BD-8D3A-B5947CBEF29C}" destId="{21EB8571-AB91-4331-9B0A-91FA054BA1E0}" srcOrd="0" destOrd="0" parTransId="{8107B217-3F62-411A-A116-566B5D3270F2}" sibTransId="{9565DF67-CA91-4101-B07A-29BB286139C5}"/>
    <dgm:cxn modelId="{76E4F56E-489A-44A4-ADA2-402AB38E7BF1}" type="presOf" srcId="{988DB076-AF24-4797-B726-A2503ED03404}" destId="{E1559696-9F89-462C-8453-8F31BD6BD60D}" srcOrd="1" destOrd="0" presId="urn:microsoft.com/office/officeart/2005/8/layout/hierarchy2"/>
    <dgm:cxn modelId="{CFC4B050-329B-4FDC-86C4-FE69DD062257}" type="presOf" srcId="{45ADFAAE-F1A4-46D5-870A-F391C273E0C0}" destId="{5B696BC3-AADB-4D04-A351-38176C0B864F}" srcOrd="0" destOrd="0" presId="urn:microsoft.com/office/officeart/2005/8/layout/hierarchy2"/>
    <dgm:cxn modelId="{7E0B2671-3A88-4635-BAAF-ED0231A86392}" type="presOf" srcId="{45ADFAAE-F1A4-46D5-870A-F391C273E0C0}" destId="{58BF9693-5845-4996-8297-E76AB5BD1731}" srcOrd="1" destOrd="0" presId="urn:microsoft.com/office/officeart/2005/8/layout/hierarchy2"/>
    <dgm:cxn modelId="{6EA57E51-CD89-4D71-937B-81B37D8C0B48}" srcId="{61386C3E-D8FC-479C-9D62-52BDB2A87F67}" destId="{A84CEC4C-815C-47A4-871D-0584FD536063}" srcOrd="0" destOrd="0" parTransId="{17F50B87-8A50-4BF6-924D-1CA7788D2BF4}" sibTransId="{6C098E0A-481E-4065-931C-058CC5A1CF93}"/>
    <dgm:cxn modelId="{BEB68E53-FC70-4C9C-8B01-A0A7C354A338}" type="presOf" srcId="{988DB076-AF24-4797-B726-A2503ED03404}" destId="{F4E9166F-C72D-41C3-B434-5F5B3783DDD5}" srcOrd="0" destOrd="0" presId="urn:microsoft.com/office/officeart/2005/8/layout/hierarchy2"/>
    <dgm:cxn modelId="{E48F017B-3267-40AC-A480-90EAED66DE59}" type="presOf" srcId="{20990BF1-591C-4C23-A1AC-E509572A1D43}" destId="{8A6E7F5B-593F-485F-A4D8-3796839B0CA2}" srcOrd="0" destOrd="0" presId="urn:microsoft.com/office/officeart/2005/8/layout/hierarchy2"/>
    <dgm:cxn modelId="{1B7E949B-8931-4C86-AA0A-F0A5287F84D9}" type="presOf" srcId="{61386C3E-D8FC-479C-9D62-52BDB2A87F67}" destId="{461272BE-7E64-41FD-8748-0938F6FBB33F}" srcOrd="0" destOrd="0" presId="urn:microsoft.com/office/officeart/2005/8/layout/hierarchy2"/>
    <dgm:cxn modelId="{0817A0A2-D865-40EF-A976-A106F7A7B35C}" type="presOf" srcId="{25DE460D-2E8F-4F38-991C-10F1D727209C}" destId="{D731061E-D241-4545-8EA3-5F6AA1DACAB2}" srcOrd="0" destOrd="0" presId="urn:microsoft.com/office/officeart/2005/8/layout/hierarchy2"/>
    <dgm:cxn modelId="{5039E0BD-3CC1-4223-AC25-974558047D30}" type="presOf" srcId="{A84CEC4C-815C-47A4-871D-0584FD536063}" destId="{951DD51D-1B80-4BCE-B73B-F0ABACC587C6}" srcOrd="0" destOrd="0" presId="urn:microsoft.com/office/officeart/2005/8/layout/hierarchy2"/>
    <dgm:cxn modelId="{BEFAB1C2-77C9-4CD5-86B3-480BA0F8DC3B}" type="presOf" srcId="{43E53F8B-89CF-40E3-99DF-BCB3CBE118BF}" destId="{C23DE5D1-B70A-416D-AEC6-44FE12380A00}" srcOrd="0" destOrd="0" presId="urn:microsoft.com/office/officeart/2005/8/layout/hierarchy2"/>
    <dgm:cxn modelId="{AE28EDC6-AD83-431D-95BF-F6D4CAAB12B8}" type="presOf" srcId="{20990BF1-591C-4C23-A1AC-E509572A1D43}" destId="{048740FA-57AF-42E6-BCB7-DDB61ADF78A6}" srcOrd="1" destOrd="0" presId="urn:microsoft.com/office/officeart/2005/8/layout/hierarchy2"/>
    <dgm:cxn modelId="{3EC7DBCE-D3AE-4E26-9BCF-5A8AB69F4609}" type="presOf" srcId="{21EB8571-AB91-4331-9B0A-91FA054BA1E0}" destId="{4DE32501-4A9F-4DBF-A2A2-5330FD2F4DD3}" srcOrd="0" destOrd="0" presId="urn:microsoft.com/office/officeart/2005/8/layout/hierarchy2"/>
    <dgm:cxn modelId="{6B95BCD4-A473-4E84-B72E-E192E5E64ACE}" srcId="{25DE460D-2E8F-4F38-991C-10F1D727209C}" destId="{43E53F8B-89CF-40E3-99DF-BCB3CBE118BF}" srcOrd="0" destOrd="0" parTransId="{988DB076-AF24-4797-B726-A2503ED03404}" sibTransId="{F2A31E7C-91E4-4A38-917A-D9DAE44B21B7}"/>
    <dgm:cxn modelId="{008531E7-657E-4F57-A6F9-07DAA29FEEA4}" srcId="{A84CEC4C-815C-47A4-871D-0584FD536063}" destId="{25DE460D-2E8F-4F38-991C-10F1D727209C}" srcOrd="0" destOrd="0" parTransId="{20990BF1-591C-4C23-A1AC-E509572A1D43}" sibTransId="{2EE04F21-ACE8-4850-BEDB-86DA25D7BCCD}"/>
    <dgm:cxn modelId="{97D1FCF4-F351-4661-BDD8-DA1753863368}" type="presOf" srcId="{8107B217-3F62-411A-A116-566B5D3270F2}" destId="{C6447CBB-5B14-4BEA-ABF5-7A79F41644B6}" srcOrd="1" destOrd="0" presId="urn:microsoft.com/office/officeart/2005/8/layout/hierarchy2"/>
    <dgm:cxn modelId="{9338DF77-AF57-4065-9EF3-AF1AC5B982CC}" type="presParOf" srcId="{461272BE-7E64-41FD-8748-0938F6FBB33F}" destId="{B2CD4B31-2F03-42D9-9064-C3FEF2FC357C}" srcOrd="0" destOrd="0" presId="urn:microsoft.com/office/officeart/2005/8/layout/hierarchy2"/>
    <dgm:cxn modelId="{B72BACB2-6FA0-4699-ADBB-C13EEB5107D1}" type="presParOf" srcId="{B2CD4B31-2F03-42D9-9064-C3FEF2FC357C}" destId="{951DD51D-1B80-4BCE-B73B-F0ABACC587C6}" srcOrd="0" destOrd="0" presId="urn:microsoft.com/office/officeart/2005/8/layout/hierarchy2"/>
    <dgm:cxn modelId="{68DC2169-49C9-4203-A689-53F0313CBCB8}" type="presParOf" srcId="{B2CD4B31-2F03-42D9-9064-C3FEF2FC357C}" destId="{9BD07669-FA64-4533-92AF-B7C1324D04ED}" srcOrd="1" destOrd="0" presId="urn:microsoft.com/office/officeart/2005/8/layout/hierarchy2"/>
    <dgm:cxn modelId="{607968FD-8F30-4F0B-90E0-53351736BF23}" type="presParOf" srcId="{9BD07669-FA64-4533-92AF-B7C1324D04ED}" destId="{8A6E7F5B-593F-485F-A4D8-3796839B0CA2}" srcOrd="0" destOrd="0" presId="urn:microsoft.com/office/officeart/2005/8/layout/hierarchy2"/>
    <dgm:cxn modelId="{5C3C224C-F56B-4A3C-A3E1-9BD979DEFB94}" type="presParOf" srcId="{8A6E7F5B-593F-485F-A4D8-3796839B0CA2}" destId="{048740FA-57AF-42E6-BCB7-DDB61ADF78A6}" srcOrd="0" destOrd="0" presId="urn:microsoft.com/office/officeart/2005/8/layout/hierarchy2"/>
    <dgm:cxn modelId="{9930F265-B990-4191-9740-9EA96D53D36B}" type="presParOf" srcId="{9BD07669-FA64-4533-92AF-B7C1324D04ED}" destId="{7ADCF838-6FD9-441C-AD0C-B6DC51DBCC39}" srcOrd="1" destOrd="0" presId="urn:microsoft.com/office/officeart/2005/8/layout/hierarchy2"/>
    <dgm:cxn modelId="{9FA7FCA1-028A-4171-A734-5DDB3636D960}" type="presParOf" srcId="{7ADCF838-6FD9-441C-AD0C-B6DC51DBCC39}" destId="{D731061E-D241-4545-8EA3-5F6AA1DACAB2}" srcOrd="0" destOrd="0" presId="urn:microsoft.com/office/officeart/2005/8/layout/hierarchy2"/>
    <dgm:cxn modelId="{292A1A73-4212-4601-AC73-34B2F6E2CE7C}" type="presParOf" srcId="{7ADCF838-6FD9-441C-AD0C-B6DC51DBCC39}" destId="{1C4ADDAF-FA57-4E74-A175-42529539D64C}" srcOrd="1" destOrd="0" presId="urn:microsoft.com/office/officeart/2005/8/layout/hierarchy2"/>
    <dgm:cxn modelId="{4193107E-603D-4C95-951E-F30E23CC777B}" type="presParOf" srcId="{1C4ADDAF-FA57-4E74-A175-42529539D64C}" destId="{F4E9166F-C72D-41C3-B434-5F5B3783DDD5}" srcOrd="0" destOrd="0" presId="urn:microsoft.com/office/officeart/2005/8/layout/hierarchy2"/>
    <dgm:cxn modelId="{9B6132C5-40E6-4547-8052-0A3571C4E55F}" type="presParOf" srcId="{F4E9166F-C72D-41C3-B434-5F5B3783DDD5}" destId="{E1559696-9F89-462C-8453-8F31BD6BD60D}" srcOrd="0" destOrd="0" presId="urn:microsoft.com/office/officeart/2005/8/layout/hierarchy2"/>
    <dgm:cxn modelId="{33F3490E-C144-4C03-B5DF-1AAC2024B75F}" type="presParOf" srcId="{1C4ADDAF-FA57-4E74-A175-42529539D64C}" destId="{E66B10B2-9F9D-4E84-B340-732DCD62FECB}" srcOrd="1" destOrd="0" presId="urn:microsoft.com/office/officeart/2005/8/layout/hierarchy2"/>
    <dgm:cxn modelId="{9D4E501C-CE6D-43B3-8A29-3CF80578BAF0}" type="presParOf" srcId="{E66B10B2-9F9D-4E84-B340-732DCD62FECB}" destId="{C23DE5D1-B70A-416D-AEC6-44FE12380A00}" srcOrd="0" destOrd="0" presId="urn:microsoft.com/office/officeart/2005/8/layout/hierarchy2"/>
    <dgm:cxn modelId="{F23C6D6D-12CB-4310-B41C-0474F75BA422}" type="presParOf" srcId="{E66B10B2-9F9D-4E84-B340-732DCD62FECB}" destId="{B246F039-F973-478A-8AE1-81873879D22A}" srcOrd="1" destOrd="0" presId="urn:microsoft.com/office/officeart/2005/8/layout/hierarchy2"/>
    <dgm:cxn modelId="{D6ADC61E-D5BD-4150-823F-E03AEDCC42C9}" type="presParOf" srcId="{9BD07669-FA64-4533-92AF-B7C1324D04ED}" destId="{5B696BC3-AADB-4D04-A351-38176C0B864F}" srcOrd="2" destOrd="0" presId="urn:microsoft.com/office/officeart/2005/8/layout/hierarchy2"/>
    <dgm:cxn modelId="{DD5C2F9C-893E-4F77-ACD4-B9379E971CE6}" type="presParOf" srcId="{5B696BC3-AADB-4D04-A351-38176C0B864F}" destId="{58BF9693-5845-4996-8297-E76AB5BD1731}" srcOrd="0" destOrd="0" presId="urn:microsoft.com/office/officeart/2005/8/layout/hierarchy2"/>
    <dgm:cxn modelId="{4B20ECE6-869D-452B-8866-BAC5E9F2E769}" type="presParOf" srcId="{9BD07669-FA64-4533-92AF-B7C1324D04ED}" destId="{0951165A-29DD-4B41-8D92-6C97FCC2F4F9}" srcOrd="3" destOrd="0" presId="urn:microsoft.com/office/officeart/2005/8/layout/hierarchy2"/>
    <dgm:cxn modelId="{62CE27C3-26BD-4E31-9F8D-D1A2F9CC8D8A}" type="presParOf" srcId="{0951165A-29DD-4B41-8D92-6C97FCC2F4F9}" destId="{46C73BF6-7036-4822-9E09-9CABB255A0B9}" srcOrd="0" destOrd="0" presId="urn:microsoft.com/office/officeart/2005/8/layout/hierarchy2"/>
    <dgm:cxn modelId="{32D2A629-A37F-4E5E-B51E-50B30F9C2383}" type="presParOf" srcId="{0951165A-29DD-4B41-8D92-6C97FCC2F4F9}" destId="{9BF8FC88-792E-48C5-8E18-E54F4F835741}" srcOrd="1" destOrd="0" presId="urn:microsoft.com/office/officeart/2005/8/layout/hierarchy2"/>
    <dgm:cxn modelId="{9595E8C0-2BA9-4CDD-B03D-D2D3814FAF05}" type="presParOf" srcId="{9BF8FC88-792E-48C5-8E18-E54F4F835741}" destId="{3236F170-742E-4E7F-A328-42D4C301B5A9}" srcOrd="0" destOrd="0" presId="urn:microsoft.com/office/officeart/2005/8/layout/hierarchy2"/>
    <dgm:cxn modelId="{F9B0C2F4-85FE-47CA-9AC6-1AF99F3BF3CD}" type="presParOf" srcId="{3236F170-742E-4E7F-A328-42D4C301B5A9}" destId="{C6447CBB-5B14-4BEA-ABF5-7A79F41644B6}" srcOrd="0" destOrd="0" presId="urn:microsoft.com/office/officeart/2005/8/layout/hierarchy2"/>
    <dgm:cxn modelId="{BE10B1D3-7C14-4115-AA3A-8FA2367BE719}" type="presParOf" srcId="{9BF8FC88-792E-48C5-8E18-E54F4F835741}" destId="{4748E2FD-EDF1-4211-93F0-C598317707B2}" srcOrd="1" destOrd="0" presId="urn:microsoft.com/office/officeart/2005/8/layout/hierarchy2"/>
    <dgm:cxn modelId="{192A5CF8-E4D8-4169-8164-33BEFE20FAEB}" type="presParOf" srcId="{4748E2FD-EDF1-4211-93F0-C598317707B2}" destId="{4DE32501-4A9F-4DBF-A2A2-5330FD2F4DD3}" srcOrd="0" destOrd="0" presId="urn:microsoft.com/office/officeart/2005/8/layout/hierarchy2"/>
    <dgm:cxn modelId="{FE4FE359-4A21-4507-A2B7-FAEA5B1B39F4}" type="presParOf" srcId="{4748E2FD-EDF1-4211-93F0-C598317707B2}" destId="{815A3DA1-D88F-4468-9176-4647BAC29FE8}"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386C3E-D8FC-479C-9D62-52BDB2A87F67}" type="doc">
      <dgm:prSet loTypeId="urn:microsoft.com/office/officeart/2005/8/layout/hierarchy2" loCatId="hierarchy" qsTypeId="urn:microsoft.com/office/officeart/2005/8/quickstyle/simple1" qsCatId="simple" csTypeId="urn:microsoft.com/office/officeart/2005/8/colors/accent2_1" csCatId="accent2" phldr="1"/>
      <dgm:spPr/>
      <dgm:t>
        <a:bodyPr/>
        <a:lstStyle/>
        <a:p>
          <a:endParaRPr kumimoji="1" lang="ja-JP" altLang="en-US"/>
        </a:p>
      </dgm:t>
    </dgm:pt>
    <dgm:pt modelId="{A84CEC4C-815C-47A4-871D-0584FD536063}">
      <dgm:prSet phldrT="[テキスト]"/>
      <dgm:spPr/>
      <dgm:t>
        <a:bodyPr/>
        <a:lstStyle/>
        <a:p>
          <a:r>
            <a:rPr kumimoji="1" lang="ja-JP" altLang="en-US" dirty="0"/>
            <a:t>ヨシ属</a:t>
          </a:r>
        </a:p>
      </dgm:t>
    </dgm:pt>
    <dgm:pt modelId="{17F50B87-8A50-4BF6-924D-1CA7788D2BF4}" type="parTrans" cxnId="{6EA57E51-CD89-4D71-937B-81B37D8C0B48}">
      <dgm:prSet/>
      <dgm:spPr/>
      <dgm:t>
        <a:bodyPr/>
        <a:lstStyle/>
        <a:p>
          <a:endParaRPr kumimoji="1" lang="ja-JP" altLang="en-US"/>
        </a:p>
      </dgm:t>
    </dgm:pt>
    <dgm:pt modelId="{6C098E0A-481E-4065-931C-058CC5A1CF93}" type="sibTrans" cxnId="{6EA57E51-CD89-4D71-937B-81B37D8C0B48}">
      <dgm:prSet/>
      <dgm:spPr/>
      <dgm:t>
        <a:bodyPr/>
        <a:lstStyle/>
        <a:p>
          <a:endParaRPr kumimoji="1" lang="ja-JP" altLang="en-US"/>
        </a:p>
      </dgm:t>
    </dgm:pt>
    <dgm:pt modelId="{25DE460D-2E8F-4F38-991C-10F1D727209C}">
      <dgm:prSet phldrT="[テキスト]"/>
      <dgm:spPr/>
      <dgm:t>
        <a:bodyPr/>
        <a:lstStyle/>
        <a:p>
          <a:r>
            <a:rPr kumimoji="1" lang="ja-JP" altLang="en-US" dirty="0"/>
            <a:t>ヨシ</a:t>
          </a:r>
        </a:p>
      </dgm:t>
    </dgm:pt>
    <dgm:pt modelId="{20990BF1-591C-4C23-A1AC-E509572A1D43}" type="parTrans" cxnId="{008531E7-657E-4F57-A6F9-07DAA29FEEA4}">
      <dgm:prSet/>
      <dgm:spPr/>
      <dgm:t>
        <a:bodyPr/>
        <a:lstStyle/>
        <a:p>
          <a:endParaRPr kumimoji="1" lang="ja-JP" altLang="en-US"/>
        </a:p>
      </dgm:t>
    </dgm:pt>
    <dgm:pt modelId="{2EE04F21-ACE8-4850-BEDB-86DA25D7BCCD}" type="sibTrans" cxnId="{008531E7-657E-4F57-A6F9-07DAA29FEEA4}">
      <dgm:prSet/>
      <dgm:spPr/>
      <dgm:t>
        <a:bodyPr/>
        <a:lstStyle/>
        <a:p>
          <a:endParaRPr kumimoji="1" lang="ja-JP" altLang="en-US"/>
        </a:p>
      </dgm:t>
    </dgm:pt>
    <dgm:pt modelId="{43E53F8B-89CF-40E3-99DF-BCB3CBE118BF}">
      <dgm:prSet phldrT="[テキスト]"/>
      <dgm:spPr/>
      <dgm:t>
        <a:bodyPr/>
        <a:lstStyle/>
        <a:p>
          <a:r>
            <a:rPr kumimoji="1" lang="ja-JP" altLang="en-US" dirty="0"/>
            <a:t>乾いた草原</a:t>
          </a:r>
        </a:p>
      </dgm:t>
    </dgm:pt>
    <dgm:pt modelId="{988DB076-AF24-4797-B726-A2503ED03404}" type="parTrans" cxnId="{6B95BCD4-A473-4E84-B72E-E192E5E64ACE}">
      <dgm:prSet/>
      <dgm:spPr/>
      <dgm:t>
        <a:bodyPr/>
        <a:lstStyle/>
        <a:p>
          <a:endParaRPr kumimoji="1" lang="ja-JP" altLang="en-US"/>
        </a:p>
      </dgm:t>
    </dgm:pt>
    <dgm:pt modelId="{F2A31E7C-91E4-4A38-917A-D9DAE44B21B7}" type="sibTrans" cxnId="{6B95BCD4-A473-4E84-B72E-E192E5E64ACE}">
      <dgm:prSet/>
      <dgm:spPr/>
      <dgm:t>
        <a:bodyPr/>
        <a:lstStyle/>
        <a:p>
          <a:endParaRPr kumimoji="1" lang="ja-JP" altLang="en-US"/>
        </a:p>
      </dgm:t>
    </dgm:pt>
    <dgm:pt modelId="{C072B551-6BF8-40BD-8D3A-B5947CBEF29C}">
      <dgm:prSet phldrT="[テキスト]"/>
      <dgm:spPr/>
      <dgm:t>
        <a:bodyPr/>
        <a:lstStyle/>
        <a:p>
          <a:r>
            <a:rPr kumimoji="1" lang="ja-JP" altLang="en-US" dirty="0"/>
            <a:t>ツルヨシ</a:t>
          </a:r>
        </a:p>
      </dgm:t>
    </dgm:pt>
    <dgm:pt modelId="{45ADFAAE-F1A4-46D5-870A-F391C273E0C0}" type="parTrans" cxnId="{1C99815E-0696-4D90-A497-EF3E63283ED6}">
      <dgm:prSet/>
      <dgm:spPr/>
      <dgm:t>
        <a:bodyPr/>
        <a:lstStyle/>
        <a:p>
          <a:endParaRPr kumimoji="1" lang="ja-JP" altLang="en-US"/>
        </a:p>
      </dgm:t>
    </dgm:pt>
    <dgm:pt modelId="{37826F8B-BC6F-4936-8EB0-2306DCBECCB6}" type="sibTrans" cxnId="{1C99815E-0696-4D90-A497-EF3E63283ED6}">
      <dgm:prSet/>
      <dgm:spPr/>
      <dgm:t>
        <a:bodyPr/>
        <a:lstStyle/>
        <a:p>
          <a:endParaRPr kumimoji="1" lang="ja-JP" altLang="en-US"/>
        </a:p>
      </dgm:t>
    </dgm:pt>
    <dgm:pt modelId="{21EB8571-AB91-4331-9B0A-91FA054BA1E0}">
      <dgm:prSet phldrT="[テキスト]"/>
      <dgm:spPr/>
      <dgm:t>
        <a:bodyPr/>
        <a:lstStyle/>
        <a:p>
          <a:r>
            <a:rPr kumimoji="1" lang="ja-JP" altLang="en-US" dirty="0"/>
            <a:t>湿った草原</a:t>
          </a:r>
        </a:p>
      </dgm:t>
    </dgm:pt>
    <dgm:pt modelId="{8107B217-3F62-411A-A116-566B5D3270F2}" type="parTrans" cxnId="{719D4166-638D-42DA-B805-DAB9E7E55F45}">
      <dgm:prSet/>
      <dgm:spPr/>
      <dgm:t>
        <a:bodyPr/>
        <a:lstStyle/>
        <a:p>
          <a:endParaRPr kumimoji="1" lang="ja-JP" altLang="en-US"/>
        </a:p>
      </dgm:t>
    </dgm:pt>
    <dgm:pt modelId="{9565DF67-CA91-4101-B07A-29BB286139C5}" type="sibTrans" cxnId="{719D4166-638D-42DA-B805-DAB9E7E55F45}">
      <dgm:prSet/>
      <dgm:spPr/>
      <dgm:t>
        <a:bodyPr/>
        <a:lstStyle/>
        <a:p>
          <a:endParaRPr kumimoji="1" lang="ja-JP" altLang="en-US"/>
        </a:p>
      </dgm:t>
    </dgm:pt>
    <dgm:pt modelId="{461272BE-7E64-41FD-8748-0938F6FBB33F}" type="pres">
      <dgm:prSet presAssocID="{61386C3E-D8FC-479C-9D62-52BDB2A87F67}" presName="diagram" presStyleCnt="0">
        <dgm:presLayoutVars>
          <dgm:chPref val="1"/>
          <dgm:dir/>
          <dgm:animOne val="branch"/>
          <dgm:animLvl val="lvl"/>
          <dgm:resizeHandles val="exact"/>
        </dgm:presLayoutVars>
      </dgm:prSet>
      <dgm:spPr/>
    </dgm:pt>
    <dgm:pt modelId="{B2CD4B31-2F03-42D9-9064-C3FEF2FC357C}" type="pres">
      <dgm:prSet presAssocID="{A84CEC4C-815C-47A4-871D-0584FD536063}" presName="root1" presStyleCnt="0"/>
      <dgm:spPr/>
    </dgm:pt>
    <dgm:pt modelId="{951DD51D-1B80-4BCE-B73B-F0ABACC587C6}" type="pres">
      <dgm:prSet presAssocID="{A84CEC4C-815C-47A4-871D-0584FD536063}" presName="LevelOneTextNode" presStyleLbl="node0" presStyleIdx="0" presStyleCnt="1">
        <dgm:presLayoutVars>
          <dgm:chPref val="3"/>
        </dgm:presLayoutVars>
      </dgm:prSet>
      <dgm:spPr/>
    </dgm:pt>
    <dgm:pt modelId="{9BD07669-FA64-4533-92AF-B7C1324D04ED}" type="pres">
      <dgm:prSet presAssocID="{A84CEC4C-815C-47A4-871D-0584FD536063}" presName="level2hierChild" presStyleCnt="0"/>
      <dgm:spPr/>
    </dgm:pt>
    <dgm:pt modelId="{8A6E7F5B-593F-485F-A4D8-3796839B0CA2}" type="pres">
      <dgm:prSet presAssocID="{20990BF1-591C-4C23-A1AC-E509572A1D43}" presName="conn2-1" presStyleLbl="parChTrans1D2" presStyleIdx="0" presStyleCnt="2"/>
      <dgm:spPr/>
    </dgm:pt>
    <dgm:pt modelId="{048740FA-57AF-42E6-BCB7-DDB61ADF78A6}" type="pres">
      <dgm:prSet presAssocID="{20990BF1-591C-4C23-A1AC-E509572A1D43}" presName="connTx" presStyleLbl="parChTrans1D2" presStyleIdx="0" presStyleCnt="2"/>
      <dgm:spPr/>
    </dgm:pt>
    <dgm:pt modelId="{7ADCF838-6FD9-441C-AD0C-B6DC51DBCC39}" type="pres">
      <dgm:prSet presAssocID="{25DE460D-2E8F-4F38-991C-10F1D727209C}" presName="root2" presStyleCnt="0"/>
      <dgm:spPr/>
    </dgm:pt>
    <dgm:pt modelId="{D731061E-D241-4545-8EA3-5F6AA1DACAB2}" type="pres">
      <dgm:prSet presAssocID="{25DE460D-2E8F-4F38-991C-10F1D727209C}" presName="LevelTwoTextNode" presStyleLbl="node2" presStyleIdx="0" presStyleCnt="2">
        <dgm:presLayoutVars>
          <dgm:chPref val="3"/>
        </dgm:presLayoutVars>
      </dgm:prSet>
      <dgm:spPr/>
    </dgm:pt>
    <dgm:pt modelId="{1C4ADDAF-FA57-4E74-A175-42529539D64C}" type="pres">
      <dgm:prSet presAssocID="{25DE460D-2E8F-4F38-991C-10F1D727209C}" presName="level3hierChild" presStyleCnt="0"/>
      <dgm:spPr/>
    </dgm:pt>
    <dgm:pt modelId="{F4E9166F-C72D-41C3-B434-5F5B3783DDD5}" type="pres">
      <dgm:prSet presAssocID="{988DB076-AF24-4797-B726-A2503ED03404}" presName="conn2-1" presStyleLbl="parChTrans1D3" presStyleIdx="0" presStyleCnt="2"/>
      <dgm:spPr/>
    </dgm:pt>
    <dgm:pt modelId="{E1559696-9F89-462C-8453-8F31BD6BD60D}" type="pres">
      <dgm:prSet presAssocID="{988DB076-AF24-4797-B726-A2503ED03404}" presName="connTx" presStyleLbl="parChTrans1D3" presStyleIdx="0" presStyleCnt="2"/>
      <dgm:spPr/>
    </dgm:pt>
    <dgm:pt modelId="{E66B10B2-9F9D-4E84-B340-732DCD62FECB}" type="pres">
      <dgm:prSet presAssocID="{43E53F8B-89CF-40E3-99DF-BCB3CBE118BF}" presName="root2" presStyleCnt="0"/>
      <dgm:spPr/>
    </dgm:pt>
    <dgm:pt modelId="{C23DE5D1-B70A-416D-AEC6-44FE12380A00}" type="pres">
      <dgm:prSet presAssocID="{43E53F8B-89CF-40E3-99DF-BCB3CBE118BF}" presName="LevelTwoTextNode" presStyleLbl="node3" presStyleIdx="0" presStyleCnt="2">
        <dgm:presLayoutVars>
          <dgm:chPref val="3"/>
        </dgm:presLayoutVars>
      </dgm:prSet>
      <dgm:spPr/>
    </dgm:pt>
    <dgm:pt modelId="{B246F039-F973-478A-8AE1-81873879D22A}" type="pres">
      <dgm:prSet presAssocID="{43E53F8B-89CF-40E3-99DF-BCB3CBE118BF}" presName="level3hierChild" presStyleCnt="0"/>
      <dgm:spPr/>
    </dgm:pt>
    <dgm:pt modelId="{5B696BC3-AADB-4D04-A351-38176C0B864F}" type="pres">
      <dgm:prSet presAssocID="{45ADFAAE-F1A4-46D5-870A-F391C273E0C0}" presName="conn2-1" presStyleLbl="parChTrans1D2" presStyleIdx="1" presStyleCnt="2"/>
      <dgm:spPr/>
    </dgm:pt>
    <dgm:pt modelId="{58BF9693-5845-4996-8297-E76AB5BD1731}" type="pres">
      <dgm:prSet presAssocID="{45ADFAAE-F1A4-46D5-870A-F391C273E0C0}" presName="connTx" presStyleLbl="parChTrans1D2" presStyleIdx="1" presStyleCnt="2"/>
      <dgm:spPr/>
    </dgm:pt>
    <dgm:pt modelId="{0951165A-29DD-4B41-8D92-6C97FCC2F4F9}" type="pres">
      <dgm:prSet presAssocID="{C072B551-6BF8-40BD-8D3A-B5947CBEF29C}" presName="root2" presStyleCnt="0"/>
      <dgm:spPr/>
    </dgm:pt>
    <dgm:pt modelId="{46C73BF6-7036-4822-9E09-9CABB255A0B9}" type="pres">
      <dgm:prSet presAssocID="{C072B551-6BF8-40BD-8D3A-B5947CBEF29C}" presName="LevelTwoTextNode" presStyleLbl="node2" presStyleIdx="1" presStyleCnt="2">
        <dgm:presLayoutVars>
          <dgm:chPref val="3"/>
        </dgm:presLayoutVars>
      </dgm:prSet>
      <dgm:spPr/>
    </dgm:pt>
    <dgm:pt modelId="{9BF8FC88-792E-48C5-8E18-E54F4F835741}" type="pres">
      <dgm:prSet presAssocID="{C072B551-6BF8-40BD-8D3A-B5947CBEF29C}" presName="level3hierChild" presStyleCnt="0"/>
      <dgm:spPr/>
    </dgm:pt>
    <dgm:pt modelId="{3236F170-742E-4E7F-A328-42D4C301B5A9}" type="pres">
      <dgm:prSet presAssocID="{8107B217-3F62-411A-A116-566B5D3270F2}" presName="conn2-1" presStyleLbl="parChTrans1D3" presStyleIdx="1" presStyleCnt="2"/>
      <dgm:spPr/>
    </dgm:pt>
    <dgm:pt modelId="{C6447CBB-5B14-4BEA-ABF5-7A79F41644B6}" type="pres">
      <dgm:prSet presAssocID="{8107B217-3F62-411A-A116-566B5D3270F2}" presName="connTx" presStyleLbl="parChTrans1D3" presStyleIdx="1" presStyleCnt="2"/>
      <dgm:spPr/>
    </dgm:pt>
    <dgm:pt modelId="{4748E2FD-EDF1-4211-93F0-C598317707B2}" type="pres">
      <dgm:prSet presAssocID="{21EB8571-AB91-4331-9B0A-91FA054BA1E0}" presName="root2" presStyleCnt="0"/>
      <dgm:spPr/>
    </dgm:pt>
    <dgm:pt modelId="{4DE32501-4A9F-4DBF-A2A2-5330FD2F4DD3}" type="pres">
      <dgm:prSet presAssocID="{21EB8571-AB91-4331-9B0A-91FA054BA1E0}" presName="LevelTwoTextNode" presStyleLbl="node3" presStyleIdx="1" presStyleCnt="2">
        <dgm:presLayoutVars>
          <dgm:chPref val="3"/>
        </dgm:presLayoutVars>
      </dgm:prSet>
      <dgm:spPr/>
    </dgm:pt>
    <dgm:pt modelId="{815A3DA1-D88F-4468-9176-4647BAC29FE8}" type="pres">
      <dgm:prSet presAssocID="{21EB8571-AB91-4331-9B0A-91FA054BA1E0}" presName="level3hierChild" presStyleCnt="0"/>
      <dgm:spPr/>
    </dgm:pt>
  </dgm:ptLst>
  <dgm:cxnLst>
    <dgm:cxn modelId="{3351342C-3E85-4536-A044-6FCA63B184A0}" type="presOf" srcId="{C072B551-6BF8-40BD-8D3A-B5947CBEF29C}" destId="{46C73BF6-7036-4822-9E09-9CABB255A0B9}" srcOrd="0" destOrd="0" presId="urn:microsoft.com/office/officeart/2005/8/layout/hierarchy2"/>
    <dgm:cxn modelId="{1C99815E-0696-4D90-A497-EF3E63283ED6}" srcId="{A84CEC4C-815C-47A4-871D-0584FD536063}" destId="{C072B551-6BF8-40BD-8D3A-B5947CBEF29C}" srcOrd="1" destOrd="0" parTransId="{45ADFAAE-F1A4-46D5-870A-F391C273E0C0}" sibTransId="{37826F8B-BC6F-4936-8EB0-2306DCBECCB6}"/>
    <dgm:cxn modelId="{A16A5744-9D0D-4044-86DD-D34F40EDE13D}" type="presOf" srcId="{8107B217-3F62-411A-A116-566B5D3270F2}" destId="{3236F170-742E-4E7F-A328-42D4C301B5A9}" srcOrd="0" destOrd="0" presId="urn:microsoft.com/office/officeart/2005/8/layout/hierarchy2"/>
    <dgm:cxn modelId="{719D4166-638D-42DA-B805-DAB9E7E55F45}" srcId="{C072B551-6BF8-40BD-8D3A-B5947CBEF29C}" destId="{21EB8571-AB91-4331-9B0A-91FA054BA1E0}" srcOrd="0" destOrd="0" parTransId="{8107B217-3F62-411A-A116-566B5D3270F2}" sibTransId="{9565DF67-CA91-4101-B07A-29BB286139C5}"/>
    <dgm:cxn modelId="{76E4F56E-489A-44A4-ADA2-402AB38E7BF1}" type="presOf" srcId="{988DB076-AF24-4797-B726-A2503ED03404}" destId="{E1559696-9F89-462C-8453-8F31BD6BD60D}" srcOrd="1" destOrd="0" presId="urn:microsoft.com/office/officeart/2005/8/layout/hierarchy2"/>
    <dgm:cxn modelId="{CFC4B050-329B-4FDC-86C4-FE69DD062257}" type="presOf" srcId="{45ADFAAE-F1A4-46D5-870A-F391C273E0C0}" destId="{5B696BC3-AADB-4D04-A351-38176C0B864F}" srcOrd="0" destOrd="0" presId="urn:microsoft.com/office/officeart/2005/8/layout/hierarchy2"/>
    <dgm:cxn modelId="{7E0B2671-3A88-4635-BAAF-ED0231A86392}" type="presOf" srcId="{45ADFAAE-F1A4-46D5-870A-F391C273E0C0}" destId="{58BF9693-5845-4996-8297-E76AB5BD1731}" srcOrd="1" destOrd="0" presId="urn:microsoft.com/office/officeart/2005/8/layout/hierarchy2"/>
    <dgm:cxn modelId="{6EA57E51-CD89-4D71-937B-81B37D8C0B48}" srcId="{61386C3E-D8FC-479C-9D62-52BDB2A87F67}" destId="{A84CEC4C-815C-47A4-871D-0584FD536063}" srcOrd="0" destOrd="0" parTransId="{17F50B87-8A50-4BF6-924D-1CA7788D2BF4}" sibTransId="{6C098E0A-481E-4065-931C-058CC5A1CF93}"/>
    <dgm:cxn modelId="{BEB68E53-FC70-4C9C-8B01-A0A7C354A338}" type="presOf" srcId="{988DB076-AF24-4797-B726-A2503ED03404}" destId="{F4E9166F-C72D-41C3-B434-5F5B3783DDD5}" srcOrd="0" destOrd="0" presId="urn:microsoft.com/office/officeart/2005/8/layout/hierarchy2"/>
    <dgm:cxn modelId="{E48F017B-3267-40AC-A480-90EAED66DE59}" type="presOf" srcId="{20990BF1-591C-4C23-A1AC-E509572A1D43}" destId="{8A6E7F5B-593F-485F-A4D8-3796839B0CA2}" srcOrd="0" destOrd="0" presId="urn:microsoft.com/office/officeart/2005/8/layout/hierarchy2"/>
    <dgm:cxn modelId="{1B7E949B-8931-4C86-AA0A-F0A5287F84D9}" type="presOf" srcId="{61386C3E-D8FC-479C-9D62-52BDB2A87F67}" destId="{461272BE-7E64-41FD-8748-0938F6FBB33F}" srcOrd="0" destOrd="0" presId="urn:microsoft.com/office/officeart/2005/8/layout/hierarchy2"/>
    <dgm:cxn modelId="{0817A0A2-D865-40EF-A976-A106F7A7B35C}" type="presOf" srcId="{25DE460D-2E8F-4F38-991C-10F1D727209C}" destId="{D731061E-D241-4545-8EA3-5F6AA1DACAB2}" srcOrd="0" destOrd="0" presId="urn:microsoft.com/office/officeart/2005/8/layout/hierarchy2"/>
    <dgm:cxn modelId="{5039E0BD-3CC1-4223-AC25-974558047D30}" type="presOf" srcId="{A84CEC4C-815C-47A4-871D-0584FD536063}" destId="{951DD51D-1B80-4BCE-B73B-F0ABACC587C6}" srcOrd="0" destOrd="0" presId="urn:microsoft.com/office/officeart/2005/8/layout/hierarchy2"/>
    <dgm:cxn modelId="{BEFAB1C2-77C9-4CD5-86B3-480BA0F8DC3B}" type="presOf" srcId="{43E53F8B-89CF-40E3-99DF-BCB3CBE118BF}" destId="{C23DE5D1-B70A-416D-AEC6-44FE12380A00}" srcOrd="0" destOrd="0" presId="urn:microsoft.com/office/officeart/2005/8/layout/hierarchy2"/>
    <dgm:cxn modelId="{AE28EDC6-AD83-431D-95BF-F6D4CAAB12B8}" type="presOf" srcId="{20990BF1-591C-4C23-A1AC-E509572A1D43}" destId="{048740FA-57AF-42E6-BCB7-DDB61ADF78A6}" srcOrd="1" destOrd="0" presId="urn:microsoft.com/office/officeart/2005/8/layout/hierarchy2"/>
    <dgm:cxn modelId="{3EC7DBCE-D3AE-4E26-9BCF-5A8AB69F4609}" type="presOf" srcId="{21EB8571-AB91-4331-9B0A-91FA054BA1E0}" destId="{4DE32501-4A9F-4DBF-A2A2-5330FD2F4DD3}" srcOrd="0" destOrd="0" presId="urn:microsoft.com/office/officeart/2005/8/layout/hierarchy2"/>
    <dgm:cxn modelId="{6B95BCD4-A473-4E84-B72E-E192E5E64ACE}" srcId="{25DE460D-2E8F-4F38-991C-10F1D727209C}" destId="{43E53F8B-89CF-40E3-99DF-BCB3CBE118BF}" srcOrd="0" destOrd="0" parTransId="{988DB076-AF24-4797-B726-A2503ED03404}" sibTransId="{F2A31E7C-91E4-4A38-917A-D9DAE44B21B7}"/>
    <dgm:cxn modelId="{008531E7-657E-4F57-A6F9-07DAA29FEEA4}" srcId="{A84CEC4C-815C-47A4-871D-0584FD536063}" destId="{25DE460D-2E8F-4F38-991C-10F1D727209C}" srcOrd="0" destOrd="0" parTransId="{20990BF1-591C-4C23-A1AC-E509572A1D43}" sibTransId="{2EE04F21-ACE8-4850-BEDB-86DA25D7BCCD}"/>
    <dgm:cxn modelId="{97D1FCF4-F351-4661-BDD8-DA1753863368}" type="presOf" srcId="{8107B217-3F62-411A-A116-566B5D3270F2}" destId="{C6447CBB-5B14-4BEA-ABF5-7A79F41644B6}" srcOrd="1" destOrd="0" presId="urn:microsoft.com/office/officeart/2005/8/layout/hierarchy2"/>
    <dgm:cxn modelId="{9338DF77-AF57-4065-9EF3-AF1AC5B982CC}" type="presParOf" srcId="{461272BE-7E64-41FD-8748-0938F6FBB33F}" destId="{B2CD4B31-2F03-42D9-9064-C3FEF2FC357C}" srcOrd="0" destOrd="0" presId="urn:microsoft.com/office/officeart/2005/8/layout/hierarchy2"/>
    <dgm:cxn modelId="{B72BACB2-6FA0-4699-ADBB-C13EEB5107D1}" type="presParOf" srcId="{B2CD4B31-2F03-42D9-9064-C3FEF2FC357C}" destId="{951DD51D-1B80-4BCE-B73B-F0ABACC587C6}" srcOrd="0" destOrd="0" presId="urn:microsoft.com/office/officeart/2005/8/layout/hierarchy2"/>
    <dgm:cxn modelId="{68DC2169-49C9-4203-A689-53F0313CBCB8}" type="presParOf" srcId="{B2CD4B31-2F03-42D9-9064-C3FEF2FC357C}" destId="{9BD07669-FA64-4533-92AF-B7C1324D04ED}" srcOrd="1" destOrd="0" presId="urn:microsoft.com/office/officeart/2005/8/layout/hierarchy2"/>
    <dgm:cxn modelId="{607968FD-8F30-4F0B-90E0-53351736BF23}" type="presParOf" srcId="{9BD07669-FA64-4533-92AF-B7C1324D04ED}" destId="{8A6E7F5B-593F-485F-A4D8-3796839B0CA2}" srcOrd="0" destOrd="0" presId="urn:microsoft.com/office/officeart/2005/8/layout/hierarchy2"/>
    <dgm:cxn modelId="{5C3C224C-F56B-4A3C-A3E1-9BD979DEFB94}" type="presParOf" srcId="{8A6E7F5B-593F-485F-A4D8-3796839B0CA2}" destId="{048740FA-57AF-42E6-BCB7-DDB61ADF78A6}" srcOrd="0" destOrd="0" presId="urn:microsoft.com/office/officeart/2005/8/layout/hierarchy2"/>
    <dgm:cxn modelId="{9930F265-B990-4191-9740-9EA96D53D36B}" type="presParOf" srcId="{9BD07669-FA64-4533-92AF-B7C1324D04ED}" destId="{7ADCF838-6FD9-441C-AD0C-B6DC51DBCC39}" srcOrd="1" destOrd="0" presId="urn:microsoft.com/office/officeart/2005/8/layout/hierarchy2"/>
    <dgm:cxn modelId="{9FA7FCA1-028A-4171-A734-5DDB3636D960}" type="presParOf" srcId="{7ADCF838-6FD9-441C-AD0C-B6DC51DBCC39}" destId="{D731061E-D241-4545-8EA3-5F6AA1DACAB2}" srcOrd="0" destOrd="0" presId="urn:microsoft.com/office/officeart/2005/8/layout/hierarchy2"/>
    <dgm:cxn modelId="{292A1A73-4212-4601-AC73-34B2F6E2CE7C}" type="presParOf" srcId="{7ADCF838-6FD9-441C-AD0C-B6DC51DBCC39}" destId="{1C4ADDAF-FA57-4E74-A175-42529539D64C}" srcOrd="1" destOrd="0" presId="urn:microsoft.com/office/officeart/2005/8/layout/hierarchy2"/>
    <dgm:cxn modelId="{4193107E-603D-4C95-951E-F30E23CC777B}" type="presParOf" srcId="{1C4ADDAF-FA57-4E74-A175-42529539D64C}" destId="{F4E9166F-C72D-41C3-B434-5F5B3783DDD5}" srcOrd="0" destOrd="0" presId="urn:microsoft.com/office/officeart/2005/8/layout/hierarchy2"/>
    <dgm:cxn modelId="{9B6132C5-40E6-4547-8052-0A3571C4E55F}" type="presParOf" srcId="{F4E9166F-C72D-41C3-B434-5F5B3783DDD5}" destId="{E1559696-9F89-462C-8453-8F31BD6BD60D}" srcOrd="0" destOrd="0" presId="urn:microsoft.com/office/officeart/2005/8/layout/hierarchy2"/>
    <dgm:cxn modelId="{33F3490E-C144-4C03-B5DF-1AAC2024B75F}" type="presParOf" srcId="{1C4ADDAF-FA57-4E74-A175-42529539D64C}" destId="{E66B10B2-9F9D-4E84-B340-732DCD62FECB}" srcOrd="1" destOrd="0" presId="urn:microsoft.com/office/officeart/2005/8/layout/hierarchy2"/>
    <dgm:cxn modelId="{9D4E501C-CE6D-43B3-8A29-3CF80578BAF0}" type="presParOf" srcId="{E66B10B2-9F9D-4E84-B340-732DCD62FECB}" destId="{C23DE5D1-B70A-416D-AEC6-44FE12380A00}" srcOrd="0" destOrd="0" presId="urn:microsoft.com/office/officeart/2005/8/layout/hierarchy2"/>
    <dgm:cxn modelId="{F23C6D6D-12CB-4310-B41C-0474F75BA422}" type="presParOf" srcId="{E66B10B2-9F9D-4E84-B340-732DCD62FECB}" destId="{B246F039-F973-478A-8AE1-81873879D22A}" srcOrd="1" destOrd="0" presId="urn:microsoft.com/office/officeart/2005/8/layout/hierarchy2"/>
    <dgm:cxn modelId="{D6ADC61E-D5BD-4150-823F-E03AEDCC42C9}" type="presParOf" srcId="{9BD07669-FA64-4533-92AF-B7C1324D04ED}" destId="{5B696BC3-AADB-4D04-A351-38176C0B864F}" srcOrd="2" destOrd="0" presId="urn:microsoft.com/office/officeart/2005/8/layout/hierarchy2"/>
    <dgm:cxn modelId="{DD5C2F9C-893E-4F77-ACD4-B9379E971CE6}" type="presParOf" srcId="{5B696BC3-AADB-4D04-A351-38176C0B864F}" destId="{58BF9693-5845-4996-8297-E76AB5BD1731}" srcOrd="0" destOrd="0" presId="urn:microsoft.com/office/officeart/2005/8/layout/hierarchy2"/>
    <dgm:cxn modelId="{4B20ECE6-869D-452B-8866-BAC5E9F2E769}" type="presParOf" srcId="{9BD07669-FA64-4533-92AF-B7C1324D04ED}" destId="{0951165A-29DD-4B41-8D92-6C97FCC2F4F9}" srcOrd="3" destOrd="0" presId="urn:microsoft.com/office/officeart/2005/8/layout/hierarchy2"/>
    <dgm:cxn modelId="{62CE27C3-26BD-4E31-9F8D-D1A2F9CC8D8A}" type="presParOf" srcId="{0951165A-29DD-4B41-8D92-6C97FCC2F4F9}" destId="{46C73BF6-7036-4822-9E09-9CABB255A0B9}" srcOrd="0" destOrd="0" presId="urn:microsoft.com/office/officeart/2005/8/layout/hierarchy2"/>
    <dgm:cxn modelId="{32D2A629-A37F-4E5E-B51E-50B30F9C2383}" type="presParOf" srcId="{0951165A-29DD-4B41-8D92-6C97FCC2F4F9}" destId="{9BF8FC88-792E-48C5-8E18-E54F4F835741}" srcOrd="1" destOrd="0" presId="urn:microsoft.com/office/officeart/2005/8/layout/hierarchy2"/>
    <dgm:cxn modelId="{9595E8C0-2BA9-4CDD-B03D-D2D3814FAF05}" type="presParOf" srcId="{9BF8FC88-792E-48C5-8E18-E54F4F835741}" destId="{3236F170-742E-4E7F-A328-42D4C301B5A9}" srcOrd="0" destOrd="0" presId="urn:microsoft.com/office/officeart/2005/8/layout/hierarchy2"/>
    <dgm:cxn modelId="{F9B0C2F4-85FE-47CA-9AC6-1AF99F3BF3CD}" type="presParOf" srcId="{3236F170-742E-4E7F-A328-42D4C301B5A9}" destId="{C6447CBB-5B14-4BEA-ABF5-7A79F41644B6}" srcOrd="0" destOrd="0" presId="urn:microsoft.com/office/officeart/2005/8/layout/hierarchy2"/>
    <dgm:cxn modelId="{BE10B1D3-7C14-4115-AA3A-8FA2367BE719}" type="presParOf" srcId="{9BF8FC88-792E-48C5-8E18-E54F4F835741}" destId="{4748E2FD-EDF1-4211-93F0-C598317707B2}" srcOrd="1" destOrd="0" presId="urn:microsoft.com/office/officeart/2005/8/layout/hierarchy2"/>
    <dgm:cxn modelId="{192A5CF8-E4D8-4169-8164-33BEFE20FAEB}" type="presParOf" srcId="{4748E2FD-EDF1-4211-93F0-C598317707B2}" destId="{4DE32501-4A9F-4DBF-A2A2-5330FD2F4DD3}" srcOrd="0" destOrd="0" presId="urn:microsoft.com/office/officeart/2005/8/layout/hierarchy2"/>
    <dgm:cxn modelId="{FE4FE359-4A21-4507-A2B7-FAEA5B1B39F4}" type="presParOf" srcId="{4748E2FD-EDF1-4211-93F0-C598317707B2}" destId="{815A3DA1-D88F-4468-9176-4647BAC29FE8}" srcOrd="1" destOrd="0" presId="urn:microsoft.com/office/officeart/2005/8/layout/hierarchy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A13C3-CC15-40AE-8F4F-5D3D23836EBC}">
      <dsp:nvSpPr>
        <dsp:cNvPr id="0" name=""/>
        <dsp:cNvSpPr/>
      </dsp:nvSpPr>
      <dsp:spPr>
        <a:xfrm>
          <a:off x="4645808" y="1122592"/>
          <a:ext cx="1887937" cy="120986"/>
        </a:xfrm>
        <a:custGeom>
          <a:avLst/>
          <a:gdLst/>
          <a:ahLst/>
          <a:cxnLst/>
          <a:rect l="0" t="0" r="0" b="0"/>
          <a:pathLst>
            <a:path>
              <a:moveTo>
                <a:pt x="0" y="0"/>
              </a:moveTo>
              <a:lnTo>
                <a:pt x="1887937" y="0"/>
              </a:lnTo>
              <a:lnTo>
                <a:pt x="1887937" y="1209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9AA082-3388-4571-940D-30E2CFA0F85D}">
      <dsp:nvSpPr>
        <dsp:cNvPr id="0" name=""/>
        <dsp:cNvSpPr/>
      </dsp:nvSpPr>
      <dsp:spPr>
        <a:xfrm>
          <a:off x="1204153" y="2369543"/>
          <a:ext cx="218016" cy="2469182"/>
        </a:xfrm>
        <a:custGeom>
          <a:avLst/>
          <a:gdLst/>
          <a:ahLst/>
          <a:cxnLst/>
          <a:rect l="0" t="0" r="0" b="0"/>
          <a:pathLst>
            <a:path>
              <a:moveTo>
                <a:pt x="0" y="0"/>
              </a:moveTo>
              <a:lnTo>
                <a:pt x="0" y="2469182"/>
              </a:lnTo>
              <a:lnTo>
                <a:pt x="218016" y="246918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1E0799-631E-4BD8-AAD8-A3C970D1E416}">
      <dsp:nvSpPr>
        <dsp:cNvPr id="0" name=""/>
        <dsp:cNvSpPr/>
      </dsp:nvSpPr>
      <dsp:spPr>
        <a:xfrm>
          <a:off x="1204153" y="2369543"/>
          <a:ext cx="185544" cy="842274"/>
        </a:xfrm>
        <a:custGeom>
          <a:avLst/>
          <a:gdLst/>
          <a:ahLst/>
          <a:cxnLst/>
          <a:rect l="0" t="0" r="0" b="0"/>
          <a:pathLst>
            <a:path>
              <a:moveTo>
                <a:pt x="0" y="0"/>
              </a:moveTo>
              <a:lnTo>
                <a:pt x="0" y="842274"/>
              </a:lnTo>
              <a:lnTo>
                <a:pt x="185544" y="84227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ACA9F4-D550-423E-89FD-1D5702C6B673}">
      <dsp:nvSpPr>
        <dsp:cNvPr id="0" name=""/>
        <dsp:cNvSpPr/>
      </dsp:nvSpPr>
      <dsp:spPr>
        <a:xfrm>
          <a:off x="2062063" y="1122592"/>
          <a:ext cx="2583745" cy="174563"/>
        </a:xfrm>
        <a:custGeom>
          <a:avLst/>
          <a:gdLst/>
          <a:ahLst/>
          <a:cxnLst/>
          <a:rect l="0" t="0" r="0" b="0"/>
          <a:pathLst>
            <a:path>
              <a:moveTo>
                <a:pt x="2583745" y="0"/>
              </a:moveTo>
              <a:lnTo>
                <a:pt x="0" y="0"/>
              </a:lnTo>
              <a:lnTo>
                <a:pt x="0" y="1745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733087-32A2-4BC5-A9CF-585561A3BCF3}">
      <dsp:nvSpPr>
        <dsp:cNvPr id="0" name=""/>
        <dsp:cNvSpPr/>
      </dsp:nvSpPr>
      <dsp:spPr>
        <a:xfrm>
          <a:off x="3573421" y="50205"/>
          <a:ext cx="2144774" cy="1072387"/>
        </a:xfrm>
        <a:prstGeom prst="rect">
          <a:avLst/>
        </a:prstGeom>
        <a:solidFill>
          <a:srgbClr val="FFC000"/>
        </a:solidFill>
        <a:ln w="12700" cap="flat" cmpd="sng" algn="ctr">
          <a:solidFill>
            <a:schemeClr val="tx1"/>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kumimoji="1" lang="ja-JP" altLang="en-US" sz="4100" kern="1200" dirty="0">
              <a:solidFill>
                <a:schemeClr val="tx1"/>
              </a:solidFill>
            </a:rPr>
            <a:t>タンポポ</a:t>
          </a:r>
        </a:p>
      </dsp:txBody>
      <dsp:txXfrm>
        <a:off x="3573421" y="50205"/>
        <a:ext cx="2144774" cy="1072387"/>
      </dsp:txXfrm>
    </dsp:sp>
    <dsp:sp modelId="{9E5F5169-EA4D-48CE-98D2-A77057DDE743}">
      <dsp:nvSpPr>
        <dsp:cNvPr id="0" name=""/>
        <dsp:cNvSpPr/>
      </dsp:nvSpPr>
      <dsp:spPr>
        <a:xfrm>
          <a:off x="989676" y="1297155"/>
          <a:ext cx="2144774" cy="1072387"/>
        </a:xfrm>
        <a:prstGeom prst="rect">
          <a:avLst/>
        </a:prstGeom>
        <a:solidFill>
          <a:srgbClr val="FFC000"/>
        </a:solidFill>
        <a:ln w="12700" cap="flat" cmpd="sng" algn="ctr">
          <a:solidFill>
            <a:schemeClr val="tx1"/>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kumimoji="1" lang="ja-JP" altLang="en-US" sz="3200" b="1" kern="1200" dirty="0">
              <a:solidFill>
                <a:schemeClr val="tx1"/>
              </a:solidFill>
            </a:rPr>
            <a:t>花は黄色い</a:t>
          </a:r>
        </a:p>
      </dsp:txBody>
      <dsp:txXfrm>
        <a:off x="989676" y="1297155"/>
        <a:ext cx="2144774" cy="1072387"/>
      </dsp:txXfrm>
    </dsp:sp>
    <dsp:sp modelId="{4BB559A8-B44E-4E8E-BA96-E73B1B84247C}">
      <dsp:nvSpPr>
        <dsp:cNvPr id="0" name=""/>
        <dsp:cNvSpPr/>
      </dsp:nvSpPr>
      <dsp:spPr>
        <a:xfrm>
          <a:off x="1389698" y="2675623"/>
          <a:ext cx="2144774" cy="1072387"/>
        </a:xfrm>
        <a:prstGeom prst="rect">
          <a:avLst/>
        </a:prstGeom>
        <a:solidFill>
          <a:srgbClr val="FFC000"/>
        </a:solidFill>
        <a:ln w="12700" cap="flat" cmpd="sng" algn="ctr">
          <a:solidFill>
            <a:schemeClr val="tx1"/>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tx1"/>
              </a:solidFill>
            </a:rPr>
            <a:t>総苞片は反り返る</a:t>
          </a:r>
        </a:p>
      </dsp:txBody>
      <dsp:txXfrm>
        <a:off x="1389698" y="2675623"/>
        <a:ext cx="2144774" cy="1072387"/>
      </dsp:txXfrm>
    </dsp:sp>
    <dsp:sp modelId="{DAD6E29D-8C9D-4147-8CAB-832F460BD6AB}">
      <dsp:nvSpPr>
        <dsp:cNvPr id="0" name=""/>
        <dsp:cNvSpPr/>
      </dsp:nvSpPr>
      <dsp:spPr>
        <a:xfrm>
          <a:off x="1422169" y="4302531"/>
          <a:ext cx="2144774" cy="1072387"/>
        </a:xfrm>
        <a:prstGeom prst="rect">
          <a:avLst/>
        </a:prstGeom>
        <a:solidFill>
          <a:srgbClr val="FFC000"/>
        </a:solidFill>
        <a:ln w="12700" cap="flat" cmpd="sng" algn="ctr">
          <a:solidFill>
            <a:schemeClr val="tx1"/>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ja-JP" altLang="en-US" sz="1600" b="1" kern="1200" dirty="0">
              <a:solidFill>
                <a:schemeClr val="tx1"/>
              </a:solidFill>
            </a:rPr>
            <a:t>総苞片は反り返らない</a:t>
          </a:r>
        </a:p>
      </dsp:txBody>
      <dsp:txXfrm>
        <a:off x="1422169" y="4302531"/>
        <a:ext cx="2144774" cy="1072387"/>
      </dsp:txXfrm>
    </dsp:sp>
    <dsp:sp modelId="{C93E52EE-EB4B-49CB-ABCB-077E5C13D290}">
      <dsp:nvSpPr>
        <dsp:cNvPr id="0" name=""/>
        <dsp:cNvSpPr/>
      </dsp:nvSpPr>
      <dsp:spPr>
        <a:xfrm>
          <a:off x="5461358" y="1243579"/>
          <a:ext cx="2144774" cy="1072387"/>
        </a:xfrm>
        <a:prstGeom prst="rect">
          <a:avLst/>
        </a:prstGeom>
        <a:solidFill>
          <a:srgbClr val="FFC000"/>
        </a:solidFill>
        <a:ln w="12700" cap="flat" cmpd="sng" algn="ctr">
          <a:solidFill>
            <a:schemeClr val="tx1"/>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kumimoji="1" lang="ja-JP" altLang="en-US" sz="3600" b="1" kern="1200" dirty="0">
              <a:solidFill>
                <a:schemeClr val="tx1"/>
              </a:solidFill>
            </a:rPr>
            <a:t>花は白い</a:t>
          </a:r>
        </a:p>
      </dsp:txBody>
      <dsp:txXfrm>
        <a:off x="5461358" y="1243579"/>
        <a:ext cx="2144774" cy="10723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F19D1E-5085-4788-A935-0243D59A6849}">
      <dsp:nvSpPr>
        <dsp:cNvPr id="0" name=""/>
        <dsp:cNvSpPr/>
      </dsp:nvSpPr>
      <dsp:spPr>
        <a:xfrm>
          <a:off x="4841" y="570717"/>
          <a:ext cx="1292773" cy="646386"/>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高等植物</a:t>
          </a:r>
        </a:p>
      </dsp:txBody>
      <dsp:txXfrm>
        <a:off x="23773" y="589649"/>
        <a:ext cx="1254909" cy="608522"/>
      </dsp:txXfrm>
    </dsp:sp>
    <dsp:sp modelId="{246224BB-BE3D-40E9-B8BD-0A1B8CDB3658}">
      <dsp:nvSpPr>
        <dsp:cNvPr id="0" name=""/>
        <dsp:cNvSpPr/>
      </dsp:nvSpPr>
      <dsp:spPr>
        <a:xfrm rot="19457599">
          <a:off x="1237758" y="685091"/>
          <a:ext cx="636822" cy="45966"/>
        </a:xfrm>
        <a:custGeom>
          <a:avLst/>
          <a:gdLst/>
          <a:ahLst/>
          <a:cxnLst/>
          <a:rect l="0" t="0" r="0" b="0"/>
          <a:pathLst>
            <a:path>
              <a:moveTo>
                <a:pt x="0" y="22983"/>
              </a:moveTo>
              <a:lnTo>
                <a:pt x="636822" y="2298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1540248" y="692153"/>
        <a:ext cx="31841" cy="31841"/>
      </dsp:txXfrm>
    </dsp:sp>
    <dsp:sp modelId="{67E5D837-1824-4D3D-A585-9660EDE25141}">
      <dsp:nvSpPr>
        <dsp:cNvPr id="0" name=""/>
        <dsp:cNvSpPr/>
      </dsp:nvSpPr>
      <dsp:spPr>
        <a:xfrm>
          <a:off x="1814724" y="199045"/>
          <a:ext cx="1292773" cy="646386"/>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裸子植物</a:t>
          </a:r>
        </a:p>
      </dsp:txBody>
      <dsp:txXfrm>
        <a:off x="1833656" y="217977"/>
        <a:ext cx="1254909" cy="608522"/>
      </dsp:txXfrm>
    </dsp:sp>
    <dsp:sp modelId="{C2EF2387-B0DF-4666-8AB4-7DD542B12B21}">
      <dsp:nvSpPr>
        <dsp:cNvPr id="0" name=""/>
        <dsp:cNvSpPr/>
      </dsp:nvSpPr>
      <dsp:spPr>
        <a:xfrm rot="2142401">
          <a:off x="1237758" y="1056763"/>
          <a:ext cx="636822" cy="45966"/>
        </a:xfrm>
        <a:custGeom>
          <a:avLst/>
          <a:gdLst/>
          <a:ahLst/>
          <a:cxnLst/>
          <a:rect l="0" t="0" r="0" b="0"/>
          <a:pathLst>
            <a:path>
              <a:moveTo>
                <a:pt x="0" y="22983"/>
              </a:moveTo>
              <a:lnTo>
                <a:pt x="636822" y="2298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1540248" y="1063826"/>
        <a:ext cx="31841" cy="31841"/>
      </dsp:txXfrm>
    </dsp:sp>
    <dsp:sp modelId="{644A0ED4-9E47-409C-B407-FD0202CC7B13}">
      <dsp:nvSpPr>
        <dsp:cNvPr id="0" name=""/>
        <dsp:cNvSpPr/>
      </dsp:nvSpPr>
      <dsp:spPr>
        <a:xfrm>
          <a:off x="1814724" y="942389"/>
          <a:ext cx="1292773" cy="646386"/>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被子植物</a:t>
          </a:r>
        </a:p>
      </dsp:txBody>
      <dsp:txXfrm>
        <a:off x="1833656" y="961321"/>
        <a:ext cx="1254909" cy="608522"/>
      </dsp:txXfrm>
    </dsp:sp>
    <dsp:sp modelId="{CF14EE4C-0E03-44F5-8509-1A8E932230BE}">
      <dsp:nvSpPr>
        <dsp:cNvPr id="0" name=""/>
        <dsp:cNvSpPr/>
      </dsp:nvSpPr>
      <dsp:spPr>
        <a:xfrm rot="19457599">
          <a:off x="3047640" y="1056763"/>
          <a:ext cx="636822" cy="45966"/>
        </a:xfrm>
        <a:custGeom>
          <a:avLst/>
          <a:gdLst/>
          <a:ahLst/>
          <a:cxnLst/>
          <a:rect l="0" t="0" r="0" b="0"/>
          <a:pathLst>
            <a:path>
              <a:moveTo>
                <a:pt x="0" y="22983"/>
              </a:moveTo>
              <a:lnTo>
                <a:pt x="636822" y="2298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3350131" y="1063826"/>
        <a:ext cx="31841" cy="31841"/>
      </dsp:txXfrm>
    </dsp:sp>
    <dsp:sp modelId="{B626276E-DEDA-46A4-BC6F-56F8CC65C8F2}">
      <dsp:nvSpPr>
        <dsp:cNvPr id="0" name=""/>
        <dsp:cNvSpPr/>
      </dsp:nvSpPr>
      <dsp:spPr>
        <a:xfrm>
          <a:off x="3624606" y="570717"/>
          <a:ext cx="1292773" cy="646386"/>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単子葉類</a:t>
          </a:r>
        </a:p>
      </dsp:txBody>
      <dsp:txXfrm>
        <a:off x="3643538" y="589649"/>
        <a:ext cx="1254909" cy="608522"/>
      </dsp:txXfrm>
    </dsp:sp>
    <dsp:sp modelId="{6C98FA7A-2A25-4013-9910-BD280E702A51}">
      <dsp:nvSpPr>
        <dsp:cNvPr id="0" name=""/>
        <dsp:cNvSpPr/>
      </dsp:nvSpPr>
      <dsp:spPr>
        <a:xfrm rot="2142401">
          <a:off x="3047640" y="1428435"/>
          <a:ext cx="636822" cy="45966"/>
        </a:xfrm>
        <a:custGeom>
          <a:avLst/>
          <a:gdLst/>
          <a:ahLst/>
          <a:cxnLst/>
          <a:rect l="0" t="0" r="0" b="0"/>
          <a:pathLst>
            <a:path>
              <a:moveTo>
                <a:pt x="0" y="22983"/>
              </a:moveTo>
              <a:lnTo>
                <a:pt x="636822" y="2298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3350131" y="1435498"/>
        <a:ext cx="31841" cy="31841"/>
      </dsp:txXfrm>
    </dsp:sp>
    <dsp:sp modelId="{AA93420D-DC64-4CF3-A997-613EF9D4291B}">
      <dsp:nvSpPr>
        <dsp:cNvPr id="0" name=""/>
        <dsp:cNvSpPr/>
      </dsp:nvSpPr>
      <dsp:spPr>
        <a:xfrm>
          <a:off x="3624606" y="1314061"/>
          <a:ext cx="1292773" cy="646386"/>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双子葉類</a:t>
          </a:r>
        </a:p>
      </dsp:txBody>
      <dsp:txXfrm>
        <a:off x="3643538" y="1332993"/>
        <a:ext cx="1254909" cy="608522"/>
      </dsp:txXfrm>
    </dsp:sp>
    <dsp:sp modelId="{9D07D892-A0E5-4625-A982-3AA3DD122050}">
      <dsp:nvSpPr>
        <dsp:cNvPr id="0" name=""/>
        <dsp:cNvSpPr/>
      </dsp:nvSpPr>
      <dsp:spPr>
        <a:xfrm rot="19560670">
          <a:off x="4863603" y="1438315"/>
          <a:ext cx="629503" cy="45966"/>
        </a:xfrm>
        <a:custGeom>
          <a:avLst/>
          <a:gdLst/>
          <a:ahLst/>
          <a:cxnLst/>
          <a:rect l="0" t="0" r="0" b="0"/>
          <a:pathLst>
            <a:path>
              <a:moveTo>
                <a:pt x="0" y="22983"/>
              </a:moveTo>
              <a:lnTo>
                <a:pt x="629503" y="2298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5162617" y="1445561"/>
        <a:ext cx="31475" cy="31475"/>
      </dsp:txXfrm>
    </dsp:sp>
    <dsp:sp modelId="{53AA5F79-6906-4C36-8B17-A119B85F110F}">
      <dsp:nvSpPr>
        <dsp:cNvPr id="0" name=""/>
        <dsp:cNvSpPr/>
      </dsp:nvSpPr>
      <dsp:spPr>
        <a:xfrm>
          <a:off x="5439330" y="962149"/>
          <a:ext cx="1292773" cy="646386"/>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離弁花類</a:t>
          </a:r>
        </a:p>
      </dsp:txBody>
      <dsp:txXfrm>
        <a:off x="5458262" y="981081"/>
        <a:ext cx="1254909" cy="608522"/>
      </dsp:txXfrm>
    </dsp:sp>
    <dsp:sp modelId="{3DECCD49-F6F1-4D6C-88C1-952C9D9999B2}">
      <dsp:nvSpPr>
        <dsp:cNvPr id="0" name=""/>
        <dsp:cNvSpPr/>
      </dsp:nvSpPr>
      <dsp:spPr>
        <a:xfrm rot="2339800">
          <a:off x="4843252" y="1823620"/>
          <a:ext cx="665363" cy="45966"/>
        </a:xfrm>
        <a:custGeom>
          <a:avLst/>
          <a:gdLst/>
          <a:ahLst/>
          <a:cxnLst/>
          <a:rect l="0" t="0" r="0" b="0"/>
          <a:pathLst>
            <a:path>
              <a:moveTo>
                <a:pt x="0" y="22983"/>
              </a:moveTo>
              <a:lnTo>
                <a:pt x="665363" y="2298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5159300" y="1829969"/>
        <a:ext cx="33268" cy="33268"/>
      </dsp:txXfrm>
    </dsp:sp>
    <dsp:sp modelId="{F178DC1D-F611-4B7B-B799-E7B2DE84A2D8}">
      <dsp:nvSpPr>
        <dsp:cNvPr id="0" name=""/>
        <dsp:cNvSpPr/>
      </dsp:nvSpPr>
      <dsp:spPr>
        <a:xfrm>
          <a:off x="5434489" y="1732758"/>
          <a:ext cx="1292773" cy="646386"/>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合弁花類</a:t>
          </a:r>
        </a:p>
      </dsp:txBody>
      <dsp:txXfrm>
        <a:off x="5453421" y="1751690"/>
        <a:ext cx="1254909" cy="6085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DD51D-1B80-4BCE-B73B-F0ABACC587C6}">
      <dsp:nvSpPr>
        <dsp:cNvPr id="0" name=""/>
        <dsp:cNvSpPr/>
      </dsp:nvSpPr>
      <dsp:spPr>
        <a:xfrm>
          <a:off x="2067" y="1324500"/>
          <a:ext cx="1414221" cy="70711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kumimoji="1" lang="ja-JP" altLang="en-US" sz="2600" kern="1200" dirty="0"/>
            <a:t>ススキ属</a:t>
          </a:r>
        </a:p>
      </dsp:txBody>
      <dsp:txXfrm>
        <a:off x="22778" y="1345211"/>
        <a:ext cx="1372799" cy="665688"/>
      </dsp:txXfrm>
    </dsp:sp>
    <dsp:sp modelId="{8A6E7F5B-593F-485F-A4D8-3796839B0CA2}">
      <dsp:nvSpPr>
        <dsp:cNvPr id="0" name=""/>
        <dsp:cNvSpPr/>
      </dsp:nvSpPr>
      <dsp:spPr>
        <a:xfrm rot="19457599">
          <a:off x="1350809" y="1455799"/>
          <a:ext cx="696647" cy="37924"/>
        </a:xfrm>
        <a:custGeom>
          <a:avLst/>
          <a:gdLst/>
          <a:ahLst/>
          <a:cxnLst/>
          <a:rect l="0" t="0" r="0" b="0"/>
          <a:pathLst>
            <a:path>
              <a:moveTo>
                <a:pt x="0" y="18962"/>
              </a:moveTo>
              <a:lnTo>
                <a:pt x="696647" y="1896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1681716" y="1457345"/>
        <a:ext cx="34832" cy="34832"/>
      </dsp:txXfrm>
    </dsp:sp>
    <dsp:sp modelId="{D731061E-D241-4545-8EA3-5F6AA1DACAB2}">
      <dsp:nvSpPr>
        <dsp:cNvPr id="0" name=""/>
        <dsp:cNvSpPr/>
      </dsp:nvSpPr>
      <dsp:spPr>
        <a:xfrm>
          <a:off x="1981976" y="917912"/>
          <a:ext cx="1414221" cy="70711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kumimoji="1" lang="ja-JP" altLang="en-US" sz="2600" kern="1200" dirty="0"/>
            <a:t>ススキ</a:t>
          </a:r>
        </a:p>
      </dsp:txBody>
      <dsp:txXfrm>
        <a:off x="2002687" y="938623"/>
        <a:ext cx="1372799" cy="665688"/>
      </dsp:txXfrm>
    </dsp:sp>
    <dsp:sp modelId="{F4E9166F-C72D-41C3-B434-5F5B3783DDD5}">
      <dsp:nvSpPr>
        <dsp:cNvPr id="0" name=""/>
        <dsp:cNvSpPr/>
      </dsp:nvSpPr>
      <dsp:spPr>
        <a:xfrm>
          <a:off x="3396198" y="1252505"/>
          <a:ext cx="565688" cy="37924"/>
        </a:xfrm>
        <a:custGeom>
          <a:avLst/>
          <a:gdLst/>
          <a:ahLst/>
          <a:cxnLst/>
          <a:rect l="0" t="0" r="0" b="0"/>
          <a:pathLst>
            <a:path>
              <a:moveTo>
                <a:pt x="0" y="18962"/>
              </a:moveTo>
              <a:lnTo>
                <a:pt x="565688" y="1896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3664900" y="1257325"/>
        <a:ext cx="28284" cy="28284"/>
      </dsp:txXfrm>
    </dsp:sp>
    <dsp:sp modelId="{C23DE5D1-B70A-416D-AEC6-44FE12380A00}">
      <dsp:nvSpPr>
        <dsp:cNvPr id="0" name=""/>
        <dsp:cNvSpPr/>
      </dsp:nvSpPr>
      <dsp:spPr>
        <a:xfrm>
          <a:off x="3961886" y="917912"/>
          <a:ext cx="1414221" cy="70711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kumimoji="1" lang="ja-JP" altLang="en-US" sz="2600" kern="1200" dirty="0"/>
            <a:t>湿地・池</a:t>
          </a:r>
        </a:p>
      </dsp:txBody>
      <dsp:txXfrm>
        <a:off x="3982597" y="938623"/>
        <a:ext cx="1372799" cy="665688"/>
      </dsp:txXfrm>
    </dsp:sp>
    <dsp:sp modelId="{5B696BC3-AADB-4D04-A351-38176C0B864F}">
      <dsp:nvSpPr>
        <dsp:cNvPr id="0" name=""/>
        <dsp:cNvSpPr/>
      </dsp:nvSpPr>
      <dsp:spPr>
        <a:xfrm rot="2142401">
          <a:off x="1350809" y="1862387"/>
          <a:ext cx="696647" cy="37924"/>
        </a:xfrm>
        <a:custGeom>
          <a:avLst/>
          <a:gdLst/>
          <a:ahLst/>
          <a:cxnLst/>
          <a:rect l="0" t="0" r="0" b="0"/>
          <a:pathLst>
            <a:path>
              <a:moveTo>
                <a:pt x="0" y="18962"/>
              </a:moveTo>
              <a:lnTo>
                <a:pt x="696647" y="1896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1681716" y="1863934"/>
        <a:ext cx="34832" cy="34832"/>
      </dsp:txXfrm>
    </dsp:sp>
    <dsp:sp modelId="{46C73BF6-7036-4822-9E09-9CABB255A0B9}">
      <dsp:nvSpPr>
        <dsp:cNvPr id="0" name=""/>
        <dsp:cNvSpPr/>
      </dsp:nvSpPr>
      <dsp:spPr>
        <a:xfrm>
          <a:off x="1981976" y="1731089"/>
          <a:ext cx="1414221" cy="70711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kumimoji="1" lang="ja-JP" altLang="en-US" sz="2600" kern="1200" dirty="0"/>
            <a:t>オギ</a:t>
          </a:r>
        </a:p>
      </dsp:txBody>
      <dsp:txXfrm>
        <a:off x="2002687" y="1751800"/>
        <a:ext cx="1372799" cy="665688"/>
      </dsp:txXfrm>
    </dsp:sp>
    <dsp:sp modelId="{3236F170-742E-4E7F-A328-42D4C301B5A9}">
      <dsp:nvSpPr>
        <dsp:cNvPr id="0" name=""/>
        <dsp:cNvSpPr/>
      </dsp:nvSpPr>
      <dsp:spPr>
        <a:xfrm>
          <a:off x="3396198" y="2065682"/>
          <a:ext cx="565688" cy="37924"/>
        </a:xfrm>
        <a:custGeom>
          <a:avLst/>
          <a:gdLst/>
          <a:ahLst/>
          <a:cxnLst/>
          <a:rect l="0" t="0" r="0" b="0"/>
          <a:pathLst>
            <a:path>
              <a:moveTo>
                <a:pt x="0" y="18962"/>
              </a:moveTo>
              <a:lnTo>
                <a:pt x="565688" y="1896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3664900" y="2070502"/>
        <a:ext cx="28284" cy="28284"/>
      </dsp:txXfrm>
    </dsp:sp>
    <dsp:sp modelId="{4DE32501-4A9F-4DBF-A2A2-5330FD2F4DD3}">
      <dsp:nvSpPr>
        <dsp:cNvPr id="0" name=""/>
        <dsp:cNvSpPr/>
      </dsp:nvSpPr>
      <dsp:spPr>
        <a:xfrm>
          <a:off x="3961886" y="1731089"/>
          <a:ext cx="1414221" cy="70711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kumimoji="1" lang="ja-JP" altLang="en-US" sz="2600" kern="1200" dirty="0"/>
            <a:t>河川</a:t>
          </a:r>
        </a:p>
      </dsp:txBody>
      <dsp:txXfrm>
        <a:off x="3982597" y="1751800"/>
        <a:ext cx="1372799" cy="6656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DD51D-1B80-4BCE-B73B-F0ABACC587C6}">
      <dsp:nvSpPr>
        <dsp:cNvPr id="0" name=""/>
        <dsp:cNvSpPr/>
      </dsp:nvSpPr>
      <dsp:spPr>
        <a:xfrm>
          <a:off x="3620" y="1048965"/>
          <a:ext cx="1529071" cy="76453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t>ヨシ属</a:t>
          </a:r>
        </a:p>
      </dsp:txBody>
      <dsp:txXfrm>
        <a:off x="26012" y="1071357"/>
        <a:ext cx="1484287" cy="719751"/>
      </dsp:txXfrm>
    </dsp:sp>
    <dsp:sp modelId="{8A6E7F5B-593F-485F-A4D8-3796839B0CA2}">
      <dsp:nvSpPr>
        <dsp:cNvPr id="0" name=""/>
        <dsp:cNvSpPr/>
      </dsp:nvSpPr>
      <dsp:spPr>
        <a:xfrm rot="19457599">
          <a:off x="1461894" y="1187390"/>
          <a:ext cx="753222" cy="48076"/>
        </a:xfrm>
        <a:custGeom>
          <a:avLst/>
          <a:gdLst/>
          <a:ahLst/>
          <a:cxnLst/>
          <a:rect l="0" t="0" r="0" b="0"/>
          <a:pathLst>
            <a:path>
              <a:moveTo>
                <a:pt x="0" y="24038"/>
              </a:moveTo>
              <a:lnTo>
                <a:pt x="753222" y="24038"/>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1819675" y="1192598"/>
        <a:ext cx="37661" cy="37661"/>
      </dsp:txXfrm>
    </dsp:sp>
    <dsp:sp modelId="{D731061E-D241-4545-8EA3-5F6AA1DACAB2}">
      <dsp:nvSpPr>
        <dsp:cNvPr id="0" name=""/>
        <dsp:cNvSpPr/>
      </dsp:nvSpPr>
      <dsp:spPr>
        <a:xfrm>
          <a:off x="2144320" y="609357"/>
          <a:ext cx="1529071" cy="76453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t>ヨシ</a:t>
          </a:r>
        </a:p>
      </dsp:txBody>
      <dsp:txXfrm>
        <a:off x="2166712" y="631749"/>
        <a:ext cx="1484287" cy="719751"/>
      </dsp:txXfrm>
    </dsp:sp>
    <dsp:sp modelId="{F4E9166F-C72D-41C3-B434-5F5B3783DDD5}">
      <dsp:nvSpPr>
        <dsp:cNvPr id="0" name=""/>
        <dsp:cNvSpPr/>
      </dsp:nvSpPr>
      <dsp:spPr>
        <a:xfrm>
          <a:off x="3673391" y="967586"/>
          <a:ext cx="611628" cy="48076"/>
        </a:xfrm>
        <a:custGeom>
          <a:avLst/>
          <a:gdLst/>
          <a:ahLst/>
          <a:cxnLst/>
          <a:rect l="0" t="0" r="0" b="0"/>
          <a:pathLst>
            <a:path>
              <a:moveTo>
                <a:pt x="0" y="24038"/>
              </a:moveTo>
              <a:lnTo>
                <a:pt x="611628" y="24038"/>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3963915" y="976334"/>
        <a:ext cx="30581" cy="30581"/>
      </dsp:txXfrm>
    </dsp:sp>
    <dsp:sp modelId="{C23DE5D1-B70A-416D-AEC6-44FE12380A00}">
      <dsp:nvSpPr>
        <dsp:cNvPr id="0" name=""/>
        <dsp:cNvSpPr/>
      </dsp:nvSpPr>
      <dsp:spPr>
        <a:xfrm>
          <a:off x="4285020" y="609357"/>
          <a:ext cx="1529071" cy="76453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t>乾いた草原</a:t>
          </a:r>
        </a:p>
      </dsp:txBody>
      <dsp:txXfrm>
        <a:off x="4307412" y="631749"/>
        <a:ext cx="1484287" cy="719751"/>
      </dsp:txXfrm>
    </dsp:sp>
    <dsp:sp modelId="{5B696BC3-AADB-4D04-A351-38176C0B864F}">
      <dsp:nvSpPr>
        <dsp:cNvPr id="0" name=""/>
        <dsp:cNvSpPr/>
      </dsp:nvSpPr>
      <dsp:spPr>
        <a:xfrm rot="2142401">
          <a:off x="1461894" y="1626998"/>
          <a:ext cx="753222" cy="48076"/>
        </a:xfrm>
        <a:custGeom>
          <a:avLst/>
          <a:gdLst/>
          <a:ahLst/>
          <a:cxnLst/>
          <a:rect l="0" t="0" r="0" b="0"/>
          <a:pathLst>
            <a:path>
              <a:moveTo>
                <a:pt x="0" y="24038"/>
              </a:moveTo>
              <a:lnTo>
                <a:pt x="753222" y="24038"/>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1819675" y="1632206"/>
        <a:ext cx="37661" cy="37661"/>
      </dsp:txXfrm>
    </dsp:sp>
    <dsp:sp modelId="{46C73BF6-7036-4822-9E09-9CABB255A0B9}">
      <dsp:nvSpPr>
        <dsp:cNvPr id="0" name=""/>
        <dsp:cNvSpPr/>
      </dsp:nvSpPr>
      <dsp:spPr>
        <a:xfrm>
          <a:off x="2144320" y="1488573"/>
          <a:ext cx="1529071" cy="76453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t>ツルヨシ</a:t>
          </a:r>
        </a:p>
      </dsp:txBody>
      <dsp:txXfrm>
        <a:off x="2166712" y="1510965"/>
        <a:ext cx="1484287" cy="719751"/>
      </dsp:txXfrm>
    </dsp:sp>
    <dsp:sp modelId="{3236F170-742E-4E7F-A328-42D4C301B5A9}">
      <dsp:nvSpPr>
        <dsp:cNvPr id="0" name=""/>
        <dsp:cNvSpPr/>
      </dsp:nvSpPr>
      <dsp:spPr>
        <a:xfrm>
          <a:off x="3673391" y="1846802"/>
          <a:ext cx="611628" cy="48076"/>
        </a:xfrm>
        <a:custGeom>
          <a:avLst/>
          <a:gdLst/>
          <a:ahLst/>
          <a:cxnLst/>
          <a:rect l="0" t="0" r="0" b="0"/>
          <a:pathLst>
            <a:path>
              <a:moveTo>
                <a:pt x="0" y="24038"/>
              </a:moveTo>
              <a:lnTo>
                <a:pt x="611628" y="24038"/>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3963915" y="1855550"/>
        <a:ext cx="30581" cy="30581"/>
      </dsp:txXfrm>
    </dsp:sp>
    <dsp:sp modelId="{4DE32501-4A9F-4DBF-A2A2-5330FD2F4DD3}">
      <dsp:nvSpPr>
        <dsp:cNvPr id="0" name=""/>
        <dsp:cNvSpPr/>
      </dsp:nvSpPr>
      <dsp:spPr>
        <a:xfrm>
          <a:off x="4285020" y="1488573"/>
          <a:ext cx="1529071" cy="76453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t>湿った草原</a:t>
          </a:r>
        </a:p>
      </dsp:txBody>
      <dsp:txXfrm>
        <a:off x="4307412" y="1510965"/>
        <a:ext cx="1484287" cy="71975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cdr:x>
      <cdr:y>0.39737</cdr:y>
    </cdr:from>
    <cdr:to>
      <cdr:x>0.6</cdr:x>
      <cdr:y>0.7307</cdr:y>
    </cdr:to>
    <cdr:sp macro="" textlink="">
      <cdr:nvSpPr>
        <cdr:cNvPr id="2" name="テキスト ボックス 1">
          <a:extLst xmlns:a="http://schemas.openxmlformats.org/drawingml/2006/main">
            <a:ext uri="{FF2B5EF4-FFF2-40B4-BE49-F238E27FC236}">
              <a16:creationId xmlns:a16="http://schemas.microsoft.com/office/drawing/2014/main" id="{54EB2F90-FA5B-4193-8934-32CBF8CAAE2C}"/>
            </a:ext>
          </a:extLst>
        </cdr:cNvPr>
        <cdr:cNvSpPr txBox="1"/>
      </cdr:nvSpPr>
      <cdr:spPr>
        <a:xfrm xmlns:a="http://schemas.openxmlformats.org/drawingml/2006/main">
          <a:off x="1694690" y="1433241"/>
          <a:ext cx="847345" cy="120226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2800" b="1" dirty="0">
              <a:solidFill>
                <a:schemeClr val="tx1"/>
              </a:solidFill>
            </a:rPr>
            <a:t>北信越合計</a:t>
          </a:r>
          <a:endParaRPr lang="en-US" altLang="ja-JP" sz="2800" b="1" dirty="0">
            <a:solidFill>
              <a:schemeClr val="tx1"/>
            </a:solidFill>
          </a:endParaRPr>
        </a:p>
        <a:p xmlns:a="http://schemas.openxmlformats.org/drawingml/2006/main">
          <a:pPr algn="ctr"/>
          <a:r>
            <a:rPr lang="en-US" altLang="ja-JP" sz="2800" b="1" dirty="0">
              <a:solidFill>
                <a:schemeClr val="tx1"/>
              </a:solidFill>
            </a:rPr>
            <a:t>2496</a:t>
          </a:r>
          <a:r>
            <a:rPr lang="ja-JP" altLang="en-US" sz="2800" b="1" dirty="0">
              <a:solidFill>
                <a:schemeClr val="tx1"/>
              </a:solidFill>
            </a:rPr>
            <a:t>件</a:t>
          </a:r>
        </a:p>
      </cdr:txBody>
    </cdr:sp>
  </cdr:relSizeAnchor>
</c:userShapes>
</file>

<file path=ppt/drawings/drawing2.xml><?xml version="1.0" encoding="utf-8"?>
<c:userShapes xmlns:c="http://schemas.openxmlformats.org/drawingml/2006/chart">
  <cdr:relSizeAnchor xmlns:cdr="http://schemas.openxmlformats.org/drawingml/2006/chartDrawing">
    <cdr:from>
      <cdr:x>0.35444</cdr:x>
      <cdr:y>0.37811</cdr:y>
    </cdr:from>
    <cdr:to>
      <cdr:x>0.55712</cdr:x>
      <cdr:y>0.61819</cdr:y>
    </cdr:to>
    <cdr:sp macro="" textlink="">
      <cdr:nvSpPr>
        <cdr:cNvPr id="2" name="テキスト ボックス 1">
          <a:extLst xmlns:a="http://schemas.openxmlformats.org/drawingml/2006/main">
            <a:ext uri="{FF2B5EF4-FFF2-40B4-BE49-F238E27FC236}">
              <a16:creationId xmlns:a16="http://schemas.microsoft.com/office/drawing/2014/main" id="{01B57A97-2B16-1EB6-D06D-085ED0CD4EB8}"/>
            </a:ext>
          </a:extLst>
        </cdr:cNvPr>
        <cdr:cNvSpPr txBox="1"/>
      </cdr:nvSpPr>
      <cdr:spPr>
        <a:xfrm xmlns:a="http://schemas.openxmlformats.org/drawingml/2006/main">
          <a:off x="2638140" y="2184557"/>
          <a:ext cx="1508593" cy="138706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3200" b="1" dirty="0">
              <a:latin typeface="+mj-ea"/>
              <a:ea typeface="+mj-ea"/>
            </a:rPr>
            <a:t>関東合計</a:t>
          </a:r>
          <a:endParaRPr lang="en-US" altLang="ja-JP" sz="3200" b="1" dirty="0">
            <a:latin typeface="+mj-ea"/>
            <a:ea typeface="+mj-ea"/>
          </a:endParaRPr>
        </a:p>
        <a:p xmlns:a="http://schemas.openxmlformats.org/drawingml/2006/main">
          <a:pPr algn="ctr"/>
          <a:r>
            <a:rPr lang="ja-JP" altLang="en-US" sz="3200" b="1" dirty="0">
              <a:latin typeface="+mj-ea"/>
              <a:ea typeface="+mj-ea"/>
            </a:rPr>
            <a:t>６２７１件</a:t>
          </a:r>
        </a:p>
      </cdr:txBody>
    </cdr:sp>
  </cdr:relSizeAnchor>
</c:userShapes>
</file>

<file path=ppt/drawings/drawing3.xml><?xml version="1.0" encoding="utf-8"?>
<c:userShapes xmlns:c="http://schemas.openxmlformats.org/drawingml/2006/chart">
  <cdr:relSizeAnchor xmlns:cdr="http://schemas.openxmlformats.org/drawingml/2006/chartDrawing">
    <cdr:from>
      <cdr:x>0.27302</cdr:x>
      <cdr:y>0.22505</cdr:y>
    </cdr:from>
    <cdr:to>
      <cdr:x>0.86185</cdr:x>
      <cdr:y>0.83797</cdr:y>
    </cdr:to>
    <cdr:sp macro="" textlink="">
      <cdr:nvSpPr>
        <cdr:cNvPr id="2" name="テキスト ボックス 1">
          <a:extLst xmlns:a="http://schemas.openxmlformats.org/drawingml/2006/main">
            <a:ext uri="{FF2B5EF4-FFF2-40B4-BE49-F238E27FC236}">
              <a16:creationId xmlns:a16="http://schemas.microsoft.com/office/drawing/2014/main" id="{463FD0A7-F44D-9B80-3BF7-07CE3471DD0F}"/>
            </a:ext>
          </a:extLst>
        </cdr:cNvPr>
        <cdr:cNvSpPr txBox="1"/>
      </cdr:nvSpPr>
      <cdr:spPr>
        <a:xfrm xmlns:a="http://schemas.openxmlformats.org/drawingml/2006/main">
          <a:off x="951805" y="410802"/>
          <a:ext cx="2052801" cy="11188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ja-JP" altLang="en-US" sz="3200" b="1" dirty="0"/>
            <a:t>東海合計</a:t>
          </a:r>
          <a:endParaRPr lang="en-US" altLang="ja-JP" sz="3200" b="1" dirty="0"/>
        </a:p>
        <a:p xmlns:a="http://schemas.openxmlformats.org/drawingml/2006/main">
          <a:pPr algn="ctr"/>
          <a:r>
            <a:rPr lang="ja-JP" altLang="en-US" sz="3200" b="1" dirty="0"/>
            <a:t>１８７１件</a:t>
          </a:r>
        </a:p>
      </cdr:txBody>
    </cdr:sp>
  </cdr:relSizeAnchor>
</c:userShapes>
</file>

<file path=ppt/drawings/drawing4.xml><?xml version="1.0" encoding="utf-8"?>
<c:userShapes xmlns:c="http://schemas.openxmlformats.org/drawingml/2006/chart">
  <cdr:relSizeAnchor xmlns:cdr="http://schemas.openxmlformats.org/drawingml/2006/chartDrawing">
    <cdr:from>
      <cdr:x>0.39721</cdr:x>
      <cdr:y>0.47657</cdr:y>
    </cdr:from>
    <cdr:to>
      <cdr:x>0.66545</cdr:x>
      <cdr:y>0.68633</cdr:y>
    </cdr:to>
    <cdr:sp macro="" textlink="">
      <cdr:nvSpPr>
        <cdr:cNvPr id="2" name="テキスト ボックス 1">
          <a:extLst xmlns:a="http://schemas.openxmlformats.org/drawingml/2006/main">
            <a:ext uri="{FF2B5EF4-FFF2-40B4-BE49-F238E27FC236}">
              <a16:creationId xmlns:a16="http://schemas.microsoft.com/office/drawing/2014/main" id="{A277E550-CACD-3611-B1D1-0718E6A4A687}"/>
            </a:ext>
          </a:extLst>
        </cdr:cNvPr>
        <cdr:cNvSpPr txBox="1"/>
      </cdr:nvSpPr>
      <cdr:spPr>
        <a:xfrm xmlns:a="http://schemas.openxmlformats.org/drawingml/2006/main">
          <a:off x="3168935" y="2717856"/>
          <a:ext cx="2140019" cy="119625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ja-JP" altLang="en-US" sz="3200" b="1" dirty="0"/>
            <a:t>近畿合計</a:t>
          </a:r>
          <a:endParaRPr lang="en-US" altLang="ja-JP" sz="3200" b="1" dirty="0"/>
        </a:p>
        <a:p xmlns:a="http://schemas.openxmlformats.org/drawingml/2006/main">
          <a:pPr algn="ctr"/>
          <a:r>
            <a:rPr lang="ja-JP" altLang="en-US" sz="3200" b="1" dirty="0"/>
            <a:t>５３４件</a:t>
          </a:r>
        </a:p>
      </cdr:txBody>
    </cdr:sp>
  </cdr:relSizeAnchor>
</c:userShapes>
</file>

<file path=ppt/drawings/drawing5.xml><?xml version="1.0" encoding="utf-8"?>
<c:userShapes xmlns:c="http://schemas.openxmlformats.org/drawingml/2006/chart">
  <cdr:relSizeAnchor xmlns:cdr="http://schemas.openxmlformats.org/drawingml/2006/chartDrawing">
    <cdr:from>
      <cdr:x>0.38416</cdr:x>
      <cdr:y>0.47821</cdr:y>
    </cdr:from>
    <cdr:to>
      <cdr:x>0.5916</cdr:x>
      <cdr:y>0.73178</cdr:y>
    </cdr:to>
    <cdr:sp macro="" textlink="">
      <cdr:nvSpPr>
        <cdr:cNvPr id="2" name="テキスト ボックス 1">
          <a:extLst xmlns:a="http://schemas.openxmlformats.org/drawingml/2006/main">
            <a:ext uri="{FF2B5EF4-FFF2-40B4-BE49-F238E27FC236}">
              <a16:creationId xmlns:a16="http://schemas.microsoft.com/office/drawing/2014/main" id="{01B57A97-2B16-1EB6-D06D-085ED0CD4EB8}"/>
            </a:ext>
          </a:extLst>
        </cdr:cNvPr>
        <cdr:cNvSpPr txBox="1"/>
      </cdr:nvSpPr>
      <cdr:spPr>
        <a:xfrm xmlns:a="http://schemas.openxmlformats.org/drawingml/2006/main">
          <a:off x="1685863" y="1540297"/>
          <a:ext cx="910332" cy="8167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2800" b="1" dirty="0">
              <a:latin typeface="+mj-ea"/>
              <a:ea typeface="+mj-ea"/>
            </a:rPr>
            <a:t>関東</a:t>
          </a:r>
          <a:endParaRPr lang="en-US" altLang="ja-JP" sz="2800" b="1" dirty="0">
            <a:latin typeface="+mj-ea"/>
            <a:ea typeface="+mj-ea"/>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0.37911</cdr:x>
      <cdr:y>0.46135</cdr:y>
    </cdr:from>
    <cdr:to>
      <cdr:x>0.63841</cdr:x>
      <cdr:y>0.69094</cdr:y>
    </cdr:to>
    <cdr:sp macro="" textlink="">
      <cdr:nvSpPr>
        <cdr:cNvPr id="2" name="テキスト ボックス 1">
          <a:extLst xmlns:a="http://schemas.openxmlformats.org/drawingml/2006/main">
            <a:ext uri="{FF2B5EF4-FFF2-40B4-BE49-F238E27FC236}">
              <a16:creationId xmlns:a16="http://schemas.microsoft.com/office/drawing/2014/main" id="{463FD0A7-F44D-9B80-3BF7-07CE3471DD0F}"/>
            </a:ext>
          </a:extLst>
        </cdr:cNvPr>
        <cdr:cNvSpPr txBox="1"/>
      </cdr:nvSpPr>
      <cdr:spPr>
        <a:xfrm xmlns:a="http://schemas.openxmlformats.org/drawingml/2006/main">
          <a:off x="1571932" y="1295239"/>
          <a:ext cx="1075152" cy="64456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ja-JP" altLang="en-US" sz="2400" b="1" dirty="0"/>
            <a:t>東海</a:t>
          </a:r>
          <a:endParaRPr lang="en-US" altLang="ja-JP" sz="2400" b="1" dirty="0"/>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3T00:54:39.281"/>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3T00:54:55.252"/>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0,'4'0,"2"5,0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3T00:54:56.42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28 1,'-5'0,"-5"0,-2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3T00:54:57.957"/>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3T00:54:58.863"/>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3T00:55:03.924"/>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3T00:55:05.11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3T00:55:05.988"/>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1015,'0'-9,"0"-8,0-19,9-22,3-15,14-13,11-11,8-7,7 5,7 5,3 10,-4 15,-3 4,-11 10,-8 14,-10 13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8E69C36A-81BC-4A4E-BFC8-237077B47C3B}" type="datetimeFigureOut">
              <a:rPr kumimoji="1" lang="ja-JP" altLang="en-US" smtClean="0"/>
              <a:t>2024/1/16</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9A05AB81-6E8F-46F9-BB6A-A229C238136B}" type="slidenum">
              <a:rPr kumimoji="1" lang="ja-JP" altLang="en-US" smtClean="0"/>
              <a:t>‹#›</a:t>
            </a:fld>
            <a:endParaRPr kumimoji="1" lang="ja-JP" altLang="en-US"/>
          </a:p>
        </p:txBody>
      </p:sp>
    </p:spTree>
    <p:extLst>
      <p:ext uri="{BB962C8B-B14F-4D97-AF65-F5344CB8AC3E}">
        <p14:creationId xmlns:p14="http://schemas.microsoft.com/office/powerpoint/2010/main" val="191153478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9375" y="739775"/>
            <a:ext cx="6577013" cy="3700463"/>
          </a:xfrm>
        </p:spPr>
      </p:sp>
      <p:sp>
        <p:nvSpPr>
          <p:cNvPr id="3" name="ノート プレースホルダー 2"/>
          <p:cNvSpPr>
            <a:spLocks noGrp="1"/>
          </p:cNvSpPr>
          <p:nvPr>
            <p:ph type="body" idx="1"/>
          </p:nvPr>
        </p:nvSpPr>
        <p:spPr/>
        <p:txBody>
          <a:bodyPr/>
          <a:lstStyle/>
          <a:p>
            <a:r>
              <a:rPr kumimoji="1" lang="ja-JP" altLang="en-US" dirty="0"/>
              <a:t>　これまでの取り組みとして、</a:t>
            </a:r>
            <a:endParaRPr kumimoji="1" lang="en-US" altLang="ja-JP" dirty="0"/>
          </a:p>
          <a:p>
            <a:r>
              <a:rPr kumimoji="1" lang="ja-JP" altLang="en-US" dirty="0"/>
              <a:t>　・平成</a:t>
            </a:r>
            <a:r>
              <a:rPr kumimoji="1" lang="en-US" altLang="ja-JP" dirty="0"/>
              <a:t>12</a:t>
            </a:r>
            <a:r>
              <a:rPr kumimoji="1" lang="ja-JP" altLang="en-US" dirty="0"/>
              <a:t>年から</a:t>
            </a:r>
            <a:r>
              <a:rPr kumimoji="1" lang="en-US" altLang="ja-JP" dirty="0"/>
              <a:t>13</a:t>
            </a:r>
            <a:r>
              <a:rPr kumimoji="1" lang="ja-JP" altLang="en-US" dirty="0"/>
              <a:t>年はタンポポ、</a:t>
            </a:r>
            <a:endParaRPr kumimoji="1" lang="en-US" altLang="ja-JP" dirty="0"/>
          </a:p>
          <a:p>
            <a:r>
              <a:rPr kumimoji="1" lang="ja-JP" altLang="en-US" dirty="0"/>
              <a:t>　・平成</a:t>
            </a:r>
            <a:r>
              <a:rPr kumimoji="1" lang="en-US" altLang="ja-JP" dirty="0"/>
              <a:t>14</a:t>
            </a:r>
            <a:r>
              <a:rPr kumimoji="1" lang="ja-JP" altLang="en-US" dirty="0"/>
              <a:t>年から</a:t>
            </a:r>
            <a:r>
              <a:rPr kumimoji="1" lang="en-US" altLang="ja-JP" dirty="0"/>
              <a:t>16</a:t>
            </a:r>
            <a:r>
              <a:rPr kumimoji="1" lang="ja-JP" altLang="en-US" dirty="0"/>
              <a:t>年はセイタカアワダチソウ、アキノキリンソウ、</a:t>
            </a:r>
            <a:endParaRPr kumimoji="1" lang="en-US" altLang="ja-JP" dirty="0"/>
          </a:p>
          <a:p>
            <a:r>
              <a:rPr kumimoji="1" lang="ja-JP" altLang="en-US" dirty="0"/>
              <a:t>　・平成</a:t>
            </a:r>
            <a:r>
              <a:rPr kumimoji="1" lang="en-US" altLang="ja-JP" dirty="0"/>
              <a:t>17</a:t>
            </a:r>
            <a:r>
              <a:rPr kumimoji="1" lang="ja-JP" altLang="en-US" dirty="0"/>
              <a:t>年から平成</a:t>
            </a:r>
            <a:r>
              <a:rPr kumimoji="1" lang="en-US" altLang="ja-JP" dirty="0"/>
              <a:t>19</a:t>
            </a:r>
            <a:r>
              <a:rPr kumimoji="1" lang="ja-JP" altLang="en-US" dirty="0"/>
              <a:t>年はアメリカセンダングサ、コセンダングサ、タウコギ、</a:t>
            </a:r>
            <a:endParaRPr kumimoji="1" lang="en-US" altLang="ja-JP" dirty="0"/>
          </a:p>
          <a:p>
            <a:r>
              <a:rPr kumimoji="1" lang="ja-JP" altLang="en-US" dirty="0"/>
              <a:t>　・平成</a:t>
            </a:r>
            <a:r>
              <a:rPr kumimoji="1" lang="en-US" altLang="ja-JP" dirty="0"/>
              <a:t>20</a:t>
            </a:r>
            <a:r>
              <a:rPr kumimoji="1" lang="ja-JP" altLang="en-US" dirty="0"/>
              <a:t>年から平成</a:t>
            </a:r>
            <a:r>
              <a:rPr kumimoji="1" lang="en-US" altLang="ja-JP" dirty="0"/>
              <a:t>22</a:t>
            </a:r>
            <a:r>
              <a:rPr kumimoji="1" lang="ja-JP" altLang="en-US" dirty="0"/>
              <a:t>年は、クマゼミ、アブラゼミ、リュウキュウアブラゼミ、</a:t>
            </a:r>
            <a:endParaRPr kumimoji="1" lang="en-US" altLang="ja-JP" dirty="0"/>
          </a:p>
          <a:p>
            <a:r>
              <a:rPr kumimoji="1" lang="ja-JP" altLang="en-US" dirty="0"/>
              <a:t>　・平成</a:t>
            </a:r>
            <a:r>
              <a:rPr kumimoji="1" lang="en-US" altLang="ja-JP" dirty="0"/>
              <a:t>23</a:t>
            </a:r>
            <a:r>
              <a:rPr kumimoji="1" lang="ja-JP" altLang="en-US" dirty="0"/>
              <a:t>年から平成</a:t>
            </a:r>
            <a:r>
              <a:rPr kumimoji="1" lang="en-US" altLang="ja-JP" dirty="0"/>
              <a:t>25</a:t>
            </a:r>
            <a:r>
              <a:rPr kumimoji="1" lang="ja-JP" altLang="en-US" dirty="0"/>
              <a:t>年は、ツバメ、コシアカツバメ、イワツバメ、リュウキュウツバメ、</a:t>
            </a:r>
            <a:endParaRPr kumimoji="1" lang="en-US" altLang="ja-JP" dirty="0"/>
          </a:p>
          <a:p>
            <a:r>
              <a:rPr kumimoji="1" lang="ja-JP" altLang="en-US" dirty="0"/>
              <a:t>　・平成</a:t>
            </a:r>
            <a:r>
              <a:rPr kumimoji="1" lang="en-US" altLang="ja-JP" dirty="0"/>
              <a:t>26</a:t>
            </a:r>
            <a:r>
              <a:rPr kumimoji="1" lang="ja-JP" altLang="en-US" dirty="0"/>
              <a:t>年から現在まで、第２弾としてタンポポの分布状況について調査を行っています。</a:t>
            </a:r>
            <a:endParaRPr kumimoji="1" lang="en-US" altLang="ja-JP" dirty="0"/>
          </a:p>
          <a:p>
            <a:r>
              <a:rPr kumimoji="1" lang="ja-JP" altLang="en-US" dirty="0"/>
              <a:t>［鈴木］</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AE9BE-C61F-4E1C-B3B0-4196A650140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27796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生育環境の変化：昨年度と比べて、全体的に減少傾向にあった。</a:t>
            </a:r>
          </a:p>
          <a:p>
            <a:r>
              <a:rPr kumimoji="1" lang="ja-JP" altLang="en-US" dirty="0"/>
              <a:t>→今年度は建物などが増加し、生育条件が整わなくなったことから、生育範囲が狭まったのではないかと考えている。</a:t>
            </a:r>
          </a:p>
          <a:p>
            <a:r>
              <a:rPr kumimoji="1" lang="ja-JP" altLang="en-US" dirty="0"/>
              <a:t>地表面の状況：「タンポポが群生」「ほぼ全面が土」のアカミタンポポとシロバナタンポポが減少傾向にあった。</a:t>
            </a:r>
          </a:p>
          <a:p>
            <a:r>
              <a:rPr kumimoji="1" lang="ja-JP" altLang="en-US" dirty="0"/>
              <a:t>→上記と同様の理由もあり、また地球温暖化の影響もあったため、減少したと考えている。</a:t>
            </a:r>
          </a:p>
        </p:txBody>
      </p:sp>
      <p:sp>
        <p:nvSpPr>
          <p:cNvPr id="4" name="スライド番号プレースホルダー 3"/>
          <p:cNvSpPr>
            <a:spLocks noGrp="1"/>
          </p:cNvSpPr>
          <p:nvPr>
            <p:ph type="sldNum" sz="quarter" idx="5"/>
          </p:nvPr>
        </p:nvSpPr>
        <p:spPr/>
        <p:txBody>
          <a:bodyPr/>
          <a:lstStyle/>
          <a:p>
            <a:fld id="{DCC0CC75-4A51-457E-A107-E4DB93041381}" type="slidenum">
              <a:rPr kumimoji="1" lang="ja-JP" altLang="en-US" smtClean="0"/>
              <a:t>11</a:t>
            </a:fld>
            <a:endParaRPr kumimoji="1" lang="ja-JP" altLang="en-US"/>
          </a:p>
        </p:txBody>
      </p:sp>
    </p:spTree>
    <p:extLst>
      <p:ext uri="{BB962C8B-B14F-4D97-AF65-F5344CB8AC3E}">
        <p14:creationId xmlns:p14="http://schemas.microsoft.com/office/powerpoint/2010/main" val="1492657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東海ブロック</a:t>
            </a:r>
          </a:p>
          <a:p>
            <a:r>
              <a:rPr kumimoji="1" lang="ja-JP" altLang="en-US" dirty="0"/>
              <a:t>参加県：今年度</a:t>
            </a:r>
            <a:r>
              <a:rPr kumimoji="1" lang="en-US" altLang="ja-JP" dirty="0"/>
              <a:t>3</a:t>
            </a:r>
            <a:r>
              <a:rPr kumimoji="1" lang="ja-JP" altLang="en-US" dirty="0"/>
              <a:t>県中</a:t>
            </a:r>
            <a:r>
              <a:rPr kumimoji="1" lang="en-US" altLang="ja-JP" dirty="0"/>
              <a:t>2</a:t>
            </a:r>
            <a:r>
              <a:rPr kumimoji="1" lang="ja-JP" altLang="en-US" dirty="0"/>
              <a:t>県、昨年度は</a:t>
            </a:r>
            <a:r>
              <a:rPr kumimoji="1" lang="en-US" altLang="ja-JP" dirty="0"/>
              <a:t>1</a:t>
            </a:r>
            <a:r>
              <a:rPr kumimoji="1" lang="ja-JP" altLang="en-US" dirty="0"/>
              <a:t>県だった。</a:t>
            </a:r>
          </a:p>
          <a:p>
            <a:r>
              <a:rPr kumimoji="1" lang="ja-JP" altLang="en-US" dirty="0"/>
              <a:t>調査数：今年度１８７１件、昨年度は９８８件で参加県、調査数ともに増加した。</a:t>
            </a:r>
          </a:p>
          <a:p>
            <a:r>
              <a:rPr kumimoji="1" lang="ja-JP" altLang="en-US" dirty="0"/>
              <a:t>　　　　　カントウタンポポが減少して、セイヨウタンポポが増加した。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27B42531-CFAF-4E95-9664-D7B407C940CA}" type="slidenum">
              <a:rPr kumimoji="1" lang="ja-JP" altLang="en-US" smtClean="0"/>
              <a:t>12</a:t>
            </a:fld>
            <a:endParaRPr kumimoji="1" lang="ja-JP" altLang="en-US"/>
          </a:p>
        </p:txBody>
      </p:sp>
    </p:spTree>
    <p:extLst>
      <p:ext uri="{BB962C8B-B14F-4D97-AF65-F5344CB8AC3E}">
        <p14:creationId xmlns:p14="http://schemas.microsoft.com/office/powerpoint/2010/main" val="2968345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生育環境の変化：調査数は増加したが、生育環境の変化は見られなかった。</a:t>
            </a:r>
          </a:p>
          <a:p>
            <a:r>
              <a:rPr kumimoji="1" lang="ja-JP" altLang="en-US" dirty="0"/>
              <a:t>地表面の状況：昨年度から大きな変化はなかった。土地の開拓があまりなく、地表面が安定していると考えられる。</a:t>
            </a:r>
          </a:p>
          <a:p>
            <a:endParaRPr kumimoji="1" lang="ja-JP" altLang="en-US" dirty="0"/>
          </a:p>
        </p:txBody>
      </p:sp>
      <p:sp>
        <p:nvSpPr>
          <p:cNvPr id="4" name="スライド番号プレースホルダー 3"/>
          <p:cNvSpPr>
            <a:spLocks noGrp="1"/>
          </p:cNvSpPr>
          <p:nvPr>
            <p:ph type="sldNum" sz="quarter" idx="10"/>
          </p:nvPr>
        </p:nvSpPr>
        <p:spPr/>
        <p:txBody>
          <a:bodyPr/>
          <a:lstStyle/>
          <a:p>
            <a:fld id="{27B42531-CFAF-4E95-9664-D7B407C940CA}" type="slidenum">
              <a:rPr kumimoji="1" lang="ja-JP" altLang="en-US" smtClean="0"/>
              <a:t>13</a:t>
            </a:fld>
            <a:endParaRPr kumimoji="1" lang="ja-JP" altLang="en-US"/>
          </a:p>
        </p:txBody>
      </p:sp>
    </p:spTree>
    <p:extLst>
      <p:ext uri="{BB962C8B-B14F-4D97-AF65-F5344CB8AC3E}">
        <p14:creationId xmlns:p14="http://schemas.microsoft.com/office/powerpoint/2010/main" val="1359984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r>
              <a:rPr kumimoji="1" lang="ja-JP" altLang="en-US" dirty="0"/>
              <a:t>続きまして、近畿ブロックです。</a:t>
            </a:r>
          </a:p>
          <a:p>
            <a:r>
              <a:rPr kumimoji="1" lang="ja-JP" altLang="en-US" dirty="0"/>
              <a:t>・今年度の参加県は昨年度と同じく</a:t>
            </a:r>
            <a:r>
              <a:rPr kumimoji="1" lang="en-US" altLang="ja-JP" dirty="0"/>
              <a:t>6</a:t>
            </a:r>
            <a:r>
              <a:rPr kumimoji="1" lang="ja-JP" altLang="en-US" dirty="0"/>
              <a:t>県中４県でした。</a:t>
            </a:r>
          </a:p>
          <a:p>
            <a:r>
              <a:rPr kumimoji="1" lang="ja-JP" altLang="en-US" dirty="0"/>
              <a:t>そのうち、調査件数は今年度</a:t>
            </a:r>
            <a:r>
              <a:rPr kumimoji="1" lang="en-US" altLang="ja-JP" dirty="0"/>
              <a:t>543</a:t>
            </a:r>
            <a:r>
              <a:rPr kumimoji="1" lang="ja-JP" altLang="en-US" dirty="0"/>
              <a:t>件で昨年度は</a:t>
            </a:r>
            <a:r>
              <a:rPr kumimoji="1" lang="en-US" altLang="ja-JP" dirty="0"/>
              <a:t>713</a:t>
            </a:r>
            <a:r>
              <a:rPr kumimoji="1" lang="ja-JP" altLang="en-US" dirty="0"/>
              <a:t>件でしたので、</a:t>
            </a:r>
            <a:r>
              <a:rPr kumimoji="1" lang="en-US" altLang="ja-JP" dirty="0"/>
              <a:t>200</a:t>
            </a:r>
            <a:r>
              <a:rPr kumimoji="1" lang="ja-JP" altLang="en-US" dirty="0"/>
              <a:t>件弱減少してしまいました。</a:t>
            </a:r>
          </a:p>
        </p:txBody>
      </p:sp>
      <p:sp>
        <p:nvSpPr>
          <p:cNvPr id="4" name="スライド番号プレースホルダー 3"/>
          <p:cNvSpPr>
            <a:spLocks noGrp="1"/>
          </p:cNvSpPr>
          <p:nvPr>
            <p:ph type="sldNum" sz="quarter" idx="5"/>
          </p:nvPr>
        </p:nvSpPr>
        <p:spPr/>
        <p:txBody>
          <a:bodyPr/>
          <a:lstStyle/>
          <a:p>
            <a:fld id="{6B273470-C8C2-4BE7-93C4-A4DF21C3D54D}" type="slidenum">
              <a:rPr kumimoji="1" lang="ja-JP" altLang="en-US" smtClean="0"/>
              <a:t>14</a:t>
            </a:fld>
            <a:endParaRPr kumimoji="1" lang="ja-JP" altLang="en-US"/>
          </a:p>
        </p:txBody>
      </p:sp>
    </p:spTree>
    <p:extLst>
      <p:ext uri="{BB962C8B-B14F-4D97-AF65-F5344CB8AC3E}">
        <p14:creationId xmlns:p14="http://schemas.microsoft.com/office/powerpoint/2010/main" val="3454144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a:t>・円グラフと棒グラフの結果から昨年度と比較しても、有意差が見られませんでした。</a:t>
            </a:r>
          </a:p>
          <a:p>
            <a:r>
              <a:rPr kumimoji="1" lang="ja-JP" altLang="en-US" sz="1800" dirty="0"/>
              <a:t>ですが、セイヨウタンポポとアカミタンポポのような外来種が５％減少していました。</a:t>
            </a:r>
          </a:p>
          <a:p>
            <a:r>
              <a:rPr kumimoji="1" lang="ja-JP" altLang="en-US" sz="1800" dirty="0"/>
              <a:t>今後、外来種が減少する原因を考えていくと調査がより発展すると思います。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6B273470-C8C2-4BE7-93C4-A4DF21C3D54D}" type="slidenum">
              <a:rPr kumimoji="1" lang="ja-JP" altLang="en-US" smtClean="0"/>
              <a:t>15</a:t>
            </a:fld>
            <a:endParaRPr kumimoji="1" lang="ja-JP" altLang="en-US"/>
          </a:p>
        </p:txBody>
      </p:sp>
    </p:spTree>
    <p:extLst>
      <p:ext uri="{BB962C8B-B14F-4D97-AF65-F5344CB8AC3E}">
        <p14:creationId xmlns:p14="http://schemas.microsoft.com/office/powerpoint/2010/main" val="2949407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中国ブロック</a:t>
            </a:r>
          </a:p>
          <a:p>
            <a:r>
              <a:rPr kumimoji="1" lang="ja-JP" altLang="en-US" dirty="0"/>
              <a:t>参加県：今年度</a:t>
            </a:r>
            <a:r>
              <a:rPr kumimoji="1" lang="en-US" altLang="ja-JP" dirty="0"/>
              <a:t>5</a:t>
            </a:r>
            <a:r>
              <a:rPr kumimoji="1" lang="ja-JP" altLang="en-US" dirty="0"/>
              <a:t>県中２県、昨年度は２県だった。</a:t>
            </a:r>
          </a:p>
          <a:p>
            <a:r>
              <a:rPr kumimoji="1" lang="ja-JP" altLang="en-US" dirty="0"/>
              <a:t>調査数：今年度１０４５件、昨年度は１１４３件で９８件減少した。</a:t>
            </a:r>
          </a:p>
          <a:p>
            <a:r>
              <a:rPr kumimoji="1" lang="ja-JP" altLang="en-US" dirty="0"/>
              <a:t>　　　　　カントウタンポポが減少して、セイヨウタンポポが増加した。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9A05AB81-6E8F-46F9-BB6A-A229C238136B}" type="slidenum">
              <a:rPr kumimoji="1" lang="ja-JP" altLang="en-US" smtClean="0"/>
              <a:t>16</a:t>
            </a:fld>
            <a:endParaRPr kumimoji="1" lang="ja-JP" altLang="en-US"/>
          </a:p>
        </p:txBody>
      </p:sp>
    </p:spTree>
    <p:extLst>
      <p:ext uri="{BB962C8B-B14F-4D97-AF65-F5344CB8AC3E}">
        <p14:creationId xmlns:p14="http://schemas.microsoft.com/office/powerpoint/2010/main" val="2081464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生育環境の変化：どのような環境でもセイヨウタンポポは強く生きていた！</a:t>
            </a:r>
          </a:p>
          <a:p>
            <a:r>
              <a:rPr kumimoji="1" lang="ja-JP" altLang="en-US" dirty="0"/>
              <a:t>地表面の状況：昨年度から大きな変化はなかった。土地の開拓があまりなく、地表面が安定していると考えられる。</a:t>
            </a:r>
          </a:p>
        </p:txBody>
      </p:sp>
      <p:sp>
        <p:nvSpPr>
          <p:cNvPr id="4" name="スライド番号プレースホルダー 3"/>
          <p:cNvSpPr>
            <a:spLocks noGrp="1"/>
          </p:cNvSpPr>
          <p:nvPr>
            <p:ph type="sldNum" sz="quarter" idx="5"/>
          </p:nvPr>
        </p:nvSpPr>
        <p:spPr/>
        <p:txBody>
          <a:bodyPr/>
          <a:lstStyle/>
          <a:p>
            <a:fld id="{9A05AB81-6E8F-46F9-BB6A-A229C238136B}" type="slidenum">
              <a:rPr kumimoji="1" lang="ja-JP" altLang="en-US" smtClean="0"/>
              <a:t>17</a:t>
            </a:fld>
            <a:endParaRPr kumimoji="1" lang="ja-JP" altLang="en-US"/>
          </a:p>
        </p:txBody>
      </p:sp>
    </p:spTree>
    <p:extLst>
      <p:ext uri="{BB962C8B-B14F-4D97-AF65-F5344CB8AC3E}">
        <p14:creationId xmlns:p14="http://schemas.microsoft.com/office/powerpoint/2010/main" val="3789568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次に四国ブロックです。</a:t>
            </a:r>
          </a:p>
          <a:p>
            <a:r>
              <a:rPr kumimoji="1" lang="ja-JP" altLang="en-US" dirty="0"/>
              <a:t>・今年度の参加県は昨年度同様</a:t>
            </a:r>
            <a:r>
              <a:rPr kumimoji="1" lang="en-US" altLang="ja-JP" dirty="0"/>
              <a:t>4</a:t>
            </a:r>
            <a:r>
              <a:rPr kumimoji="1" lang="ja-JP" altLang="en-US" dirty="0"/>
              <a:t>県中</a:t>
            </a:r>
            <a:r>
              <a:rPr kumimoji="1" lang="en-US" altLang="ja-JP" dirty="0"/>
              <a:t>3</a:t>
            </a:r>
            <a:r>
              <a:rPr kumimoji="1" lang="ja-JP" altLang="en-US" dirty="0"/>
              <a:t>県でした。</a:t>
            </a:r>
          </a:p>
          <a:p>
            <a:r>
              <a:rPr kumimoji="1" lang="ja-JP" altLang="en-US" dirty="0"/>
              <a:t>調査件数に関しましては、今年度</a:t>
            </a:r>
            <a:r>
              <a:rPr kumimoji="1" lang="en-US" altLang="ja-JP" dirty="0"/>
              <a:t>1341</a:t>
            </a:r>
            <a:r>
              <a:rPr kumimoji="1" lang="ja-JP" altLang="en-US" dirty="0"/>
              <a:t>件と昨年度は</a:t>
            </a:r>
            <a:r>
              <a:rPr kumimoji="1" lang="en-US" altLang="ja-JP" dirty="0"/>
              <a:t>1431</a:t>
            </a:r>
            <a:r>
              <a:rPr kumimoji="1" lang="ja-JP" altLang="en-US" dirty="0"/>
              <a:t>件でしたので、</a:t>
            </a:r>
            <a:r>
              <a:rPr kumimoji="1" lang="en-US" altLang="ja-JP" dirty="0"/>
              <a:t>100</a:t>
            </a:r>
            <a:r>
              <a:rPr kumimoji="1" lang="ja-JP" altLang="en-US" dirty="0"/>
              <a:t>件以上も減少しました。</a:t>
            </a:r>
          </a:p>
          <a:p>
            <a:r>
              <a:rPr kumimoji="1" lang="ja-JP" altLang="en-US" dirty="0"/>
              <a:t>こちらは、年々農業クラブ員数が減少していることに伴い、四国は特に県の数とクラブ員数が少ないため</a:t>
            </a:r>
          </a:p>
          <a:p>
            <a:r>
              <a:rPr kumimoji="1" lang="ja-JP" altLang="en-US" dirty="0"/>
              <a:t>調査件数が少ないと考えられます。</a:t>
            </a:r>
          </a:p>
        </p:txBody>
      </p:sp>
      <p:sp>
        <p:nvSpPr>
          <p:cNvPr id="4" name="スライド番号プレースホルダー 3"/>
          <p:cNvSpPr>
            <a:spLocks noGrp="1"/>
          </p:cNvSpPr>
          <p:nvPr>
            <p:ph type="sldNum" sz="quarter" idx="5"/>
          </p:nvPr>
        </p:nvSpPr>
        <p:spPr/>
        <p:txBody>
          <a:bodyPr/>
          <a:lstStyle/>
          <a:p>
            <a:fld id="{0EF91C98-0C0C-4A64-83CB-7EA664060DC4}" type="slidenum">
              <a:rPr kumimoji="1" lang="ja-JP" altLang="en-US" smtClean="0"/>
              <a:t>18</a:t>
            </a:fld>
            <a:endParaRPr kumimoji="1" lang="ja-JP" altLang="en-US"/>
          </a:p>
        </p:txBody>
      </p:sp>
    </p:spTree>
    <p:extLst>
      <p:ext uri="{BB962C8B-B14F-4D97-AF65-F5344CB8AC3E}">
        <p14:creationId xmlns:p14="http://schemas.microsoft.com/office/powerpoint/2010/main" val="2223690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・円グラフと棒グラフの結果から調査件数が減少しているのがわかります。</a:t>
            </a:r>
          </a:p>
          <a:p>
            <a:r>
              <a:rPr kumimoji="1" lang="ja-JP" altLang="en-US" dirty="0"/>
              <a:t>また、アカミタンポポの発見率が所々増加しており、こちらはアカミタンポポの多く見られる時期に調査を行われたからではないかと</a:t>
            </a:r>
          </a:p>
          <a:p>
            <a:r>
              <a:rPr kumimoji="1" lang="ja-JP" altLang="en-US" dirty="0"/>
              <a:t>考えました。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0EF91C98-0C0C-4A64-83CB-7EA664060DC4}" type="slidenum">
              <a:rPr kumimoji="1" lang="ja-JP" altLang="en-US" smtClean="0"/>
              <a:t>19</a:t>
            </a:fld>
            <a:endParaRPr kumimoji="1" lang="ja-JP" altLang="en-US"/>
          </a:p>
        </p:txBody>
      </p:sp>
    </p:spTree>
    <p:extLst>
      <p:ext uri="{BB962C8B-B14F-4D97-AF65-F5344CB8AC3E}">
        <p14:creationId xmlns:p14="http://schemas.microsoft.com/office/powerpoint/2010/main" val="3508387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lgn="just">
              <a:buFont typeface="游明朝" panose="02020400000000000000" pitchFamily="18" charset="-128"/>
              <a:buNone/>
            </a:pPr>
            <a:r>
              <a:rPr kumimoji="1" lang="ja-JP" altLang="en-US" dirty="0"/>
              <a:t>九州ブロック</a:t>
            </a:r>
          </a:p>
          <a:p>
            <a:pPr marL="0" lvl="0" indent="0" algn="just">
              <a:buFont typeface="游明朝" panose="02020400000000000000" pitchFamily="18" charset="-128"/>
              <a:buNone/>
            </a:pPr>
            <a:r>
              <a:rPr kumimoji="1" lang="ja-JP" altLang="en-US" dirty="0"/>
              <a:t>参加県：今年度８県中５県、昨年度は６県だった。</a:t>
            </a:r>
          </a:p>
          <a:p>
            <a:pPr marL="0" lvl="0" indent="0" algn="just">
              <a:buFont typeface="游明朝" panose="02020400000000000000" pitchFamily="18" charset="-128"/>
              <a:buNone/>
            </a:pPr>
            <a:r>
              <a:rPr kumimoji="1" lang="ja-JP" altLang="en-US" dirty="0"/>
              <a:t>調査数：今年度９９４件、昨年度は９５３件だった。</a:t>
            </a:r>
          </a:p>
          <a:p>
            <a:pPr marL="0" lvl="0" indent="0" algn="just">
              <a:buFont typeface="游明朝" panose="02020400000000000000" pitchFamily="18" charset="-128"/>
              <a:buNone/>
            </a:pPr>
            <a:r>
              <a:rPr kumimoji="1" lang="ja-JP" altLang="en-US" dirty="0"/>
              <a:t>　　　　　参加県は減少したが、調査数は増加した。</a:t>
            </a:r>
          </a:p>
          <a:p>
            <a:pPr marL="0" lvl="0" indent="0" algn="just">
              <a:buFont typeface="游明朝" panose="02020400000000000000" pitchFamily="18" charset="-128"/>
              <a:buNone/>
            </a:pPr>
            <a:r>
              <a:rPr kumimoji="1" lang="ja-JP" altLang="en-US" dirty="0"/>
              <a:t>　　　　　アカミタンポポが減少して、シロバナタンポポ、カントウタンポポが増加した。</a:t>
            </a:r>
          </a:p>
        </p:txBody>
      </p:sp>
      <p:sp>
        <p:nvSpPr>
          <p:cNvPr id="4" name="スライド番号プレースホルダー 3"/>
          <p:cNvSpPr>
            <a:spLocks noGrp="1"/>
          </p:cNvSpPr>
          <p:nvPr>
            <p:ph type="sldNum" sz="quarter" idx="5"/>
          </p:nvPr>
        </p:nvSpPr>
        <p:spPr/>
        <p:txBody>
          <a:bodyPr/>
          <a:lstStyle/>
          <a:p>
            <a:fld id="{28C8FA7C-518F-4D53-82B5-D7C0506E9193}" type="slidenum">
              <a:rPr kumimoji="1" lang="ja-JP" altLang="en-US" smtClean="0"/>
              <a:t>20</a:t>
            </a:fld>
            <a:endParaRPr kumimoji="1" lang="ja-JP" altLang="en-US"/>
          </a:p>
        </p:txBody>
      </p:sp>
    </p:spTree>
    <p:extLst>
      <p:ext uri="{BB962C8B-B14F-4D97-AF65-F5344CB8AC3E}">
        <p14:creationId xmlns:p14="http://schemas.microsoft.com/office/powerpoint/2010/main" val="2207139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タンポポの種類を見分ける基準として、ポイントは大きく２つあります。</a:t>
            </a:r>
            <a:endParaRPr kumimoji="1" lang="en-US" altLang="ja-JP" dirty="0"/>
          </a:p>
          <a:p>
            <a:r>
              <a:rPr kumimoji="1" lang="ja-JP" altLang="en-US" dirty="0"/>
              <a:t>１つ目は、花弁の色が「白色</a:t>
            </a:r>
            <a:r>
              <a:rPr kumimoji="1" lang="en-US" altLang="ja-JP" dirty="0"/>
              <a:t>(</a:t>
            </a:r>
            <a:r>
              <a:rPr kumimoji="1" lang="ja-JP" altLang="en-US" dirty="0"/>
              <a:t>ハクショク</a:t>
            </a:r>
            <a:r>
              <a:rPr kumimoji="1" lang="en-US" altLang="ja-JP" dirty="0"/>
              <a:t>)</a:t>
            </a:r>
            <a:r>
              <a:rPr kumimoji="1" lang="ja-JP" altLang="en-US" dirty="0"/>
              <a:t>」か「黄色</a:t>
            </a:r>
            <a:r>
              <a:rPr kumimoji="1" lang="en-US" altLang="ja-JP" dirty="0"/>
              <a:t>(</a:t>
            </a:r>
            <a:r>
              <a:rPr kumimoji="1" lang="ja-JP" altLang="en-US" dirty="0"/>
              <a:t>キイロ</a:t>
            </a:r>
            <a:r>
              <a:rPr kumimoji="1" lang="en-US" altLang="ja-JP" dirty="0"/>
              <a:t>)</a:t>
            </a:r>
            <a:r>
              <a:rPr kumimoji="1" lang="ja-JP" altLang="en-US" dirty="0"/>
              <a:t>」かです。ここで、「白色」の場合は、在来種の「シロバナタンポポ」だと判断することができます。また、白花（シロバナ）系には他にも、中国・近畿地方に多く生息する「キビシロタンポポ」などもあります。</a:t>
            </a:r>
            <a:endParaRPr kumimoji="1" lang="en-US" altLang="ja-JP" dirty="0"/>
          </a:p>
          <a:p>
            <a:r>
              <a:rPr kumimoji="1" lang="ja-JP" altLang="en-US" dirty="0"/>
              <a:t>２つ目は、花弁の色が黄色のタンポポの中で、総苞片が「反り返っている」か「反り返っていない」かです。</a:t>
            </a:r>
            <a:endParaRPr kumimoji="1" lang="en-US" altLang="ja-JP" dirty="0"/>
          </a:p>
          <a:p>
            <a:r>
              <a:rPr kumimoji="1" lang="ja-JP" altLang="en-US" dirty="0"/>
              <a:t>反り返っているタンポポは外来種、反り返っていないタンポポは在来種に分類されています。</a:t>
            </a:r>
            <a:endParaRPr kumimoji="1" lang="en-US" altLang="ja-JP" dirty="0"/>
          </a:p>
          <a:p>
            <a:r>
              <a:rPr kumimoji="1" lang="ja-JP" altLang="en-US" dirty="0"/>
              <a:t>［鈴木］</a:t>
            </a:r>
          </a:p>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EBF43-55E2-4032-96D5-46F54248922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30841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lgn="just">
              <a:buFont typeface="游明朝" panose="02020400000000000000" pitchFamily="18" charset="-128"/>
              <a:buNone/>
            </a:pPr>
            <a:r>
              <a:rPr kumimoji="1" lang="ja-JP" altLang="en-US" dirty="0"/>
              <a:t>生育環境の変化：昨年度は海岸にタンポポが見られたが、昨年度と比べ今年度はあまり見られなかった。</a:t>
            </a:r>
          </a:p>
          <a:p>
            <a:pPr marL="0" lvl="0" indent="0" algn="just">
              <a:buFont typeface="游明朝" panose="02020400000000000000" pitchFamily="18" charset="-128"/>
              <a:buNone/>
            </a:pPr>
            <a:r>
              <a:rPr kumimoji="1" lang="ja-JP" altLang="en-US" dirty="0"/>
              <a:t>地表面の状況：昨年度から大きな変化はなかった。土地の開拓があまりなく、地表面が安定していると考えられる。</a:t>
            </a:r>
          </a:p>
        </p:txBody>
      </p:sp>
      <p:sp>
        <p:nvSpPr>
          <p:cNvPr id="4" name="スライド番号プレースホルダー 3"/>
          <p:cNvSpPr>
            <a:spLocks noGrp="1"/>
          </p:cNvSpPr>
          <p:nvPr>
            <p:ph type="sldNum" sz="quarter" idx="5"/>
          </p:nvPr>
        </p:nvSpPr>
        <p:spPr/>
        <p:txBody>
          <a:bodyPr/>
          <a:lstStyle/>
          <a:p>
            <a:fld id="{28C8FA7C-518F-4D53-82B5-D7C0506E9193}" type="slidenum">
              <a:rPr kumimoji="1" lang="ja-JP" altLang="en-US" smtClean="0"/>
              <a:t>21</a:t>
            </a:fld>
            <a:endParaRPr kumimoji="1" lang="ja-JP" altLang="en-US"/>
          </a:p>
        </p:txBody>
      </p:sp>
    </p:spTree>
    <p:extLst>
      <p:ext uri="{BB962C8B-B14F-4D97-AF65-F5344CB8AC3E}">
        <p14:creationId xmlns:p14="http://schemas.microsoft.com/office/powerpoint/2010/main" val="4099558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r>
              <a:rPr kumimoji="1" lang="en-US" altLang="ja-JP" dirty="0"/>
              <a:t>Ⅵ</a:t>
            </a:r>
            <a:r>
              <a:rPr kumimoji="1" lang="ja-JP" altLang="en-US" dirty="0"/>
              <a:t>　全国集計結果報告</a:t>
            </a:r>
          </a:p>
          <a:p>
            <a:r>
              <a:rPr kumimoji="1" lang="ja-JP" altLang="en-US" dirty="0"/>
              <a:t>全体的にはあまり変わりはなかったが、昨年度より報告件数が減少傾向にあり地球温暖化などの影響も関係していると思いました。セイヨウタンポポは、繁殖条件が広いため増殖傾向にあると考えました。</a:t>
            </a:r>
            <a:r>
              <a:rPr kumimoji="1" lang="en-US" altLang="ja-JP" dirty="0"/>
              <a:t>2</a:t>
            </a:r>
            <a:r>
              <a:rPr kumimoji="1" lang="ja-JP" altLang="en-US" dirty="0"/>
              <a:t>番目にカントウタンポポが多いのは、もともとはカントウタンポポが多かったからであり、なぜなら、セイヨウタンポポが帰化してからは都会地周辺では次第に姿を消してしまったからです。セイヨウタンポポは無融合生殖であるため、繁殖の仕方が違い、自分で繁殖を行うことができるから外来種が増加し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9A05AB81-6E8F-46F9-BB6A-A229C238136B}" type="slidenum">
              <a:rPr kumimoji="1" lang="ja-JP" altLang="en-US" smtClean="0"/>
              <a:t>22</a:t>
            </a:fld>
            <a:endParaRPr kumimoji="1" lang="ja-JP" altLang="en-US"/>
          </a:p>
        </p:txBody>
      </p:sp>
    </p:spTree>
    <p:extLst>
      <p:ext uri="{BB962C8B-B14F-4D97-AF65-F5344CB8AC3E}">
        <p14:creationId xmlns:p14="http://schemas.microsoft.com/office/powerpoint/2010/main" val="3609814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これは先ほどお見せした種類別報告件数をまとめたものです。</a:t>
            </a:r>
            <a:endParaRPr kumimoji="1" lang="en-US" altLang="ja-JP" dirty="0"/>
          </a:p>
          <a:p>
            <a:r>
              <a:rPr kumimoji="1" lang="ja-JP" altLang="en-US" dirty="0"/>
              <a:t>このデータを見ると、どの地域でもセイヨウタンポポの割合が大きいことが分かりました。</a:t>
            </a:r>
            <a:endParaRPr kumimoji="1" lang="en-US" altLang="ja-JP" dirty="0"/>
          </a:p>
          <a:p>
            <a:r>
              <a:rPr kumimoji="1" lang="ja-JP" altLang="en-US" dirty="0"/>
              <a:t>セイヨウタンポポの次に、カントウタンポポの割合が大きいことも分かりました。</a:t>
            </a:r>
            <a:endParaRPr kumimoji="1" lang="en-US" altLang="ja-JP" dirty="0"/>
          </a:p>
          <a:p>
            <a:r>
              <a:rPr kumimoji="1" lang="ja-JP" altLang="en-US" dirty="0"/>
              <a:t>どの地域でも、在来種より外来種の方が多く分布していることが分かりました。</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9A05AB81-6E8F-46F9-BB6A-A229C238136B}" type="slidenum">
              <a:rPr kumimoji="1" lang="ja-JP" altLang="en-US" smtClean="0"/>
              <a:t>23</a:t>
            </a:fld>
            <a:endParaRPr kumimoji="1" lang="ja-JP" altLang="en-US"/>
          </a:p>
        </p:txBody>
      </p:sp>
    </p:spTree>
    <p:extLst>
      <p:ext uri="{BB962C8B-B14F-4D97-AF65-F5344CB8AC3E}">
        <p14:creationId xmlns:p14="http://schemas.microsoft.com/office/powerpoint/2010/main" val="1762161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種類別報告件数の内訳（割合）の推移の結果からは、セイヨウタンポポがかなり増加しました。次に、アカミタンポポは変わらずカントウタンポポとシロバナタンポポが減少したことに気づきました。全国各地に学ぶ約</a:t>
            </a:r>
            <a:r>
              <a:rPr kumimoji="1" lang="en-US" altLang="ja-JP" dirty="0"/>
              <a:t>7</a:t>
            </a:r>
            <a:r>
              <a:rPr kumimoji="1" lang="ja-JP" altLang="en-US" dirty="0"/>
              <a:t>万</a:t>
            </a:r>
            <a:r>
              <a:rPr kumimoji="1" lang="en-US" altLang="ja-JP" dirty="0"/>
              <a:t>5</a:t>
            </a:r>
            <a:r>
              <a:rPr kumimoji="1" lang="ja-JP" altLang="en-US" dirty="0"/>
              <a:t>千人のクラブ員という規模のメリットを活かして、今後も精度の高い調査を継続しながら在来種の分布状況の推移やその特性などについて私たちが発信していくことで、今では「貴重な」存在となってしまった在来タンポポの分布を守っていける可能性があります。種々の環境調査活動を通じて生物多様性の保護意識を高めていくことが、</a:t>
            </a:r>
            <a:r>
              <a:rPr kumimoji="1" lang="en-US" altLang="ja-JP" dirty="0"/>
              <a:t>FFJ</a:t>
            </a:r>
            <a:r>
              <a:rPr kumimoji="1" lang="ja-JP" altLang="en-US" dirty="0"/>
              <a:t>環境調査の大きな使命の</a:t>
            </a:r>
            <a:r>
              <a:rPr kumimoji="1" lang="en-US" altLang="ja-JP" dirty="0"/>
              <a:t>1</a:t>
            </a:r>
            <a:r>
              <a:rPr kumimoji="1" lang="ja-JP" altLang="en-US" dirty="0"/>
              <a:t>つであると認識し、これからも全国のクラブ員が協力しながら取り組んでいく必要があると考えます。</a:t>
            </a:r>
          </a:p>
        </p:txBody>
      </p:sp>
      <p:sp>
        <p:nvSpPr>
          <p:cNvPr id="4" name="スライド番号プレースホルダー 3"/>
          <p:cNvSpPr>
            <a:spLocks noGrp="1"/>
          </p:cNvSpPr>
          <p:nvPr>
            <p:ph type="sldNum" sz="quarter" idx="5"/>
          </p:nvPr>
        </p:nvSpPr>
        <p:spPr/>
        <p:txBody>
          <a:bodyPr/>
          <a:lstStyle/>
          <a:p>
            <a:fld id="{9A05AB81-6E8F-46F9-BB6A-A229C238136B}" type="slidenum">
              <a:rPr kumimoji="1" lang="ja-JP" altLang="en-US" smtClean="0"/>
              <a:t>24</a:t>
            </a:fld>
            <a:endParaRPr kumimoji="1" lang="ja-JP" altLang="en-US"/>
          </a:p>
        </p:txBody>
      </p:sp>
    </p:spTree>
    <p:extLst>
      <p:ext uri="{BB962C8B-B14F-4D97-AF65-F5344CB8AC3E}">
        <p14:creationId xmlns:p14="http://schemas.microsoft.com/office/powerpoint/2010/main" val="3019227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次に「生育環境」と「地表面の状況」を全国でまとめたものです。</a:t>
            </a:r>
            <a:endParaRPr kumimoji="1" lang="en-US" altLang="ja-JP" dirty="0"/>
          </a:p>
          <a:p>
            <a:endParaRPr kumimoji="1" lang="en-US" altLang="ja-JP" dirty="0"/>
          </a:p>
          <a:p>
            <a:r>
              <a:rPr kumimoji="1" lang="ja-JP" altLang="en-US" dirty="0"/>
              <a:t>このデータから、コンクリートや住宅街など植物が育ちにくい環境でも、外来種は比較的生息できることがわかりました。</a:t>
            </a:r>
            <a:endParaRPr kumimoji="1" lang="en-US" altLang="ja-JP" dirty="0"/>
          </a:p>
          <a:p>
            <a:endParaRPr kumimoji="1" lang="en-US" altLang="ja-JP" dirty="0"/>
          </a:p>
          <a:p>
            <a:r>
              <a:rPr kumimoji="1" lang="ja-JP" altLang="en-US" dirty="0"/>
              <a:t>それに対して在来種は、雑草地などやはり植物が育ちやすそうな環境に分布しています。</a:t>
            </a:r>
            <a:endParaRPr kumimoji="1" lang="en-US" altLang="ja-JP" dirty="0"/>
          </a:p>
          <a:p>
            <a:r>
              <a:rPr kumimoji="1" lang="ja-JP" altLang="en-US" dirty="0"/>
              <a:t>しかし、近年コンクリートによる埋め立てが加速しているため、今後在来種はさらに厳しい状況にたたされると思われます。</a:t>
            </a:r>
          </a:p>
        </p:txBody>
      </p:sp>
      <p:sp>
        <p:nvSpPr>
          <p:cNvPr id="4" name="スライド番号プレースホルダー 3"/>
          <p:cNvSpPr>
            <a:spLocks noGrp="1"/>
          </p:cNvSpPr>
          <p:nvPr>
            <p:ph type="sldNum" sz="quarter" idx="5"/>
          </p:nvPr>
        </p:nvSpPr>
        <p:spPr/>
        <p:txBody>
          <a:bodyPr/>
          <a:lstStyle/>
          <a:p>
            <a:fld id="{9A05AB81-6E8F-46F9-BB6A-A229C238136B}" type="slidenum">
              <a:rPr kumimoji="1" lang="ja-JP" altLang="en-US" smtClean="0"/>
              <a:t>25</a:t>
            </a:fld>
            <a:endParaRPr kumimoji="1" lang="ja-JP" altLang="en-US"/>
          </a:p>
        </p:txBody>
      </p:sp>
    </p:spTree>
    <p:extLst>
      <p:ext uri="{BB962C8B-B14F-4D97-AF65-F5344CB8AC3E}">
        <p14:creationId xmlns:p14="http://schemas.microsoft.com/office/powerpoint/2010/main" val="1711140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最後に、これらのことを踏まえた「今の現状」とそのことから分かった「これからの課題」です。</a:t>
            </a:r>
            <a:endParaRPr kumimoji="1" lang="en-US" altLang="ja-JP" dirty="0"/>
          </a:p>
          <a:p>
            <a:endParaRPr kumimoji="1" lang="en-US" altLang="ja-JP" dirty="0"/>
          </a:p>
          <a:p>
            <a:r>
              <a:rPr kumimoji="1" lang="ja-JP" altLang="en-US" dirty="0"/>
              <a:t>１つ目は「タンポポの見分けにくさ」です。</a:t>
            </a:r>
            <a:endParaRPr kumimoji="1" lang="en-US" altLang="ja-JP" dirty="0"/>
          </a:p>
          <a:p>
            <a:r>
              <a:rPr kumimoji="1" lang="ja-JP" altLang="en-US" dirty="0"/>
              <a:t>先ほど申し上げたように、タンポポには「アカミタンポポ」と「セイヨウタンポポ」など一目では判断しにくい種があります。</a:t>
            </a:r>
            <a:endParaRPr kumimoji="1" lang="en-US" altLang="ja-JP" dirty="0"/>
          </a:p>
          <a:p>
            <a:r>
              <a:rPr kumimoji="1" lang="ja-JP" altLang="en-US" dirty="0"/>
              <a:t>また、それに伴って調査するクラブ員の判断基準にも個人差が生じてしまいます。</a:t>
            </a:r>
            <a:endParaRPr kumimoji="1" lang="en-US" altLang="ja-JP" dirty="0"/>
          </a:p>
          <a:p>
            <a:endParaRPr kumimoji="1" lang="en-US" altLang="ja-JP" dirty="0"/>
          </a:p>
          <a:p>
            <a:r>
              <a:rPr kumimoji="1" lang="ja-JP" altLang="en-US" dirty="0"/>
              <a:t>２つ目は「調査件数の少なさ」です。</a:t>
            </a:r>
            <a:endParaRPr kumimoji="1" lang="en-US" altLang="ja-JP" dirty="0"/>
          </a:p>
          <a:p>
            <a:r>
              <a:rPr kumimoji="1" lang="ja-JP" altLang="en-US" dirty="0"/>
              <a:t>今年は４９都道府県連盟のうち３２県連盟の提出で、さらにブロックで区別した際には１県からしか報告が得られなかったなど、地域によってデータにムラが生じてしまいました。</a:t>
            </a:r>
            <a:endParaRPr kumimoji="1" lang="en-US" altLang="ja-JP" dirty="0"/>
          </a:p>
          <a:p>
            <a:r>
              <a:rPr kumimoji="1" lang="ja-JP" altLang="en-US" dirty="0"/>
              <a:t>また、</a:t>
            </a:r>
            <a:r>
              <a:rPr kumimoji="1" lang="en-US" altLang="ja-JP" dirty="0"/>
              <a:t>3</a:t>
            </a:r>
            <a:r>
              <a:rPr kumimoji="1" lang="ja-JP" altLang="en-US" dirty="0"/>
              <a:t>次メッシュコードを確認すると、正しい数値でなかったり、空欄があったりと、正確性のない報告もかなり見受けられました。</a:t>
            </a:r>
            <a:endParaRPr kumimoji="1" lang="en-US" altLang="ja-JP" dirty="0"/>
          </a:p>
          <a:p>
            <a:endParaRPr kumimoji="1" lang="en-US" altLang="ja-JP" dirty="0"/>
          </a:p>
          <a:p>
            <a:r>
              <a:rPr kumimoji="1" lang="ja-JP" altLang="en-US" dirty="0"/>
              <a:t>これらのことから、</a:t>
            </a:r>
            <a:endParaRPr kumimoji="1" lang="en-US" altLang="ja-JP" dirty="0"/>
          </a:p>
          <a:p>
            <a:r>
              <a:rPr kumimoji="1" lang="ja-JP" altLang="en-US" dirty="0"/>
              <a:t>タンポポの区別表に注意書きを追加したり、単位クラブなどで見分け方を教える機会を設けたりすること、また在来種と外来種の２区分に変更することで判断基準を統一する</a:t>
            </a:r>
            <a:endParaRPr kumimoji="1" lang="en-US" altLang="ja-JP" dirty="0"/>
          </a:p>
          <a:p>
            <a:r>
              <a:rPr kumimoji="1" lang="ja-JP" altLang="en-US" dirty="0"/>
              <a:t>２に関しては、早い時期に調査の依頼を行ったり、単位クラブで環境調査の目的の説明を行ったりすることで改善していくべきだと考えました。</a:t>
            </a:r>
            <a:endParaRPr kumimoji="1" lang="en-US" altLang="ja-JP" dirty="0"/>
          </a:p>
          <a:p>
            <a:endParaRPr kumimoji="1" lang="en-US" altLang="ja-JP" dirty="0"/>
          </a:p>
          <a:p>
            <a:r>
              <a:rPr kumimoji="1" lang="ja-JP" altLang="en-US" dirty="0"/>
              <a:t>新型コロナウイルスの位置付けが５類になったことによって、今後のタンポポ調査がより活発になることが期待されています。</a:t>
            </a:r>
          </a:p>
        </p:txBody>
      </p:sp>
      <p:sp>
        <p:nvSpPr>
          <p:cNvPr id="4" name="スライド番号プレースホルダー 3"/>
          <p:cNvSpPr>
            <a:spLocks noGrp="1"/>
          </p:cNvSpPr>
          <p:nvPr>
            <p:ph type="sldNum" sz="quarter" idx="5"/>
          </p:nvPr>
        </p:nvSpPr>
        <p:spPr/>
        <p:txBody>
          <a:bodyPr/>
          <a:lstStyle/>
          <a:p>
            <a:fld id="{9A05AB81-6E8F-46F9-BB6A-A229C238136B}" type="slidenum">
              <a:rPr kumimoji="1" lang="ja-JP" altLang="en-US" smtClean="0"/>
              <a:t>26</a:t>
            </a:fld>
            <a:endParaRPr kumimoji="1" lang="ja-JP" altLang="en-US"/>
          </a:p>
        </p:txBody>
      </p:sp>
    </p:spTree>
    <p:extLst>
      <p:ext uri="{BB962C8B-B14F-4D97-AF65-F5344CB8AC3E}">
        <p14:creationId xmlns:p14="http://schemas.microsoft.com/office/powerpoint/2010/main" val="38699914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59E92E-804A-4A5E-BADA-36BAE6E6691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00768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A05AB81-6E8F-46F9-BB6A-A229C238136B}" type="slidenum">
              <a:rPr kumimoji="1" lang="ja-JP" altLang="en-US" smtClean="0"/>
              <a:t>30</a:t>
            </a:fld>
            <a:endParaRPr kumimoji="1" lang="ja-JP" altLang="en-US"/>
          </a:p>
        </p:txBody>
      </p:sp>
    </p:spTree>
    <p:extLst>
      <p:ext uri="{BB962C8B-B14F-4D97-AF65-F5344CB8AC3E}">
        <p14:creationId xmlns:p14="http://schemas.microsoft.com/office/powerpoint/2010/main" val="3750740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調査報告の提出状況についてです。報告件数は、昨年度と比べ２，３０３件増加しました。</a:t>
            </a:r>
            <a:endParaRPr kumimoji="1" lang="en-US" altLang="ja-JP" dirty="0"/>
          </a:p>
          <a:p>
            <a:r>
              <a:rPr kumimoji="1" lang="ja-JP" altLang="en-US" dirty="0"/>
              <a:t>増加しているのは多くの単位クラブでタンポポ調査を実施して多くの生徒に定着してきたのだと感じました。</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EBF43-55E2-4032-96D5-46F54248922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27161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集計結果は、二つのグラフで表しました。次のスライドで出てくる、向かって左側のグラフはタンポポが生えていた場所を示し、右側のグラフは周囲の状況を示しています。凡例は御覧の通りです。</a:t>
            </a:r>
            <a:endParaRPr kumimoji="1" lang="en-US" altLang="ja-JP" dirty="0"/>
          </a:p>
          <a:p>
            <a:r>
              <a:rPr kumimoji="1" lang="ja-JP" altLang="en-US" dirty="0"/>
              <a:t>集計するにあたり、</a:t>
            </a:r>
            <a:r>
              <a:rPr kumimoji="1" lang="en-US" altLang="ja-JP" dirty="0"/>
              <a:t>4</a:t>
            </a:r>
            <a:r>
              <a:rPr kumimoji="1" lang="ja-JP" altLang="en-US" dirty="0"/>
              <a:t>種のタンポポに分類しました。その中で、セイヨウタンポポとアカミタンポポを外来種、シロバナタンポポ、カントウタンポポを在来種としました。</a:t>
            </a:r>
            <a:endParaRPr kumimoji="1" lang="en-US" altLang="ja-JP" dirty="0"/>
          </a:p>
          <a:p>
            <a:r>
              <a:rPr kumimoji="1" lang="ja-JP" altLang="en-US" dirty="0"/>
              <a:t>なお、北海道ブロックはデータの提出がなかったため、全部で</a:t>
            </a:r>
            <a:r>
              <a:rPr kumimoji="1" lang="en-US" altLang="ja-JP" dirty="0"/>
              <a:t>8</a:t>
            </a:r>
            <a:r>
              <a:rPr kumimoji="1" lang="ja-JP" altLang="en-US" dirty="0"/>
              <a:t>ブロックの結果を報告します。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AE9BE-C61F-4E1C-B3B0-4196A650140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1340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42900" lvl="0" indent="-342900" algn="just">
              <a:buFont typeface="+mj-cs"/>
              <a:buAutoNum type="arabicDbPlain"/>
            </a:pPr>
            <a:r>
              <a:rPr lang="ja-JP" altLang="ja-JP" sz="1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東北ブロック</a:t>
            </a:r>
          </a:p>
          <a:p>
            <a:pPr algn="just"/>
            <a:r>
              <a:rPr lang="ja-JP" altLang="ja-JP" sz="1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参加県：今年度</a:t>
            </a:r>
            <a:r>
              <a:rPr lang="en-US" altLang="ja-JP" sz="1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6</a:t>
            </a:r>
            <a:r>
              <a:rPr lang="ja-JP" altLang="ja-JP" sz="1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県中</a:t>
            </a:r>
            <a:r>
              <a:rPr lang="en-US" altLang="ja-JP" sz="1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5</a:t>
            </a:r>
            <a:r>
              <a:rPr lang="ja-JP" altLang="ja-JP" sz="1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県、昨年度は</a:t>
            </a:r>
            <a:r>
              <a:rPr lang="en-US" altLang="ja-JP" sz="1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3</a:t>
            </a:r>
            <a:r>
              <a:rPr lang="ja-JP" altLang="ja-JP" sz="1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県だった。</a:t>
            </a:r>
          </a:p>
          <a:p>
            <a:pPr algn="just"/>
            <a:r>
              <a:rPr lang="ja-JP" altLang="ja-JP" sz="1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調査数：今年度</a:t>
            </a:r>
            <a:r>
              <a:rPr lang="en-US" altLang="ja-JP" sz="1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922</a:t>
            </a:r>
            <a:r>
              <a:rPr lang="ja-JP" altLang="ja-JP" sz="1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件、昨年度は</a:t>
            </a:r>
            <a:r>
              <a:rPr lang="en-US" altLang="ja-JP" sz="1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384</a:t>
            </a:r>
            <a:r>
              <a:rPr lang="ja-JP" altLang="ja-JP" sz="1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件で参加県、調査数ともに増加した。</a:t>
            </a:r>
          </a:p>
          <a:p>
            <a:pPr indent="711200" algn="just"/>
            <a:r>
              <a:rPr lang="ja-JP" altLang="ja-JP" sz="1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在来種、外来種の割合に大きな変化は見られなかった。</a:t>
            </a:r>
          </a:p>
          <a:p>
            <a:endParaRPr kumimoji="1" lang="en-US" altLang="ja-JP" dirty="0"/>
          </a:p>
        </p:txBody>
      </p:sp>
      <p:sp>
        <p:nvSpPr>
          <p:cNvPr id="4" name="スライド番号プレースホルダー 3"/>
          <p:cNvSpPr>
            <a:spLocks noGrp="1"/>
          </p:cNvSpPr>
          <p:nvPr>
            <p:ph type="sldNum" sz="quarter" idx="5"/>
          </p:nvPr>
        </p:nvSpPr>
        <p:spPr/>
        <p:txBody>
          <a:bodyPr/>
          <a:lstStyle/>
          <a:p>
            <a:fld id="{9A74FB20-4909-457A-87DC-F1E3F71E9F71}" type="slidenum">
              <a:rPr kumimoji="1" lang="ja-JP" altLang="en-US" smtClean="0"/>
              <a:t>6</a:t>
            </a:fld>
            <a:endParaRPr kumimoji="1" lang="ja-JP" altLang="en-US"/>
          </a:p>
        </p:txBody>
      </p:sp>
    </p:spTree>
    <p:extLst>
      <p:ext uri="{BB962C8B-B14F-4D97-AF65-F5344CB8AC3E}">
        <p14:creationId xmlns:p14="http://schemas.microsoft.com/office/powerpoint/2010/main" val="3193798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生育環境の変化：調査数は増加したが、生育環境の変化は見られなかった。</a:t>
            </a:r>
          </a:p>
          <a:p>
            <a:r>
              <a:rPr kumimoji="1" lang="ja-JP" altLang="en-US" dirty="0"/>
              <a:t>地表面の状況：昨年度から大きな変化はなかった。土地の開拓があまりなく、地表面が安定していると考えられる。 </a:t>
            </a:r>
          </a:p>
        </p:txBody>
      </p:sp>
      <p:sp>
        <p:nvSpPr>
          <p:cNvPr id="4" name="スライド番号プレースホルダー 3"/>
          <p:cNvSpPr>
            <a:spLocks noGrp="1"/>
          </p:cNvSpPr>
          <p:nvPr>
            <p:ph type="sldNum" sz="quarter" idx="5"/>
          </p:nvPr>
        </p:nvSpPr>
        <p:spPr/>
        <p:txBody>
          <a:bodyPr/>
          <a:lstStyle/>
          <a:p>
            <a:fld id="{9A74FB20-4909-457A-87DC-F1E3F71E9F71}" type="slidenum">
              <a:rPr kumimoji="1" lang="ja-JP" altLang="en-US" smtClean="0"/>
              <a:t>7</a:t>
            </a:fld>
            <a:endParaRPr kumimoji="1" lang="ja-JP" altLang="en-US"/>
          </a:p>
        </p:txBody>
      </p:sp>
    </p:spTree>
    <p:extLst>
      <p:ext uri="{BB962C8B-B14F-4D97-AF65-F5344CB8AC3E}">
        <p14:creationId xmlns:p14="http://schemas.microsoft.com/office/powerpoint/2010/main" val="80667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lgn="just">
              <a:buFont typeface="游明朝" panose="02020400000000000000" pitchFamily="18" charset="-128"/>
              <a:buNone/>
            </a:pPr>
            <a:r>
              <a:rPr kumimoji="1" lang="ja-JP" altLang="en-US" dirty="0"/>
              <a:t>続いては北信越ブロックです。</a:t>
            </a:r>
          </a:p>
          <a:p>
            <a:pPr marL="0" lvl="0" indent="0" algn="just">
              <a:buFont typeface="游明朝" panose="02020400000000000000" pitchFamily="18" charset="-128"/>
              <a:buNone/>
            </a:pPr>
            <a:r>
              <a:rPr kumimoji="1" lang="ja-JP" altLang="en-US" dirty="0"/>
              <a:t>・今年度の参加県は昨年度と同様５県中４県でした。</a:t>
            </a:r>
          </a:p>
          <a:p>
            <a:pPr marL="0" lvl="0" indent="0" algn="just">
              <a:buFont typeface="游明朝" panose="02020400000000000000" pitchFamily="18" charset="-128"/>
              <a:buNone/>
            </a:pPr>
            <a:r>
              <a:rPr kumimoji="1" lang="ja-JP" altLang="en-US" dirty="0"/>
              <a:t>そのうち、調査数は今年度２４９６件と昨年度は、９２４件でしたので大幅に</a:t>
            </a:r>
          </a:p>
          <a:p>
            <a:pPr marL="0" lvl="0" indent="0" algn="just">
              <a:buFont typeface="游明朝" panose="02020400000000000000" pitchFamily="18" charset="-128"/>
              <a:buNone/>
            </a:pPr>
            <a:r>
              <a:rPr kumimoji="1" lang="ja-JP" altLang="en-US" dirty="0"/>
              <a:t>増加しました。こちらは新型コロナウイルスの位置づけが５類になり、外への</a:t>
            </a:r>
          </a:p>
          <a:p>
            <a:pPr marL="0" lvl="0" indent="0" algn="just">
              <a:buFont typeface="游明朝" panose="02020400000000000000" pitchFamily="18" charset="-128"/>
              <a:buNone/>
            </a:pPr>
            <a:r>
              <a:rPr kumimoji="1" lang="ja-JP" altLang="en-US" dirty="0"/>
              <a:t>活動が出来るようになったためだと考えられます。</a:t>
            </a:r>
          </a:p>
          <a:p>
            <a:pPr marL="0" lvl="0" indent="0" algn="just">
              <a:buFont typeface="游明朝" panose="02020400000000000000" pitchFamily="18" charset="-128"/>
              <a:buNone/>
            </a:pPr>
            <a:endParaRPr kumimoji="1" lang="ja-JP" altLang="en-US" dirty="0"/>
          </a:p>
        </p:txBody>
      </p:sp>
      <p:sp>
        <p:nvSpPr>
          <p:cNvPr id="4" name="スライド番号プレースホルダー 3"/>
          <p:cNvSpPr>
            <a:spLocks noGrp="1"/>
          </p:cNvSpPr>
          <p:nvPr>
            <p:ph type="sldNum" sz="quarter" idx="5"/>
          </p:nvPr>
        </p:nvSpPr>
        <p:spPr/>
        <p:txBody>
          <a:bodyPr/>
          <a:lstStyle/>
          <a:p>
            <a:fld id="{8E5347A7-91D3-47B9-BDBD-C7A0E54E0116}" type="slidenum">
              <a:rPr kumimoji="1" lang="ja-JP" altLang="en-US" smtClean="0"/>
              <a:t>8</a:t>
            </a:fld>
            <a:endParaRPr kumimoji="1" lang="ja-JP" altLang="en-US"/>
          </a:p>
        </p:txBody>
      </p:sp>
    </p:spTree>
    <p:extLst>
      <p:ext uri="{BB962C8B-B14F-4D97-AF65-F5344CB8AC3E}">
        <p14:creationId xmlns:p14="http://schemas.microsoft.com/office/powerpoint/2010/main" val="903543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lgn="just">
              <a:buFont typeface="游明朝" panose="02020400000000000000" pitchFamily="18" charset="-128"/>
              <a:buNone/>
            </a:pPr>
            <a:r>
              <a:rPr kumimoji="1" lang="ja-JP" altLang="en-US" dirty="0"/>
              <a:t>・円グラフと棒グラフの結果から、北信越は年々セイヨウタンポポが増加しており、繁殖力が旺盛なセイヨウタンポポは</a:t>
            </a:r>
          </a:p>
          <a:p>
            <a:pPr marL="0" lvl="0" indent="0" algn="just">
              <a:buFont typeface="游明朝" panose="02020400000000000000" pitchFamily="18" charset="-128"/>
              <a:buNone/>
            </a:pPr>
            <a:r>
              <a:rPr kumimoji="1" lang="ja-JP" altLang="en-US" dirty="0"/>
              <a:t>稲作などが盛んである北信越に結び付き日当たりなどが良い環境を好む雑草と共に多く生息されていると考えました。</a:t>
            </a:r>
          </a:p>
          <a:p>
            <a:endParaRPr kumimoji="1" lang="en-US" altLang="ja-JP" dirty="0"/>
          </a:p>
        </p:txBody>
      </p:sp>
      <p:sp>
        <p:nvSpPr>
          <p:cNvPr id="4" name="スライド番号プレースホルダー 3"/>
          <p:cNvSpPr>
            <a:spLocks noGrp="1"/>
          </p:cNvSpPr>
          <p:nvPr>
            <p:ph type="sldNum" sz="quarter" idx="5"/>
          </p:nvPr>
        </p:nvSpPr>
        <p:spPr/>
        <p:txBody>
          <a:bodyPr/>
          <a:lstStyle/>
          <a:p>
            <a:fld id="{8E5347A7-91D3-47B9-BDBD-C7A0E54E0116}" type="slidenum">
              <a:rPr kumimoji="1" lang="ja-JP" altLang="en-US" smtClean="0"/>
              <a:t>9</a:t>
            </a:fld>
            <a:endParaRPr kumimoji="1" lang="ja-JP" altLang="en-US"/>
          </a:p>
        </p:txBody>
      </p:sp>
    </p:spTree>
    <p:extLst>
      <p:ext uri="{BB962C8B-B14F-4D97-AF65-F5344CB8AC3E}">
        <p14:creationId xmlns:p14="http://schemas.microsoft.com/office/powerpoint/2010/main" val="2699163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関東ブロック</a:t>
            </a:r>
          </a:p>
          <a:p>
            <a:endParaRPr kumimoji="1" lang="ja-JP" altLang="en-US" dirty="0"/>
          </a:p>
          <a:p>
            <a:r>
              <a:rPr kumimoji="1" lang="ja-JP" altLang="en-US" dirty="0"/>
              <a:t>参加都県：昨年度、今年度ともに９都県全てから提出があった。</a:t>
            </a:r>
          </a:p>
          <a:p>
            <a:r>
              <a:rPr kumimoji="1" lang="ja-JP" altLang="en-US" dirty="0"/>
              <a:t>調査数：昨年度より１０２７件減少した。（セイヨウタンポポ・アカミタンポポ）約４７００件、在来種が（カントウタンポポ・シロバナタンポポ）約１６００件で、この</a:t>
            </a:r>
            <a:r>
              <a:rPr kumimoji="1" lang="en-US" altLang="ja-JP" dirty="0"/>
              <a:t>2</a:t>
            </a:r>
            <a:r>
              <a:rPr kumimoji="1" lang="ja-JP" altLang="en-US" dirty="0"/>
              <a:t>つを比べると約</a:t>
            </a:r>
            <a:r>
              <a:rPr kumimoji="1" lang="en-US" altLang="ja-JP" dirty="0"/>
              <a:t>3</a:t>
            </a:r>
            <a:r>
              <a:rPr kumimoji="1" lang="ja-JP" altLang="en-US" dirty="0"/>
              <a:t>倍の格差が見られた。</a:t>
            </a:r>
          </a:p>
        </p:txBody>
      </p:sp>
      <p:sp>
        <p:nvSpPr>
          <p:cNvPr id="4" name="スライド番号プレースホルダー 3"/>
          <p:cNvSpPr>
            <a:spLocks noGrp="1"/>
          </p:cNvSpPr>
          <p:nvPr>
            <p:ph type="sldNum" sz="quarter" idx="5"/>
          </p:nvPr>
        </p:nvSpPr>
        <p:spPr/>
        <p:txBody>
          <a:bodyPr/>
          <a:lstStyle/>
          <a:p>
            <a:fld id="{DCC0CC75-4A51-457E-A107-E4DB93041381}" type="slidenum">
              <a:rPr kumimoji="1" lang="ja-JP" altLang="en-US" smtClean="0"/>
              <a:t>10</a:t>
            </a:fld>
            <a:endParaRPr kumimoji="1" lang="ja-JP" altLang="en-US"/>
          </a:p>
        </p:txBody>
      </p:sp>
    </p:spTree>
    <p:extLst>
      <p:ext uri="{BB962C8B-B14F-4D97-AF65-F5344CB8AC3E}">
        <p14:creationId xmlns:p14="http://schemas.microsoft.com/office/powerpoint/2010/main" val="743163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CF05A8-58E7-48CA-87FA-77906327E31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46D5F03-CEBF-7519-4AFF-4C58AEB7C7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DFEE96C-AF6F-D562-4DC6-D67C0E275C3B}"/>
              </a:ext>
            </a:extLst>
          </p:cNvPr>
          <p:cNvSpPr>
            <a:spLocks noGrp="1"/>
          </p:cNvSpPr>
          <p:nvPr>
            <p:ph type="dt" sz="half" idx="10"/>
          </p:nvPr>
        </p:nvSpPr>
        <p:spPr/>
        <p:txBody>
          <a:bodyPr/>
          <a:lstStyle/>
          <a:p>
            <a:fld id="{5EF1D0B4-8CF9-4CC2-892D-237D24FFAB3D}" type="datetimeFigureOut">
              <a:rPr kumimoji="1" lang="ja-JP" altLang="en-US" smtClean="0"/>
              <a:t>2024/1/16</a:t>
            </a:fld>
            <a:endParaRPr kumimoji="1" lang="ja-JP" altLang="en-US"/>
          </a:p>
        </p:txBody>
      </p:sp>
      <p:sp>
        <p:nvSpPr>
          <p:cNvPr id="5" name="フッター プレースホルダー 4">
            <a:extLst>
              <a:ext uri="{FF2B5EF4-FFF2-40B4-BE49-F238E27FC236}">
                <a16:creationId xmlns:a16="http://schemas.microsoft.com/office/drawing/2014/main" id="{29AA3542-190F-4A5A-E6D1-50C550BF79A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F3D5718-7688-9F02-4A37-AD40BF438AE3}"/>
              </a:ext>
            </a:extLst>
          </p:cNvPr>
          <p:cNvSpPr>
            <a:spLocks noGrp="1"/>
          </p:cNvSpPr>
          <p:nvPr>
            <p:ph type="sldNum" sz="quarter" idx="12"/>
          </p:nvPr>
        </p:nvSpPr>
        <p:spPr/>
        <p:txBody>
          <a:bodyPr/>
          <a:lstStyle/>
          <a:p>
            <a:fld id="{32F75D3C-5D35-4FC1-AFF2-57CAAFFC25F1}" type="slidenum">
              <a:rPr kumimoji="1" lang="ja-JP" altLang="en-US" smtClean="0"/>
              <a:t>‹#›</a:t>
            </a:fld>
            <a:endParaRPr kumimoji="1" lang="ja-JP" altLang="en-US"/>
          </a:p>
        </p:txBody>
      </p:sp>
    </p:spTree>
    <p:extLst>
      <p:ext uri="{BB962C8B-B14F-4D97-AF65-F5344CB8AC3E}">
        <p14:creationId xmlns:p14="http://schemas.microsoft.com/office/powerpoint/2010/main" val="2048657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A951C0-EB61-47CA-3EC4-D4CCF566DD4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16093E6-D352-36DC-A81E-83419224D9F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E97A334-222B-90F6-5745-9F02BAEF3763}"/>
              </a:ext>
            </a:extLst>
          </p:cNvPr>
          <p:cNvSpPr>
            <a:spLocks noGrp="1"/>
          </p:cNvSpPr>
          <p:nvPr>
            <p:ph type="dt" sz="half" idx="10"/>
          </p:nvPr>
        </p:nvSpPr>
        <p:spPr/>
        <p:txBody>
          <a:bodyPr/>
          <a:lstStyle/>
          <a:p>
            <a:fld id="{5EF1D0B4-8CF9-4CC2-892D-237D24FFAB3D}" type="datetimeFigureOut">
              <a:rPr kumimoji="1" lang="ja-JP" altLang="en-US" smtClean="0"/>
              <a:t>2024/1/16</a:t>
            </a:fld>
            <a:endParaRPr kumimoji="1" lang="ja-JP" altLang="en-US"/>
          </a:p>
        </p:txBody>
      </p:sp>
      <p:sp>
        <p:nvSpPr>
          <p:cNvPr id="5" name="フッター プレースホルダー 4">
            <a:extLst>
              <a:ext uri="{FF2B5EF4-FFF2-40B4-BE49-F238E27FC236}">
                <a16:creationId xmlns:a16="http://schemas.microsoft.com/office/drawing/2014/main" id="{3AF68C00-D0CE-8197-74E6-CA217F31110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D38689B-5D56-A618-63DA-797E42AADEF5}"/>
              </a:ext>
            </a:extLst>
          </p:cNvPr>
          <p:cNvSpPr>
            <a:spLocks noGrp="1"/>
          </p:cNvSpPr>
          <p:nvPr>
            <p:ph type="sldNum" sz="quarter" idx="12"/>
          </p:nvPr>
        </p:nvSpPr>
        <p:spPr/>
        <p:txBody>
          <a:bodyPr/>
          <a:lstStyle/>
          <a:p>
            <a:fld id="{32F75D3C-5D35-4FC1-AFF2-57CAAFFC25F1}" type="slidenum">
              <a:rPr kumimoji="1" lang="ja-JP" altLang="en-US" smtClean="0"/>
              <a:t>‹#›</a:t>
            </a:fld>
            <a:endParaRPr kumimoji="1" lang="ja-JP" altLang="en-US"/>
          </a:p>
        </p:txBody>
      </p:sp>
    </p:spTree>
    <p:extLst>
      <p:ext uri="{BB962C8B-B14F-4D97-AF65-F5344CB8AC3E}">
        <p14:creationId xmlns:p14="http://schemas.microsoft.com/office/powerpoint/2010/main" val="4133865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AAEC8AE-D842-3CAC-F4D6-9B850879159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3DA5F74-5599-EDC0-1A20-3AD7C4C02A0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0F8A1FF-E014-6964-0EF4-46A31314ADEA}"/>
              </a:ext>
            </a:extLst>
          </p:cNvPr>
          <p:cNvSpPr>
            <a:spLocks noGrp="1"/>
          </p:cNvSpPr>
          <p:nvPr>
            <p:ph type="dt" sz="half" idx="10"/>
          </p:nvPr>
        </p:nvSpPr>
        <p:spPr/>
        <p:txBody>
          <a:bodyPr/>
          <a:lstStyle/>
          <a:p>
            <a:fld id="{5EF1D0B4-8CF9-4CC2-892D-237D24FFAB3D}" type="datetimeFigureOut">
              <a:rPr kumimoji="1" lang="ja-JP" altLang="en-US" smtClean="0"/>
              <a:t>2024/1/16</a:t>
            </a:fld>
            <a:endParaRPr kumimoji="1" lang="ja-JP" altLang="en-US"/>
          </a:p>
        </p:txBody>
      </p:sp>
      <p:sp>
        <p:nvSpPr>
          <p:cNvPr id="5" name="フッター プレースホルダー 4">
            <a:extLst>
              <a:ext uri="{FF2B5EF4-FFF2-40B4-BE49-F238E27FC236}">
                <a16:creationId xmlns:a16="http://schemas.microsoft.com/office/drawing/2014/main" id="{D777E465-5E6A-5171-14F1-136825E0A58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81A177C-39C8-552F-46A2-E28E4BA6E408}"/>
              </a:ext>
            </a:extLst>
          </p:cNvPr>
          <p:cNvSpPr>
            <a:spLocks noGrp="1"/>
          </p:cNvSpPr>
          <p:nvPr>
            <p:ph type="sldNum" sz="quarter" idx="12"/>
          </p:nvPr>
        </p:nvSpPr>
        <p:spPr/>
        <p:txBody>
          <a:bodyPr/>
          <a:lstStyle/>
          <a:p>
            <a:fld id="{32F75D3C-5D35-4FC1-AFF2-57CAAFFC25F1}" type="slidenum">
              <a:rPr kumimoji="1" lang="ja-JP" altLang="en-US" smtClean="0"/>
              <a:t>‹#›</a:t>
            </a:fld>
            <a:endParaRPr kumimoji="1" lang="ja-JP" altLang="en-US"/>
          </a:p>
        </p:txBody>
      </p:sp>
    </p:spTree>
    <p:extLst>
      <p:ext uri="{BB962C8B-B14F-4D97-AF65-F5344CB8AC3E}">
        <p14:creationId xmlns:p14="http://schemas.microsoft.com/office/powerpoint/2010/main" val="877654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D60A60-2996-A377-7AA9-B4929EFF3B5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9E5F7FA-53C5-52A2-5277-E3974075E7C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4D463A9-3B2A-F603-A603-E835258B28E6}"/>
              </a:ext>
            </a:extLst>
          </p:cNvPr>
          <p:cNvSpPr>
            <a:spLocks noGrp="1"/>
          </p:cNvSpPr>
          <p:nvPr>
            <p:ph type="dt" sz="half" idx="10"/>
          </p:nvPr>
        </p:nvSpPr>
        <p:spPr/>
        <p:txBody>
          <a:bodyPr/>
          <a:lstStyle/>
          <a:p>
            <a:fld id="{5EF1D0B4-8CF9-4CC2-892D-237D24FFAB3D}" type="datetimeFigureOut">
              <a:rPr kumimoji="1" lang="ja-JP" altLang="en-US" smtClean="0"/>
              <a:t>2024/1/16</a:t>
            </a:fld>
            <a:endParaRPr kumimoji="1" lang="ja-JP" altLang="en-US"/>
          </a:p>
        </p:txBody>
      </p:sp>
      <p:sp>
        <p:nvSpPr>
          <p:cNvPr id="5" name="フッター プレースホルダー 4">
            <a:extLst>
              <a:ext uri="{FF2B5EF4-FFF2-40B4-BE49-F238E27FC236}">
                <a16:creationId xmlns:a16="http://schemas.microsoft.com/office/drawing/2014/main" id="{EF8D1B68-5EB4-5026-EC9C-53C6F6AF515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0ACC834-3665-DBCB-8085-142C07131AD8}"/>
              </a:ext>
            </a:extLst>
          </p:cNvPr>
          <p:cNvSpPr>
            <a:spLocks noGrp="1"/>
          </p:cNvSpPr>
          <p:nvPr>
            <p:ph type="sldNum" sz="quarter" idx="12"/>
          </p:nvPr>
        </p:nvSpPr>
        <p:spPr/>
        <p:txBody>
          <a:bodyPr/>
          <a:lstStyle/>
          <a:p>
            <a:fld id="{32F75D3C-5D35-4FC1-AFF2-57CAAFFC25F1}" type="slidenum">
              <a:rPr kumimoji="1" lang="ja-JP" altLang="en-US" smtClean="0"/>
              <a:t>‹#›</a:t>
            </a:fld>
            <a:endParaRPr kumimoji="1" lang="ja-JP" altLang="en-US"/>
          </a:p>
        </p:txBody>
      </p:sp>
    </p:spTree>
    <p:extLst>
      <p:ext uri="{BB962C8B-B14F-4D97-AF65-F5344CB8AC3E}">
        <p14:creationId xmlns:p14="http://schemas.microsoft.com/office/powerpoint/2010/main" val="303763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35CB19-342D-4CA3-C571-97B5E049058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78DE37E-09B0-C574-7136-D8F768F7EF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82795EED-5783-07EB-8933-C832D9BA5393}"/>
              </a:ext>
            </a:extLst>
          </p:cNvPr>
          <p:cNvSpPr>
            <a:spLocks noGrp="1"/>
          </p:cNvSpPr>
          <p:nvPr>
            <p:ph type="dt" sz="half" idx="10"/>
          </p:nvPr>
        </p:nvSpPr>
        <p:spPr/>
        <p:txBody>
          <a:bodyPr/>
          <a:lstStyle/>
          <a:p>
            <a:fld id="{5EF1D0B4-8CF9-4CC2-892D-237D24FFAB3D}" type="datetimeFigureOut">
              <a:rPr kumimoji="1" lang="ja-JP" altLang="en-US" smtClean="0"/>
              <a:t>2024/1/16</a:t>
            </a:fld>
            <a:endParaRPr kumimoji="1" lang="ja-JP" altLang="en-US"/>
          </a:p>
        </p:txBody>
      </p:sp>
      <p:sp>
        <p:nvSpPr>
          <p:cNvPr id="5" name="フッター プレースホルダー 4">
            <a:extLst>
              <a:ext uri="{FF2B5EF4-FFF2-40B4-BE49-F238E27FC236}">
                <a16:creationId xmlns:a16="http://schemas.microsoft.com/office/drawing/2014/main" id="{85950D75-4F8A-B021-FA81-C9063BC385E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500B17D-0643-55B0-3156-C7A65A6C53BE}"/>
              </a:ext>
            </a:extLst>
          </p:cNvPr>
          <p:cNvSpPr>
            <a:spLocks noGrp="1"/>
          </p:cNvSpPr>
          <p:nvPr>
            <p:ph type="sldNum" sz="quarter" idx="12"/>
          </p:nvPr>
        </p:nvSpPr>
        <p:spPr/>
        <p:txBody>
          <a:bodyPr/>
          <a:lstStyle/>
          <a:p>
            <a:fld id="{32F75D3C-5D35-4FC1-AFF2-57CAAFFC25F1}" type="slidenum">
              <a:rPr kumimoji="1" lang="ja-JP" altLang="en-US" smtClean="0"/>
              <a:t>‹#›</a:t>
            </a:fld>
            <a:endParaRPr kumimoji="1" lang="ja-JP" altLang="en-US"/>
          </a:p>
        </p:txBody>
      </p:sp>
    </p:spTree>
    <p:extLst>
      <p:ext uri="{BB962C8B-B14F-4D97-AF65-F5344CB8AC3E}">
        <p14:creationId xmlns:p14="http://schemas.microsoft.com/office/powerpoint/2010/main" val="507677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21D199-B97B-79B0-A71C-779C2FE5817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BBCB676-43D0-E0C0-88FC-657E5F04AAD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934EB38-1C5A-CCD8-7595-0A721AD8030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E67BF67-1D1F-8912-84A6-C5BFF187F0BC}"/>
              </a:ext>
            </a:extLst>
          </p:cNvPr>
          <p:cNvSpPr>
            <a:spLocks noGrp="1"/>
          </p:cNvSpPr>
          <p:nvPr>
            <p:ph type="dt" sz="half" idx="10"/>
          </p:nvPr>
        </p:nvSpPr>
        <p:spPr/>
        <p:txBody>
          <a:bodyPr/>
          <a:lstStyle/>
          <a:p>
            <a:fld id="{5EF1D0B4-8CF9-4CC2-892D-237D24FFAB3D}" type="datetimeFigureOut">
              <a:rPr kumimoji="1" lang="ja-JP" altLang="en-US" smtClean="0"/>
              <a:t>2024/1/16</a:t>
            </a:fld>
            <a:endParaRPr kumimoji="1" lang="ja-JP" altLang="en-US"/>
          </a:p>
        </p:txBody>
      </p:sp>
      <p:sp>
        <p:nvSpPr>
          <p:cNvPr id="6" name="フッター プレースホルダー 5">
            <a:extLst>
              <a:ext uri="{FF2B5EF4-FFF2-40B4-BE49-F238E27FC236}">
                <a16:creationId xmlns:a16="http://schemas.microsoft.com/office/drawing/2014/main" id="{B598B052-8CC6-D523-38EF-085F3CDFB23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7C1DBF5-1A49-7796-A225-8258FDBEDF9E}"/>
              </a:ext>
            </a:extLst>
          </p:cNvPr>
          <p:cNvSpPr>
            <a:spLocks noGrp="1"/>
          </p:cNvSpPr>
          <p:nvPr>
            <p:ph type="sldNum" sz="quarter" idx="12"/>
          </p:nvPr>
        </p:nvSpPr>
        <p:spPr/>
        <p:txBody>
          <a:bodyPr/>
          <a:lstStyle/>
          <a:p>
            <a:fld id="{32F75D3C-5D35-4FC1-AFF2-57CAAFFC25F1}" type="slidenum">
              <a:rPr kumimoji="1" lang="ja-JP" altLang="en-US" smtClean="0"/>
              <a:t>‹#›</a:t>
            </a:fld>
            <a:endParaRPr kumimoji="1" lang="ja-JP" altLang="en-US"/>
          </a:p>
        </p:txBody>
      </p:sp>
    </p:spTree>
    <p:extLst>
      <p:ext uri="{BB962C8B-B14F-4D97-AF65-F5344CB8AC3E}">
        <p14:creationId xmlns:p14="http://schemas.microsoft.com/office/powerpoint/2010/main" val="3868691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C396E1-CFF7-21C0-4377-DEC802D5633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45432DF-E322-A706-ECCF-20E87D5458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C2B59D7-9DA4-119D-BD67-6A95B0DF394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2F16626-6A41-6B9A-AF2C-3F43D8EC21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CD3E528E-BB5A-8E8D-D338-436296A5C22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340B7EC-EB4B-9D29-929C-D0E7F2ECF181}"/>
              </a:ext>
            </a:extLst>
          </p:cNvPr>
          <p:cNvSpPr>
            <a:spLocks noGrp="1"/>
          </p:cNvSpPr>
          <p:nvPr>
            <p:ph type="dt" sz="half" idx="10"/>
          </p:nvPr>
        </p:nvSpPr>
        <p:spPr/>
        <p:txBody>
          <a:bodyPr/>
          <a:lstStyle/>
          <a:p>
            <a:fld id="{5EF1D0B4-8CF9-4CC2-892D-237D24FFAB3D}" type="datetimeFigureOut">
              <a:rPr kumimoji="1" lang="ja-JP" altLang="en-US" smtClean="0"/>
              <a:t>2024/1/16</a:t>
            </a:fld>
            <a:endParaRPr kumimoji="1" lang="ja-JP" altLang="en-US"/>
          </a:p>
        </p:txBody>
      </p:sp>
      <p:sp>
        <p:nvSpPr>
          <p:cNvPr id="8" name="フッター プレースホルダー 7">
            <a:extLst>
              <a:ext uri="{FF2B5EF4-FFF2-40B4-BE49-F238E27FC236}">
                <a16:creationId xmlns:a16="http://schemas.microsoft.com/office/drawing/2014/main" id="{B3292B99-D0AC-95EF-5BCE-2626A202DAA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60D8319-5367-3AD9-D696-C2D9F71CFD82}"/>
              </a:ext>
            </a:extLst>
          </p:cNvPr>
          <p:cNvSpPr>
            <a:spLocks noGrp="1"/>
          </p:cNvSpPr>
          <p:nvPr>
            <p:ph type="sldNum" sz="quarter" idx="12"/>
          </p:nvPr>
        </p:nvSpPr>
        <p:spPr/>
        <p:txBody>
          <a:bodyPr/>
          <a:lstStyle/>
          <a:p>
            <a:fld id="{32F75D3C-5D35-4FC1-AFF2-57CAAFFC25F1}" type="slidenum">
              <a:rPr kumimoji="1" lang="ja-JP" altLang="en-US" smtClean="0"/>
              <a:t>‹#›</a:t>
            </a:fld>
            <a:endParaRPr kumimoji="1" lang="ja-JP" altLang="en-US"/>
          </a:p>
        </p:txBody>
      </p:sp>
    </p:spTree>
    <p:extLst>
      <p:ext uri="{BB962C8B-B14F-4D97-AF65-F5344CB8AC3E}">
        <p14:creationId xmlns:p14="http://schemas.microsoft.com/office/powerpoint/2010/main" val="2359616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D5B232-69DB-1010-18C1-5BB94D03BEC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B29201A-3572-673C-88E3-8B386F2B7564}"/>
              </a:ext>
            </a:extLst>
          </p:cNvPr>
          <p:cNvSpPr>
            <a:spLocks noGrp="1"/>
          </p:cNvSpPr>
          <p:nvPr>
            <p:ph type="dt" sz="half" idx="10"/>
          </p:nvPr>
        </p:nvSpPr>
        <p:spPr/>
        <p:txBody>
          <a:bodyPr/>
          <a:lstStyle/>
          <a:p>
            <a:fld id="{5EF1D0B4-8CF9-4CC2-892D-237D24FFAB3D}" type="datetimeFigureOut">
              <a:rPr kumimoji="1" lang="ja-JP" altLang="en-US" smtClean="0"/>
              <a:t>2024/1/16</a:t>
            </a:fld>
            <a:endParaRPr kumimoji="1" lang="ja-JP" altLang="en-US"/>
          </a:p>
        </p:txBody>
      </p:sp>
      <p:sp>
        <p:nvSpPr>
          <p:cNvPr id="4" name="フッター プレースホルダー 3">
            <a:extLst>
              <a:ext uri="{FF2B5EF4-FFF2-40B4-BE49-F238E27FC236}">
                <a16:creationId xmlns:a16="http://schemas.microsoft.com/office/drawing/2014/main" id="{64B1A2FE-2724-FBBC-2E52-C3C146379E0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3D727BA-1322-F9FB-B58C-08E66BB1AA2F}"/>
              </a:ext>
            </a:extLst>
          </p:cNvPr>
          <p:cNvSpPr>
            <a:spLocks noGrp="1"/>
          </p:cNvSpPr>
          <p:nvPr>
            <p:ph type="sldNum" sz="quarter" idx="12"/>
          </p:nvPr>
        </p:nvSpPr>
        <p:spPr/>
        <p:txBody>
          <a:bodyPr/>
          <a:lstStyle/>
          <a:p>
            <a:fld id="{32F75D3C-5D35-4FC1-AFF2-57CAAFFC25F1}" type="slidenum">
              <a:rPr kumimoji="1" lang="ja-JP" altLang="en-US" smtClean="0"/>
              <a:t>‹#›</a:t>
            </a:fld>
            <a:endParaRPr kumimoji="1" lang="ja-JP" altLang="en-US"/>
          </a:p>
        </p:txBody>
      </p:sp>
    </p:spTree>
    <p:extLst>
      <p:ext uri="{BB962C8B-B14F-4D97-AF65-F5344CB8AC3E}">
        <p14:creationId xmlns:p14="http://schemas.microsoft.com/office/powerpoint/2010/main" val="4214849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0F1CF71-980C-F47D-D1CB-34D9B2654C03}"/>
              </a:ext>
            </a:extLst>
          </p:cNvPr>
          <p:cNvSpPr>
            <a:spLocks noGrp="1"/>
          </p:cNvSpPr>
          <p:nvPr>
            <p:ph type="dt" sz="half" idx="10"/>
          </p:nvPr>
        </p:nvSpPr>
        <p:spPr/>
        <p:txBody>
          <a:bodyPr/>
          <a:lstStyle/>
          <a:p>
            <a:fld id="{5EF1D0B4-8CF9-4CC2-892D-237D24FFAB3D}" type="datetimeFigureOut">
              <a:rPr kumimoji="1" lang="ja-JP" altLang="en-US" smtClean="0"/>
              <a:t>2024/1/16</a:t>
            </a:fld>
            <a:endParaRPr kumimoji="1" lang="ja-JP" altLang="en-US"/>
          </a:p>
        </p:txBody>
      </p:sp>
      <p:sp>
        <p:nvSpPr>
          <p:cNvPr id="3" name="フッター プレースホルダー 2">
            <a:extLst>
              <a:ext uri="{FF2B5EF4-FFF2-40B4-BE49-F238E27FC236}">
                <a16:creationId xmlns:a16="http://schemas.microsoft.com/office/drawing/2014/main" id="{C089A4AA-C4D4-BF43-A2F3-B6B7E05CD1D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9D6573E-4844-1AAA-EB04-C4D312DFCB02}"/>
              </a:ext>
            </a:extLst>
          </p:cNvPr>
          <p:cNvSpPr>
            <a:spLocks noGrp="1"/>
          </p:cNvSpPr>
          <p:nvPr>
            <p:ph type="sldNum" sz="quarter" idx="12"/>
          </p:nvPr>
        </p:nvSpPr>
        <p:spPr/>
        <p:txBody>
          <a:bodyPr/>
          <a:lstStyle/>
          <a:p>
            <a:fld id="{32F75D3C-5D35-4FC1-AFF2-57CAAFFC25F1}" type="slidenum">
              <a:rPr kumimoji="1" lang="ja-JP" altLang="en-US" smtClean="0"/>
              <a:t>‹#›</a:t>
            </a:fld>
            <a:endParaRPr kumimoji="1" lang="ja-JP" altLang="en-US"/>
          </a:p>
        </p:txBody>
      </p:sp>
    </p:spTree>
    <p:extLst>
      <p:ext uri="{BB962C8B-B14F-4D97-AF65-F5344CB8AC3E}">
        <p14:creationId xmlns:p14="http://schemas.microsoft.com/office/powerpoint/2010/main" val="3626818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B444CB-B623-0C46-C773-57DAA032823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B3B8BB9-2FEB-8167-5CA7-5909B617F5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6C5275E-AA0E-D85C-1714-0F3B65B0E7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23DB302-6A4F-7E74-8342-CEE18C573F78}"/>
              </a:ext>
            </a:extLst>
          </p:cNvPr>
          <p:cNvSpPr>
            <a:spLocks noGrp="1"/>
          </p:cNvSpPr>
          <p:nvPr>
            <p:ph type="dt" sz="half" idx="10"/>
          </p:nvPr>
        </p:nvSpPr>
        <p:spPr/>
        <p:txBody>
          <a:bodyPr/>
          <a:lstStyle/>
          <a:p>
            <a:fld id="{5EF1D0B4-8CF9-4CC2-892D-237D24FFAB3D}" type="datetimeFigureOut">
              <a:rPr kumimoji="1" lang="ja-JP" altLang="en-US" smtClean="0"/>
              <a:t>2024/1/16</a:t>
            </a:fld>
            <a:endParaRPr kumimoji="1" lang="ja-JP" altLang="en-US"/>
          </a:p>
        </p:txBody>
      </p:sp>
      <p:sp>
        <p:nvSpPr>
          <p:cNvPr id="6" name="フッター プレースホルダー 5">
            <a:extLst>
              <a:ext uri="{FF2B5EF4-FFF2-40B4-BE49-F238E27FC236}">
                <a16:creationId xmlns:a16="http://schemas.microsoft.com/office/drawing/2014/main" id="{90C25087-6282-45DA-B015-E5B8D2C8894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7A1D516-13AD-6566-24D6-5F8C5C303CD1}"/>
              </a:ext>
            </a:extLst>
          </p:cNvPr>
          <p:cNvSpPr>
            <a:spLocks noGrp="1"/>
          </p:cNvSpPr>
          <p:nvPr>
            <p:ph type="sldNum" sz="quarter" idx="12"/>
          </p:nvPr>
        </p:nvSpPr>
        <p:spPr/>
        <p:txBody>
          <a:bodyPr/>
          <a:lstStyle/>
          <a:p>
            <a:fld id="{32F75D3C-5D35-4FC1-AFF2-57CAAFFC25F1}" type="slidenum">
              <a:rPr kumimoji="1" lang="ja-JP" altLang="en-US" smtClean="0"/>
              <a:t>‹#›</a:t>
            </a:fld>
            <a:endParaRPr kumimoji="1" lang="ja-JP" altLang="en-US"/>
          </a:p>
        </p:txBody>
      </p:sp>
    </p:spTree>
    <p:extLst>
      <p:ext uri="{BB962C8B-B14F-4D97-AF65-F5344CB8AC3E}">
        <p14:creationId xmlns:p14="http://schemas.microsoft.com/office/powerpoint/2010/main" val="1911188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580918-9B9B-90C4-8267-E82690AB2DC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C1FB332-0714-9BAB-5ED8-40F4BDA279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8D78AA2-79EE-E975-6BD4-8948CD8541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4E99C46-9376-9A25-174A-2AD807E917A3}"/>
              </a:ext>
            </a:extLst>
          </p:cNvPr>
          <p:cNvSpPr>
            <a:spLocks noGrp="1"/>
          </p:cNvSpPr>
          <p:nvPr>
            <p:ph type="dt" sz="half" idx="10"/>
          </p:nvPr>
        </p:nvSpPr>
        <p:spPr/>
        <p:txBody>
          <a:bodyPr/>
          <a:lstStyle/>
          <a:p>
            <a:fld id="{5EF1D0B4-8CF9-4CC2-892D-237D24FFAB3D}" type="datetimeFigureOut">
              <a:rPr kumimoji="1" lang="ja-JP" altLang="en-US" smtClean="0"/>
              <a:t>2024/1/16</a:t>
            </a:fld>
            <a:endParaRPr kumimoji="1" lang="ja-JP" altLang="en-US"/>
          </a:p>
        </p:txBody>
      </p:sp>
      <p:sp>
        <p:nvSpPr>
          <p:cNvPr id="6" name="フッター プレースホルダー 5">
            <a:extLst>
              <a:ext uri="{FF2B5EF4-FFF2-40B4-BE49-F238E27FC236}">
                <a16:creationId xmlns:a16="http://schemas.microsoft.com/office/drawing/2014/main" id="{9988209B-3D7F-67AA-E92C-3D7EA01B05F4}"/>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F119E1C1-51BA-357C-F493-B0EF5F56383F}"/>
              </a:ext>
            </a:extLst>
          </p:cNvPr>
          <p:cNvSpPr>
            <a:spLocks noGrp="1"/>
          </p:cNvSpPr>
          <p:nvPr>
            <p:ph type="sldNum" sz="quarter" idx="12"/>
          </p:nvPr>
        </p:nvSpPr>
        <p:spPr/>
        <p:txBody>
          <a:bodyPr/>
          <a:lstStyle/>
          <a:p>
            <a:fld id="{32F75D3C-5D35-4FC1-AFF2-57CAAFFC25F1}" type="slidenum">
              <a:rPr kumimoji="1" lang="ja-JP" altLang="en-US" smtClean="0"/>
              <a:t>‹#›</a:t>
            </a:fld>
            <a:endParaRPr kumimoji="1" lang="ja-JP" altLang="en-US"/>
          </a:p>
        </p:txBody>
      </p:sp>
    </p:spTree>
    <p:extLst>
      <p:ext uri="{BB962C8B-B14F-4D97-AF65-F5344CB8AC3E}">
        <p14:creationId xmlns:p14="http://schemas.microsoft.com/office/powerpoint/2010/main" val="3583557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0E6365F-2558-B31B-BD1C-F3911878A2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4A5D7E9-FAE1-B4B0-218B-433241E59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639C1DF-2B6E-AF59-4476-737D45EB4E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F1D0B4-8CF9-4CC2-892D-237D24FFAB3D}" type="datetimeFigureOut">
              <a:rPr kumimoji="1" lang="ja-JP" altLang="en-US" smtClean="0"/>
              <a:t>2024/1/16</a:t>
            </a:fld>
            <a:endParaRPr kumimoji="1" lang="ja-JP" altLang="en-US"/>
          </a:p>
        </p:txBody>
      </p:sp>
      <p:sp>
        <p:nvSpPr>
          <p:cNvPr id="5" name="フッター プレースホルダー 4">
            <a:extLst>
              <a:ext uri="{FF2B5EF4-FFF2-40B4-BE49-F238E27FC236}">
                <a16:creationId xmlns:a16="http://schemas.microsoft.com/office/drawing/2014/main" id="{9C304FA9-1792-3779-6F07-04E925C3C6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8BEE9B3-0599-5A7B-0031-679008E91F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F75D3C-5D35-4FC1-AFF2-57CAAFFC25F1}" type="slidenum">
              <a:rPr kumimoji="1" lang="ja-JP" altLang="en-US" smtClean="0"/>
              <a:t>‹#›</a:t>
            </a:fld>
            <a:endParaRPr kumimoji="1" lang="ja-JP" altLang="en-US"/>
          </a:p>
        </p:txBody>
      </p:sp>
    </p:spTree>
    <p:extLst>
      <p:ext uri="{BB962C8B-B14F-4D97-AF65-F5344CB8AC3E}">
        <p14:creationId xmlns:p14="http://schemas.microsoft.com/office/powerpoint/2010/main" val="211085103"/>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15.png"/><Relationship Id="rId3" Type="http://schemas.openxmlformats.org/officeDocument/2006/relationships/chart" Target="../charts/chart9.xml"/><Relationship Id="rId7" Type="http://schemas.openxmlformats.org/officeDocument/2006/relationships/image" Target="../media/image14.png"/><Relationship Id="rId12" Type="http://schemas.openxmlformats.org/officeDocument/2006/relationships/customXml" Target="../ink/ink7.xml"/><Relationship Id="rId17" Type="http://schemas.openxmlformats.org/officeDocument/2006/relationships/chart" Target="../charts/chart10.xml"/><Relationship Id="rId2" Type="http://schemas.openxmlformats.org/officeDocument/2006/relationships/notesSlide" Target="../notesSlides/notesSlide9.xml"/><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customXml" Target="../ink/ink3.xml"/><Relationship Id="rId11" Type="http://schemas.openxmlformats.org/officeDocument/2006/relationships/customXml" Target="../ink/ink6.xml"/><Relationship Id="rId5" Type="http://schemas.openxmlformats.org/officeDocument/2006/relationships/image" Target="../media/image130.png"/><Relationship Id="rId15" Type="http://schemas.openxmlformats.org/officeDocument/2006/relationships/image" Target="../media/image150.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12.png"/><Relationship Id="rId14" Type="http://schemas.openxmlformats.org/officeDocument/2006/relationships/customXml" Target="../ink/ink8.xml"/></Relationships>
</file>

<file path=ppt/slides/_rels/slide1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1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14.xml"/></Relationships>
</file>

<file path=ppt/slides/_rels/slide1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chart" Target="../charts/chart16.xml"/></Relationships>
</file>

<file path=ppt/slides/_rels/slide1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chart" Target="../charts/chart18.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chart" Target="../charts/chart20.xml"/></Relationships>
</file>

<file path=ppt/slides/_rels/slide1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23.xml"/></Relationships>
</file>

<file path=ppt/slides/_rels/slide18.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2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chart" Target="../charts/chart28.xml"/></Relationships>
</file>

<file path=ppt/slides/_rels/slide2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30.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hart" Target="../charts/chart31.xml"/></Relationships>
</file>

<file path=ppt/slides/_rels/slide23.xml.rels><?xml version="1.0" encoding="UTF-8" standalone="yes"?>
<Relationships xmlns="http://schemas.openxmlformats.org/package/2006/relationships"><Relationship Id="rId8" Type="http://schemas.openxmlformats.org/officeDocument/2006/relationships/chart" Target="../charts/chart36.xml"/><Relationship Id="rId13" Type="http://schemas.openxmlformats.org/officeDocument/2006/relationships/chart" Target="../charts/chart41.xml"/><Relationship Id="rId3" Type="http://schemas.openxmlformats.org/officeDocument/2006/relationships/image" Target="../media/image18.png"/><Relationship Id="rId7" Type="http://schemas.openxmlformats.org/officeDocument/2006/relationships/chart" Target="../charts/chart35.xml"/><Relationship Id="rId12" Type="http://schemas.openxmlformats.org/officeDocument/2006/relationships/chart" Target="../charts/chart40.xml"/><Relationship Id="rId2" Type="http://schemas.openxmlformats.org/officeDocument/2006/relationships/notesSlide" Target="../notesSlides/notesSlide22.xml"/><Relationship Id="rId16" Type="http://schemas.openxmlformats.org/officeDocument/2006/relationships/chart" Target="../charts/chart44.xml"/><Relationship Id="rId1" Type="http://schemas.openxmlformats.org/officeDocument/2006/relationships/slideLayout" Target="../slideLayouts/slideLayout2.xml"/><Relationship Id="rId6" Type="http://schemas.openxmlformats.org/officeDocument/2006/relationships/chart" Target="../charts/chart34.xml"/><Relationship Id="rId11" Type="http://schemas.openxmlformats.org/officeDocument/2006/relationships/chart" Target="../charts/chart39.xml"/><Relationship Id="rId5" Type="http://schemas.openxmlformats.org/officeDocument/2006/relationships/chart" Target="../charts/chart33.xml"/><Relationship Id="rId15" Type="http://schemas.openxmlformats.org/officeDocument/2006/relationships/chart" Target="../charts/chart43.xml"/><Relationship Id="rId10" Type="http://schemas.openxmlformats.org/officeDocument/2006/relationships/chart" Target="../charts/chart38.xml"/><Relationship Id="rId4" Type="http://schemas.openxmlformats.org/officeDocument/2006/relationships/chart" Target="../charts/chart32.xml"/><Relationship Id="rId9" Type="http://schemas.openxmlformats.org/officeDocument/2006/relationships/chart" Target="../charts/chart37.xml"/><Relationship Id="rId14" Type="http://schemas.openxmlformats.org/officeDocument/2006/relationships/chart" Target="../charts/chart42.xml"/></Relationships>
</file>

<file path=ppt/slides/_rels/slide24.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chart" Target="../charts/chart4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image" Target="../media/image22.jpeg"/><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image" Target="../media/image21.jpeg"/><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9.jpeg"/><Relationship Id="rId4" Type="http://schemas.openxmlformats.org/officeDocument/2006/relationships/diagramLayout" Target="../diagrams/layout1.xml"/><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customXml" Target="../ink/ink1.xml"/><Relationship Id="rId7"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chart" Target="../charts/chart6.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28520C41-D01A-D4EC-4F2E-6268CECB08E7}"/>
              </a:ext>
            </a:extLst>
          </p:cNvPr>
          <p:cNvSpPr txBox="1">
            <a:spLocks/>
          </p:cNvSpPr>
          <p:nvPr/>
        </p:nvSpPr>
        <p:spPr>
          <a:xfrm>
            <a:off x="-1513599" y="256516"/>
            <a:ext cx="12198300" cy="4791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800" b="1" dirty="0">
                <a:latin typeface="+mn-ea"/>
                <a:ea typeface="+mn-ea"/>
              </a:rPr>
              <a:t>令和５年度　</a:t>
            </a:r>
            <a:br>
              <a:rPr lang="en-US" altLang="ja-JP" sz="8800" b="1" dirty="0">
                <a:latin typeface="+mn-ea"/>
                <a:ea typeface="+mn-ea"/>
              </a:rPr>
            </a:br>
            <a:r>
              <a:rPr lang="en-US" altLang="ja-JP" sz="8800" b="1" dirty="0">
                <a:latin typeface="+mn-ea"/>
                <a:ea typeface="+mn-ea"/>
              </a:rPr>
              <a:t>FFJ</a:t>
            </a:r>
            <a:r>
              <a:rPr lang="ja-JP" altLang="en-US" sz="8800" b="1" dirty="0">
                <a:latin typeface="+mn-ea"/>
                <a:ea typeface="+mn-ea"/>
              </a:rPr>
              <a:t>環境調査</a:t>
            </a:r>
            <a:br>
              <a:rPr lang="en-US" altLang="ja-JP" sz="8800" b="1" dirty="0">
                <a:latin typeface="+mn-ea"/>
                <a:ea typeface="+mn-ea"/>
              </a:rPr>
            </a:br>
            <a:r>
              <a:rPr lang="ja-JP" altLang="en-US" sz="8800" b="1" dirty="0">
                <a:latin typeface="+mn-ea"/>
                <a:ea typeface="+mn-ea"/>
              </a:rPr>
              <a:t>～集計結果報告～</a:t>
            </a:r>
          </a:p>
        </p:txBody>
      </p:sp>
      <p:pic>
        <p:nvPicPr>
          <p:cNvPr id="5" name="図 4">
            <a:extLst>
              <a:ext uri="{FF2B5EF4-FFF2-40B4-BE49-F238E27FC236}">
                <a16:creationId xmlns:a16="http://schemas.microsoft.com/office/drawing/2014/main" id="{0816CC2D-45CC-9617-4CFD-EF5E37BBC584}"/>
              </a:ext>
            </a:extLst>
          </p:cNvPr>
          <p:cNvPicPr>
            <a:picLocks noChangeAspect="1"/>
          </p:cNvPicPr>
          <p:nvPr/>
        </p:nvPicPr>
        <p:blipFill>
          <a:blip r:embed="rId2"/>
          <a:stretch>
            <a:fillRect/>
          </a:stretch>
        </p:blipFill>
        <p:spPr>
          <a:xfrm>
            <a:off x="8250782" y="3218373"/>
            <a:ext cx="3633531" cy="3639627"/>
          </a:xfrm>
          <a:prstGeom prst="rect">
            <a:avLst/>
          </a:prstGeom>
        </p:spPr>
      </p:pic>
    </p:spTree>
    <p:extLst>
      <p:ext uri="{BB962C8B-B14F-4D97-AF65-F5344CB8AC3E}">
        <p14:creationId xmlns:p14="http://schemas.microsoft.com/office/powerpoint/2010/main" val="2750323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グラフ 23">
            <a:extLst>
              <a:ext uri="{FF2B5EF4-FFF2-40B4-BE49-F238E27FC236}">
                <a16:creationId xmlns:a16="http://schemas.microsoft.com/office/drawing/2014/main" id="{AAF70435-A5FA-DE0F-DC87-CE000AFC8A66}"/>
              </a:ext>
            </a:extLst>
          </p:cNvPr>
          <p:cNvGraphicFramePr>
            <a:graphicFrameLocks/>
          </p:cNvGraphicFramePr>
          <p:nvPr>
            <p:extLst>
              <p:ext uri="{D42A27DB-BD31-4B8C-83A1-F6EECF244321}">
                <p14:modId xmlns:p14="http://schemas.microsoft.com/office/powerpoint/2010/main" val="555268317"/>
              </p:ext>
            </p:extLst>
          </p:nvPr>
        </p:nvGraphicFramePr>
        <p:xfrm>
          <a:off x="95418" y="993762"/>
          <a:ext cx="7443224" cy="5777507"/>
        </p:xfrm>
        <a:graphic>
          <a:graphicData uri="http://schemas.openxmlformats.org/drawingml/2006/chart">
            <c:chart xmlns:c="http://schemas.openxmlformats.org/drawingml/2006/chart" xmlns:r="http://schemas.openxmlformats.org/officeDocument/2006/relationships" r:id="rId3"/>
          </a:graphicData>
        </a:graphic>
      </p:graphicFrame>
      <p:sp>
        <p:nvSpPr>
          <p:cNvPr id="3" name="四角形: 角を丸くする 2">
            <a:extLst>
              <a:ext uri="{FF2B5EF4-FFF2-40B4-BE49-F238E27FC236}">
                <a16:creationId xmlns:a16="http://schemas.microsoft.com/office/drawing/2014/main" id="{EC13A14B-9DC4-4952-B569-5BC8A0C49115}"/>
              </a:ext>
            </a:extLst>
          </p:cNvPr>
          <p:cNvSpPr/>
          <p:nvPr/>
        </p:nvSpPr>
        <p:spPr>
          <a:xfrm>
            <a:off x="6416060" y="213610"/>
            <a:ext cx="5610000" cy="6430780"/>
          </a:xfrm>
          <a:prstGeom prst="roundRect">
            <a:avLst/>
          </a:prstGeom>
          <a:solidFill>
            <a:srgbClr val="FFC0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tLang="ja-JP" sz="2800" b="1" dirty="0">
              <a:solidFill>
                <a:schemeClr val="bg1"/>
              </a:solidFill>
            </a:endParaRPr>
          </a:p>
          <a:p>
            <a:pPr algn="ctr"/>
            <a:endParaRPr lang="en-US" altLang="ja-JP" sz="2800" b="1" dirty="0">
              <a:solidFill>
                <a:schemeClr val="bg1"/>
              </a:solidFill>
            </a:endParaRPr>
          </a:p>
          <a:p>
            <a:pPr algn="ctr"/>
            <a:endParaRPr lang="en-US" altLang="ja-JP" sz="2400" b="1" dirty="0">
              <a:solidFill>
                <a:schemeClr val="bg1"/>
              </a:solidFill>
            </a:endParaRPr>
          </a:p>
          <a:p>
            <a:r>
              <a:rPr lang="ja-JP" altLang="en-US" sz="2400" b="1" dirty="0">
                <a:solidFill>
                  <a:schemeClr val="tx1"/>
                </a:solidFill>
              </a:rPr>
              <a:t>提出連盟数            昨年同様</a:t>
            </a:r>
            <a:r>
              <a:rPr lang="en-US" altLang="ja-JP" sz="2400" b="1" dirty="0">
                <a:solidFill>
                  <a:schemeClr val="tx1"/>
                </a:solidFill>
              </a:rPr>
              <a:t>(9/9</a:t>
            </a:r>
            <a:r>
              <a:rPr lang="ja-JP" altLang="en-US" sz="2400" b="1" dirty="0">
                <a:solidFill>
                  <a:schemeClr val="tx1"/>
                </a:solidFill>
              </a:rPr>
              <a:t>県</a:t>
            </a:r>
            <a:r>
              <a:rPr lang="en-US" altLang="ja-JP" sz="2400" b="1" dirty="0">
                <a:solidFill>
                  <a:schemeClr val="tx1"/>
                </a:solidFill>
              </a:rPr>
              <a:t>)</a:t>
            </a:r>
          </a:p>
          <a:p>
            <a:pPr algn="ctr"/>
            <a:endParaRPr lang="en-US" altLang="ja-JP" sz="2400" b="1" dirty="0">
              <a:solidFill>
                <a:schemeClr val="tx1"/>
              </a:solidFill>
            </a:endParaRPr>
          </a:p>
          <a:p>
            <a:r>
              <a:rPr lang="ja-JP" altLang="en-US" sz="2400" b="1" dirty="0">
                <a:solidFill>
                  <a:schemeClr val="tx1"/>
                </a:solidFill>
              </a:rPr>
              <a:t>総調査数　　　　  </a:t>
            </a:r>
            <a:r>
              <a:rPr lang="en-US" altLang="ja-JP" sz="2400" b="1" dirty="0">
                <a:solidFill>
                  <a:schemeClr val="tx1"/>
                </a:solidFill>
              </a:rPr>
              <a:t>1027</a:t>
            </a:r>
            <a:r>
              <a:rPr lang="ja-JP" altLang="en-US" sz="2400" b="1" dirty="0">
                <a:solidFill>
                  <a:schemeClr val="tx1"/>
                </a:solidFill>
              </a:rPr>
              <a:t>件</a:t>
            </a:r>
            <a:endParaRPr lang="en-US" altLang="ja-JP" sz="2400" b="1" dirty="0">
              <a:solidFill>
                <a:schemeClr val="tx1"/>
              </a:solidFill>
            </a:endParaRPr>
          </a:p>
          <a:p>
            <a:pPr algn="ctr"/>
            <a:endParaRPr kumimoji="1" lang="en-US" altLang="ja-JP" sz="2400" b="1" dirty="0">
              <a:solidFill>
                <a:schemeClr val="tx1"/>
              </a:solidFill>
            </a:endParaRPr>
          </a:p>
          <a:p>
            <a:r>
              <a:rPr lang="ja-JP" altLang="en-US" sz="2400" b="1" dirty="0">
                <a:solidFill>
                  <a:schemeClr val="tx1"/>
                </a:solidFill>
              </a:rPr>
              <a:t>セイヨウタンポポ　　　</a:t>
            </a:r>
            <a:r>
              <a:rPr lang="en-US" altLang="ja-JP" sz="2400" b="1" dirty="0">
                <a:solidFill>
                  <a:schemeClr val="tx1"/>
                </a:solidFill>
              </a:rPr>
              <a:t>1</a:t>
            </a:r>
            <a:r>
              <a:rPr lang="ja-JP" altLang="en-US" sz="2400" b="1" dirty="0">
                <a:solidFill>
                  <a:schemeClr val="tx1"/>
                </a:solidFill>
              </a:rPr>
              <a:t>ポイント</a:t>
            </a:r>
            <a:endParaRPr lang="en-US" altLang="ja-JP" sz="2400" b="1" dirty="0">
              <a:solidFill>
                <a:schemeClr val="tx1"/>
              </a:solidFill>
            </a:endParaRPr>
          </a:p>
          <a:p>
            <a:endParaRPr lang="en-US" altLang="ja-JP" sz="2400" b="1" dirty="0">
              <a:solidFill>
                <a:schemeClr val="tx1"/>
              </a:solidFill>
            </a:endParaRPr>
          </a:p>
          <a:p>
            <a:r>
              <a:rPr kumimoji="1" lang="ja-JP" altLang="en-US" sz="2400" b="1" dirty="0">
                <a:solidFill>
                  <a:schemeClr val="tx1"/>
                </a:solidFill>
              </a:rPr>
              <a:t>アカミタンポポ　　　　</a:t>
            </a:r>
            <a:r>
              <a:rPr kumimoji="1" lang="en-US" altLang="ja-JP" sz="2400" b="1" dirty="0">
                <a:solidFill>
                  <a:schemeClr val="tx1"/>
                </a:solidFill>
              </a:rPr>
              <a:t>3</a:t>
            </a:r>
            <a:r>
              <a:rPr kumimoji="1" lang="ja-JP" altLang="en-US" sz="2400" b="1" dirty="0">
                <a:solidFill>
                  <a:schemeClr val="tx1"/>
                </a:solidFill>
              </a:rPr>
              <a:t>ポイント</a:t>
            </a:r>
            <a:endParaRPr kumimoji="1" lang="en-US" altLang="ja-JP" sz="2400" b="1" dirty="0">
              <a:solidFill>
                <a:schemeClr val="tx1"/>
              </a:solidFill>
            </a:endParaRPr>
          </a:p>
          <a:p>
            <a:endParaRPr kumimoji="1" lang="en-US" altLang="ja-JP" sz="2400" b="1" dirty="0">
              <a:solidFill>
                <a:schemeClr val="tx1"/>
              </a:solidFill>
            </a:endParaRPr>
          </a:p>
          <a:p>
            <a:r>
              <a:rPr lang="ja-JP" altLang="en-US" sz="2400" b="1" dirty="0">
                <a:solidFill>
                  <a:schemeClr val="tx1"/>
                </a:solidFill>
              </a:rPr>
              <a:t>シロバナタンポポ　　　</a:t>
            </a:r>
            <a:r>
              <a:rPr lang="en-US" altLang="ja-JP" sz="2400" b="1" dirty="0">
                <a:solidFill>
                  <a:schemeClr val="tx1"/>
                </a:solidFill>
              </a:rPr>
              <a:t>2</a:t>
            </a:r>
            <a:r>
              <a:rPr lang="ja-JP" altLang="en-US" sz="2400" b="1" dirty="0">
                <a:solidFill>
                  <a:schemeClr val="tx1"/>
                </a:solidFill>
              </a:rPr>
              <a:t>ポイント</a:t>
            </a:r>
            <a:endParaRPr lang="en-US" altLang="ja-JP" sz="2400" b="1" dirty="0">
              <a:solidFill>
                <a:schemeClr val="tx1"/>
              </a:solidFill>
            </a:endParaRPr>
          </a:p>
          <a:p>
            <a:endParaRPr kumimoji="1" lang="en-US" altLang="ja-JP" sz="2400" b="1" dirty="0">
              <a:solidFill>
                <a:schemeClr val="tx1"/>
              </a:solidFill>
            </a:endParaRPr>
          </a:p>
          <a:p>
            <a:r>
              <a:rPr lang="ja-JP" altLang="en-US" sz="2400" b="1" dirty="0">
                <a:solidFill>
                  <a:schemeClr val="tx1"/>
                </a:solidFill>
              </a:rPr>
              <a:t>カントウタンポポ　　　昨年同様</a:t>
            </a:r>
            <a:endParaRPr kumimoji="1" lang="ja-JP" altLang="en-US" sz="1600" dirty="0"/>
          </a:p>
        </p:txBody>
      </p:sp>
      <p:sp>
        <p:nvSpPr>
          <p:cNvPr id="6" name="テキスト ボックス 5">
            <a:extLst>
              <a:ext uri="{FF2B5EF4-FFF2-40B4-BE49-F238E27FC236}">
                <a16:creationId xmlns:a16="http://schemas.microsoft.com/office/drawing/2014/main" id="{4408529A-CBB0-48D5-99CE-9DF4C6F223E3}"/>
              </a:ext>
            </a:extLst>
          </p:cNvPr>
          <p:cNvSpPr txBox="1"/>
          <p:nvPr/>
        </p:nvSpPr>
        <p:spPr>
          <a:xfrm>
            <a:off x="262804" y="84143"/>
            <a:ext cx="5718629" cy="923330"/>
          </a:xfrm>
          <a:prstGeom prst="rect">
            <a:avLst/>
          </a:prstGeom>
          <a:noFill/>
        </p:spPr>
        <p:txBody>
          <a:bodyPr wrap="square" rtlCol="0">
            <a:spAutoFit/>
          </a:bodyPr>
          <a:lstStyle/>
          <a:p>
            <a:r>
              <a:rPr kumimoji="1" lang="ja-JP" altLang="en-US" sz="5400" b="1" dirty="0">
                <a:latin typeface="UD デジタル 教科書体 N-B" panose="02020700000000000000" pitchFamily="17" charset="-128"/>
                <a:ea typeface="UD デジタル 教科書体 N-B" panose="02020700000000000000" pitchFamily="17" charset="-128"/>
              </a:rPr>
              <a:t>関東ブロック</a:t>
            </a:r>
          </a:p>
        </p:txBody>
      </p:sp>
      <p:sp>
        <p:nvSpPr>
          <p:cNvPr id="7" name="テキスト ボックス 6">
            <a:extLst>
              <a:ext uri="{FF2B5EF4-FFF2-40B4-BE49-F238E27FC236}">
                <a16:creationId xmlns:a16="http://schemas.microsoft.com/office/drawing/2014/main" id="{807AF303-74A8-469C-BB29-63CF2C41A4C9}"/>
              </a:ext>
            </a:extLst>
          </p:cNvPr>
          <p:cNvSpPr txBox="1"/>
          <p:nvPr/>
        </p:nvSpPr>
        <p:spPr>
          <a:xfrm>
            <a:off x="8049716" y="467526"/>
            <a:ext cx="2743201" cy="830997"/>
          </a:xfrm>
          <a:prstGeom prst="rect">
            <a:avLst/>
          </a:prstGeom>
          <a:noFill/>
        </p:spPr>
        <p:txBody>
          <a:bodyPr wrap="square" rtlCol="0">
            <a:spAutoFit/>
          </a:bodyPr>
          <a:lstStyle/>
          <a:p>
            <a:r>
              <a:rPr kumimoji="1" lang="ja-JP" altLang="en-US" sz="4800" b="1" u="sng" dirty="0"/>
              <a:t>前年度比</a:t>
            </a:r>
          </a:p>
        </p:txBody>
      </p:sp>
      <mc:AlternateContent xmlns:mc="http://schemas.openxmlformats.org/markup-compatibility/2006" xmlns:p14="http://schemas.microsoft.com/office/powerpoint/2010/main">
        <mc:Choice Requires="p14">
          <p:contentPart p14:bwMode="auto" r:id="rId4">
            <p14:nvContentPartPr>
              <p14:cNvPr id="4" name="インク 3">
                <a:extLst>
                  <a:ext uri="{FF2B5EF4-FFF2-40B4-BE49-F238E27FC236}">
                    <a16:creationId xmlns:a16="http://schemas.microsoft.com/office/drawing/2014/main" id="{7CCAC9D4-DDE9-638C-1EB0-DBA6B015B632}"/>
                  </a:ext>
                </a:extLst>
              </p14:cNvPr>
              <p14:cNvContentPartPr/>
              <p14:nvPr/>
            </p14:nvContentPartPr>
            <p14:xfrm>
              <a:off x="3122119" y="3326400"/>
              <a:ext cx="6120" cy="4320"/>
            </p14:xfrm>
          </p:contentPart>
        </mc:Choice>
        <mc:Fallback xmlns="">
          <p:pic>
            <p:nvPicPr>
              <p:cNvPr id="4" name="インク 3">
                <a:extLst>
                  <a:ext uri="{FF2B5EF4-FFF2-40B4-BE49-F238E27FC236}">
                    <a16:creationId xmlns:a16="http://schemas.microsoft.com/office/drawing/2014/main" id="{7CCAC9D4-DDE9-638C-1EB0-DBA6B015B632}"/>
                  </a:ext>
                </a:extLst>
              </p:cNvPr>
              <p:cNvPicPr/>
              <p:nvPr/>
            </p:nvPicPr>
            <p:blipFill>
              <a:blip r:embed="rId5"/>
              <a:stretch>
                <a:fillRect/>
              </a:stretch>
            </p:blipFill>
            <p:spPr>
              <a:xfrm>
                <a:off x="3068479" y="3218400"/>
                <a:ext cx="11376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インク 4">
                <a:extLst>
                  <a:ext uri="{FF2B5EF4-FFF2-40B4-BE49-F238E27FC236}">
                    <a16:creationId xmlns:a16="http://schemas.microsoft.com/office/drawing/2014/main" id="{10BFA832-2DAA-B511-4686-104000D24D32}"/>
                  </a:ext>
                </a:extLst>
              </p14:cNvPr>
              <p14:cNvContentPartPr/>
              <p14:nvPr/>
            </p14:nvContentPartPr>
            <p14:xfrm>
              <a:off x="5699719" y="339840"/>
              <a:ext cx="10080" cy="360"/>
            </p14:xfrm>
          </p:contentPart>
        </mc:Choice>
        <mc:Fallback xmlns="">
          <p:pic>
            <p:nvPicPr>
              <p:cNvPr id="5" name="インク 4">
                <a:extLst>
                  <a:ext uri="{FF2B5EF4-FFF2-40B4-BE49-F238E27FC236}">
                    <a16:creationId xmlns:a16="http://schemas.microsoft.com/office/drawing/2014/main" id="{10BFA832-2DAA-B511-4686-104000D24D32}"/>
                  </a:ext>
                </a:extLst>
              </p:cNvPr>
              <p:cNvPicPr/>
              <p:nvPr/>
            </p:nvPicPr>
            <p:blipFill>
              <a:blip r:embed="rId7"/>
              <a:stretch>
                <a:fillRect/>
              </a:stretch>
            </p:blipFill>
            <p:spPr>
              <a:xfrm>
                <a:off x="5645719" y="231840"/>
                <a:ext cx="117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インク 7">
                <a:extLst>
                  <a:ext uri="{FF2B5EF4-FFF2-40B4-BE49-F238E27FC236}">
                    <a16:creationId xmlns:a16="http://schemas.microsoft.com/office/drawing/2014/main" id="{13915157-E186-A7B0-9B47-21A65CA62DB1}"/>
                  </a:ext>
                </a:extLst>
              </p14:cNvPr>
              <p14:cNvContentPartPr/>
              <p14:nvPr/>
            </p14:nvContentPartPr>
            <p14:xfrm>
              <a:off x="4046239" y="3666960"/>
              <a:ext cx="360" cy="360"/>
            </p14:xfrm>
          </p:contentPart>
        </mc:Choice>
        <mc:Fallback xmlns="">
          <p:pic>
            <p:nvPicPr>
              <p:cNvPr id="8" name="インク 7">
                <a:extLst>
                  <a:ext uri="{FF2B5EF4-FFF2-40B4-BE49-F238E27FC236}">
                    <a16:creationId xmlns:a16="http://schemas.microsoft.com/office/drawing/2014/main" id="{13915157-E186-A7B0-9B47-21A65CA62DB1}"/>
                  </a:ext>
                </a:extLst>
              </p:cNvPr>
              <p:cNvPicPr/>
              <p:nvPr/>
            </p:nvPicPr>
            <p:blipFill>
              <a:blip r:embed="rId9"/>
              <a:stretch>
                <a:fillRect/>
              </a:stretch>
            </p:blipFill>
            <p:spPr>
              <a:xfrm>
                <a:off x="3992599" y="355896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インク 12">
                <a:extLst>
                  <a:ext uri="{FF2B5EF4-FFF2-40B4-BE49-F238E27FC236}">
                    <a16:creationId xmlns:a16="http://schemas.microsoft.com/office/drawing/2014/main" id="{5ACC6063-43B5-08A4-F362-19C7CBA26033}"/>
                  </a:ext>
                </a:extLst>
              </p14:cNvPr>
              <p14:cNvContentPartPr/>
              <p14:nvPr/>
            </p14:nvContentPartPr>
            <p14:xfrm>
              <a:off x="4581199" y="1312920"/>
              <a:ext cx="360" cy="360"/>
            </p14:xfrm>
          </p:contentPart>
        </mc:Choice>
        <mc:Fallback xmlns="">
          <p:pic>
            <p:nvPicPr>
              <p:cNvPr id="13" name="インク 12">
                <a:extLst>
                  <a:ext uri="{FF2B5EF4-FFF2-40B4-BE49-F238E27FC236}">
                    <a16:creationId xmlns:a16="http://schemas.microsoft.com/office/drawing/2014/main" id="{5ACC6063-43B5-08A4-F362-19C7CBA26033}"/>
                  </a:ext>
                </a:extLst>
              </p:cNvPr>
              <p:cNvPicPr/>
              <p:nvPr/>
            </p:nvPicPr>
            <p:blipFill>
              <a:blip r:embed="rId9"/>
              <a:stretch>
                <a:fillRect/>
              </a:stretch>
            </p:blipFill>
            <p:spPr>
              <a:xfrm>
                <a:off x="4527559" y="120492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インク 15">
                <a:extLst>
                  <a:ext uri="{FF2B5EF4-FFF2-40B4-BE49-F238E27FC236}">
                    <a16:creationId xmlns:a16="http://schemas.microsoft.com/office/drawing/2014/main" id="{119A304D-40AD-F578-4AAB-C6A177791ACB}"/>
                  </a:ext>
                </a:extLst>
              </p14:cNvPr>
              <p14:cNvContentPartPr/>
              <p14:nvPr/>
            </p14:nvContentPartPr>
            <p14:xfrm>
              <a:off x="4581199" y="3521160"/>
              <a:ext cx="360" cy="360"/>
            </p14:xfrm>
          </p:contentPart>
        </mc:Choice>
        <mc:Fallback xmlns="">
          <p:pic>
            <p:nvPicPr>
              <p:cNvPr id="16" name="インク 15">
                <a:extLst>
                  <a:ext uri="{FF2B5EF4-FFF2-40B4-BE49-F238E27FC236}">
                    <a16:creationId xmlns:a16="http://schemas.microsoft.com/office/drawing/2014/main" id="{119A304D-40AD-F578-4AAB-C6A177791ACB}"/>
                  </a:ext>
                </a:extLst>
              </p:cNvPr>
              <p:cNvPicPr/>
              <p:nvPr/>
            </p:nvPicPr>
            <p:blipFill>
              <a:blip r:embed="rId9"/>
              <a:stretch>
                <a:fillRect/>
              </a:stretch>
            </p:blipFill>
            <p:spPr>
              <a:xfrm>
                <a:off x="4527559" y="341316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インク 16">
                <a:extLst>
                  <a:ext uri="{FF2B5EF4-FFF2-40B4-BE49-F238E27FC236}">
                    <a16:creationId xmlns:a16="http://schemas.microsoft.com/office/drawing/2014/main" id="{C3711043-88B8-7385-1916-51C81FB29A20}"/>
                  </a:ext>
                </a:extLst>
              </p14:cNvPr>
              <p14:cNvContentPartPr/>
              <p14:nvPr/>
            </p14:nvContentPartPr>
            <p14:xfrm>
              <a:off x="6030919" y="729360"/>
              <a:ext cx="360" cy="360"/>
            </p14:xfrm>
          </p:contentPart>
        </mc:Choice>
        <mc:Fallback xmlns="">
          <p:pic>
            <p:nvPicPr>
              <p:cNvPr id="17" name="インク 16">
                <a:extLst>
                  <a:ext uri="{FF2B5EF4-FFF2-40B4-BE49-F238E27FC236}">
                    <a16:creationId xmlns:a16="http://schemas.microsoft.com/office/drawing/2014/main" id="{C3711043-88B8-7385-1916-51C81FB29A20}"/>
                  </a:ext>
                </a:extLst>
              </p:cNvPr>
              <p:cNvPicPr/>
              <p:nvPr/>
            </p:nvPicPr>
            <p:blipFill>
              <a:blip r:embed="rId13"/>
              <a:stretch>
                <a:fillRect/>
              </a:stretch>
            </p:blipFill>
            <p:spPr>
              <a:xfrm>
                <a:off x="5976919" y="62136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インク 17">
                <a:extLst>
                  <a:ext uri="{FF2B5EF4-FFF2-40B4-BE49-F238E27FC236}">
                    <a16:creationId xmlns:a16="http://schemas.microsoft.com/office/drawing/2014/main" id="{BAA5411C-1BA9-FA48-5919-6305D64871B6}"/>
                  </a:ext>
                </a:extLst>
              </p14:cNvPr>
              <p14:cNvContentPartPr/>
              <p14:nvPr/>
            </p14:nvContentPartPr>
            <p14:xfrm>
              <a:off x="4095199" y="3467160"/>
              <a:ext cx="187920" cy="365400"/>
            </p14:xfrm>
          </p:contentPart>
        </mc:Choice>
        <mc:Fallback xmlns="">
          <p:pic>
            <p:nvPicPr>
              <p:cNvPr id="18" name="インク 17">
                <a:extLst>
                  <a:ext uri="{FF2B5EF4-FFF2-40B4-BE49-F238E27FC236}">
                    <a16:creationId xmlns:a16="http://schemas.microsoft.com/office/drawing/2014/main" id="{BAA5411C-1BA9-FA48-5919-6305D64871B6}"/>
                  </a:ext>
                </a:extLst>
              </p:cNvPr>
              <p:cNvPicPr/>
              <p:nvPr/>
            </p:nvPicPr>
            <p:blipFill>
              <a:blip r:embed="rId15"/>
              <a:stretch>
                <a:fillRect/>
              </a:stretch>
            </p:blipFill>
            <p:spPr>
              <a:xfrm>
                <a:off x="4041199" y="3359160"/>
                <a:ext cx="295560" cy="581040"/>
              </a:xfrm>
              <a:prstGeom prst="rect">
                <a:avLst/>
              </a:prstGeom>
            </p:spPr>
          </p:pic>
        </mc:Fallback>
      </mc:AlternateContent>
      <p:sp>
        <p:nvSpPr>
          <p:cNvPr id="25" name="矢印: 下 24">
            <a:extLst>
              <a:ext uri="{FF2B5EF4-FFF2-40B4-BE49-F238E27FC236}">
                <a16:creationId xmlns:a16="http://schemas.microsoft.com/office/drawing/2014/main" id="{8539E369-DCBE-DAE5-AACA-E5FFC0A8D49D}"/>
              </a:ext>
            </a:extLst>
          </p:cNvPr>
          <p:cNvSpPr/>
          <p:nvPr/>
        </p:nvSpPr>
        <p:spPr>
          <a:xfrm>
            <a:off x="8812576" y="2840203"/>
            <a:ext cx="408484" cy="291194"/>
          </a:xfrm>
          <a:prstGeom prst="down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矢印: 下 25">
            <a:extLst>
              <a:ext uri="{FF2B5EF4-FFF2-40B4-BE49-F238E27FC236}">
                <a16:creationId xmlns:a16="http://schemas.microsoft.com/office/drawing/2014/main" id="{ADB4B70D-4331-9AAF-7E96-28F8C3783B3A}"/>
              </a:ext>
            </a:extLst>
          </p:cNvPr>
          <p:cNvSpPr/>
          <p:nvPr/>
        </p:nvSpPr>
        <p:spPr>
          <a:xfrm>
            <a:off x="9641836" y="3509028"/>
            <a:ext cx="408484" cy="291194"/>
          </a:xfrm>
          <a:prstGeom prst="down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矢印: 上 26">
            <a:extLst>
              <a:ext uri="{FF2B5EF4-FFF2-40B4-BE49-F238E27FC236}">
                <a16:creationId xmlns:a16="http://schemas.microsoft.com/office/drawing/2014/main" id="{AB3A0C8C-BA70-68F9-ADE5-7634F86B1D4B}"/>
              </a:ext>
            </a:extLst>
          </p:cNvPr>
          <p:cNvSpPr/>
          <p:nvPr/>
        </p:nvSpPr>
        <p:spPr>
          <a:xfrm>
            <a:off x="9667393" y="4220234"/>
            <a:ext cx="408484" cy="291194"/>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下 28">
            <a:extLst>
              <a:ext uri="{FF2B5EF4-FFF2-40B4-BE49-F238E27FC236}">
                <a16:creationId xmlns:a16="http://schemas.microsoft.com/office/drawing/2014/main" id="{30FFE767-5E6E-7018-DC22-50AC53F59326}"/>
              </a:ext>
            </a:extLst>
          </p:cNvPr>
          <p:cNvSpPr/>
          <p:nvPr/>
        </p:nvSpPr>
        <p:spPr>
          <a:xfrm>
            <a:off x="9665976" y="4964271"/>
            <a:ext cx="408484" cy="291194"/>
          </a:xfrm>
          <a:prstGeom prst="down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次の値と等しい 29">
            <a:extLst>
              <a:ext uri="{FF2B5EF4-FFF2-40B4-BE49-F238E27FC236}">
                <a16:creationId xmlns:a16="http://schemas.microsoft.com/office/drawing/2014/main" id="{9C553D4B-EB06-49EF-0A58-9B113065DA36}"/>
              </a:ext>
            </a:extLst>
          </p:cNvPr>
          <p:cNvSpPr/>
          <p:nvPr/>
        </p:nvSpPr>
        <p:spPr>
          <a:xfrm>
            <a:off x="8790597" y="1996344"/>
            <a:ext cx="452442" cy="407431"/>
          </a:xfrm>
          <a:prstGeom prst="mathEqual">
            <a:avLst>
              <a:gd name="adj1" fmla="val 23520"/>
              <a:gd name="adj2" fmla="val 16918"/>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10" name="図 9">
            <a:extLst>
              <a:ext uri="{FF2B5EF4-FFF2-40B4-BE49-F238E27FC236}">
                <a16:creationId xmlns:a16="http://schemas.microsoft.com/office/drawing/2014/main" id="{62B10CC3-7669-3826-1097-89945DECEB69}"/>
              </a:ext>
            </a:extLst>
          </p:cNvPr>
          <p:cNvPicPr>
            <a:picLocks noChangeAspect="1"/>
          </p:cNvPicPr>
          <p:nvPr/>
        </p:nvPicPr>
        <p:blipFill>
          <a:blip r:embed="rId16"/>
          <a:stretch>
            <a:fillRect/>
          </a:stretch>
        </p:blipFill>
        <p:spPr>
          <a:xfrm>
            <a:off x="9689751" y="5672927"/>
            <a:ext cx="359695" cy="274344"/>
          </a:xfrm>
          <a:prstGeom prst="rect">
            <a:avLst/>
          </a:prstGeom>
        </p:spPr>
      </p:pic>
      <p:graphicFrame>
        <p:nvGraphicFramePr>
          <p:cNvPr id="11" name="グラフ 10">
            <a:extLst>
              <a:ext uri="{FF2B5EF4-FFF2-40B4-BE49-F238E27FC236}">
                <a16:creationId xmlns:a16="http://schemas.microsoft.com/office/drawing/2014/main" id="{DB34CF7F-555E-00D5-57A5-30D02C5330FD}"/>
              </a:ext>
            </a:extLst>
          </p:cNvPr>
          <p:cNvGraphicFramePr>
            <a:graphicFrameLocks/>
          </p:cNvGraphicFramePr>
          <p:nvPr>
            <p:extLst>
              <p:ext uri="{D42A27DB-BD31-4B8C-83A1-F6EECF244321}">
                <p14:modId xmlns:p14="http://schemas.microsoft.com/office/powerpoint/2010/main" val="3154440416"/>
              </p:ext>
            </p:extLst>
          </p:nvPr>
        </p:nvGraphicFramePr>
        <p:xfrm>
          <a:off x="-732901" y="580070"/>
          <a:ext cx="8446038" cy="5827721"/>
        </p:xfrm>
        <a:graphic>
          <a:graphicData uri="http://schemas.openxmlformats.org/drawingml/2006/chart">
            <c:chart xmlns:c="http://schemas.openxmlformats.org/drawingml/2006/chart" xmlns:r="http://schemas.openxmlformats.org/officeDocument/2006/relationships" r:id="rId17"/>
          </a:graphicData>
        </a:graphic>
      </p:graphicFrame>
    </p:spTree>
    <p:extLst>
      <p:ext uri="{BB962C8B-B14F-4D97-AF65-F5344CB8AC3E}">
        <p14:creationId xmlns:p14="http://schemas.microsoft.com/office/powerpoint/2010/main" val="570598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グラフ 2">
            <a:extLst>
              <a:ext uri="{FF2B5EF4-FFF2-40B4-BE49-F238E27FC236}">
                <a16:creationId xmlns:a16="http://schemas.microsoft.com/office/drawing/2014/main" id="{2C211428-6DE6-0D46-91A0-1EBC3FC41D29}"/>
              </a:ext>
            </a:extLst>
          </p:cNvPr>
          <p:cNvGraphicFramePr>
            <a:graphicFrameLocks/>
          </p:cNvGraphicFramePr>
          <p:nvPr>
            <p:extLst>
              <p:ext uri="{D42A27DB-BD31-4B8C-83A1-F6EECF244321}">
                <p14:modId xmlns:p14="http://schemas.microsoft.com/office/powerpoint/2010/main" val="816820999"/>
              </p:ext>
            </p:extLst>
          </p:nvPr>
        </p:nvGraphicFramePr>
        <p:xfrm>
          <a:off x="6096000" y="0"/>
          <a:ext cx="6096000" cy="685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グラフ 3">
            <a:extLst>
              <a:ext uri="{FF2B5EF4-FFF2-40B4-BE49-F238E27FC236}">
                <a16:creationId xmlns:a16="http://schemas.microsoft.com/office/drawing/2014/main" id="{6E61B5B8-5A3D-F9FB-F4D6-B01F1B5A53C2}"/>
              </a:ext>
            </a:extLst>
          </p:cNvPr>
          <p:cNvGraphicFramePr>
            <a:graphicFrameLocks/>
          </p:cNvGraphicFramePr>
          <p:nvPr>
            <p:extLst>
              <p:ext uri="{D42A27DB-BD31-4B8C-83A1-F6EECF244321}">
                <p14:modId xmlns:p14="http://schemas.microsoft.com/office/powerpoint/2010/main" val="458676084"/>
              </p:ext>
            </p:extLst>
          </p:nvPr>
        </p:nvGraphicFramePr>
        <p:xfrm>
          <a:off x="0" y="0"/>
          <a:ext cx="6096000" cy="6858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87173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13019" y="95035"/>
            <a:ext cx="6255960" cy="923330"/>
          </a:xfrm>
          <a:prstGeom prst="rect">
            <a:avLst/>
          </a:prstGeom>
          <a:noFill/>
        </p:spPr>
        <p:txBody>
          <a:bodyPr wrap="square" rtlCol="0">
            <a:spAutoFit/>
          </a:bodyPr>
          <a:lstStyle/>
          <a:p>
            <a:r>
              <a:rPr lang="ja-JP" altLang="en-US" sz="5400" b="1" dirty="0">
                <a:latin typeface="UD デジタル 教科書体 N-B" panose="02020700000000000000" pitchFamily="17" charset="-128"/>
                <a:ea typeface="UD デジタル 教科書体 N-B" panose="02020700000000000000" pitchFamily="17" charset="-128"/>
              </a:rPr>
              <a:t>東海ブロック</a:t>
            </a:r>
          </a:p>
        </p:txBody>
      </p:sp>
      <p:sp>
        <p:nvSpPr>
          <p:cNvPr id="3" name="角丸四角形 2"/>
          <p:cNvSpPr/>
          <p:nvPr/>
        </p:nvSpPr>
        <p:spPr>
          <a:xfrm>
            <a:off x="6187858" y="95035"/>
            <a:ext cx="5887232" cy="6566283"/>
          </a:xfrm>
          <a:prstGeom prst="roundRect">
            <a:avLst/>
          </a:prstGeom>
          <a:solidFill>
            <a:srgbClr val="FFC0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srgbClr val="FFC000"/>
              </a:solidFill>
            </a:endParaRPr>
          </a:p>
        </p:txBody>
      </p:sp>
      <p:sp>
        <p:nvSpPr>
          <p:cNvPr id="4" name="テキスト ボックス 3"/>
          <p:cNvSpPr txBox="1"/>
          <p:nvPr/>
        </p:nvSpPr>
        <p:spPr>
          <a:xfrm>
            <a:off x="6370966" y="397401"/>
            <a:ext cx="5887231" cy="6063198"/>
          </a:xfrm>
          <a:prstGeom prst="rect">
            <a:avLst/>
          </a:prstGeom>
          <a:noFill/>
        </p:spPr>
        <p:txBody>
          <a:bodyPr wrap="square" lIns="91440" tIns="45720" rIns="91440" bIns="45720" rtlCol="0" anchor="t">
            <a:spAutoFit/>
          </a:bodyPr>
          <a:lstStyle/>
          <a:p>
            <a:pPr algn="ctr"/>
            <a:r>
              <a:rPr lang="ja-JP" altLang="en-US" sz="4800" b="1" u="sng" dirty="0"/>
              <a:t>前年度比</a:t>
            </a:r>
            <a:endParaRPr lang="en-US" altLang="ja-JP" sz="4800" b="1" u="sng" dirty="0"/>
          </a:p>
          <a:p>
            <a:r>
              <a:rPr lang="ja-JP" altLang="en-US" sz="1600" dirty="0"/>
              <a:t>　</a:t>
            </a:r>
            <a:endParaRPr lang="en-US" altLang="ja-JP" sz="1600" dirty="0"/>
          </a:p>
          <a:p>
            <a:endParaRPr lang="en-US" altLang="ja-JP" sz="1600" dirty="0"/>
          </a:p>
          <a:p>
            <a:pPr>
              <a:lnSpc>
                <a:spcPct val="200000"/>
              </a:lnSpc>
            </a:pPr>
            <a:r>
              <a:rPr lang="ja-JP" altLang="en-US" sz="2400" b="1" spc="300" dirty="0">
                <a:latin typeface="游ゴシック 本文"/>
                <a:ea typeface="メイリオ"/>
              </a:rPr>
              <a:t>提出連盟数　   　　</a:t>
            </a:r>
            <a:r>
              <a:rPr lang="en-US" altLang="ja-JP" sz="2400" b="1" spc="300" dirty="0">
                <a:latin typeface="游ゴシック 本文"/>
                <a:ea typeface="メイリオ"/>
              </a:rPr>
              <a:t>1</a:t>
            </a:r>
            <a:r>
              <a:rPr lang="ja-JP" altLang="en-US" sz="2400" b="1" spc="300" dirty="0">
                <a:latin typeface="游ゴシック 本文"/>
                <a:ea typeface="メイリオ"/>
              </a:rPr>
              <a:t>県</a:t>
            </a:r>
            <a:r>
              <a:rPr lang="en-US" altLang="ja-JP" sz="2400" b="1" spc="300" dirty="0">
                <a:latin typeface="游ゴシック 本文"/>
                <a:ea typeface="メイリオ"/>
              </a:rPr>
              <a:t>(2/3</a:t>
            </a:r>
            <a:r>
              <a:rPr lang="ja-JP" altLang="en-US" sz="2400" b="1" spc="300" dirty="0">
                <a:latin typeface="游ゴシック 本文"/>
                <a:ea typeface="メイリオ"/>
              </a:rPr>
              <a:t>県</a:t>
            </a:r>
            <a:r>
              <a:rPr lang="en-US" altLang="ja-JP" sz="2400" b="1" spc="300" dirty="0">
                <a:latin typeface="游ゴシック 本文"/>
                <a:ea typeface="メイリオ"/>
              </a:rPr>
              <a:t>)</a:t>
            </a:r>
          </a:p>
          <a:p>
            <a:pPr>
              <a:lnSpc>
                <a:spcPct val="200000"/>
              </a:lnSpc>
            </a:pPr>
            <a:r>
              <a:rPr lang="ja-JP" altLang="en-US" sz="2400" b="1" spc="300" dirty="0">
                <a:latin typeface="游ゴシック 本文"/>
              </a:rPr>
              <a:t>総調査数   　 　　  </a:t>
            </a:r>
            <a:r>
              <a:rPr lang="en-US" altLang="ja-JP" sz="2400" b="1" spc="300" dirty="0">
                <a:latin typeface="游ゴシック 本文"/>
              </a:rPr>
              <a:t>883</a:t>
            </a:r>
            <a:r>
              <a:rPr lang="ja-JP" altLang="en-US" sz="2400" b="1" spc="300" dirty="0">
                <a:latin typeface="游ゴシック 本文"/>
              </a:rPr>
              <a:t>件</a:t>
            </a:r>
            <a:endParaRPr lang="en-US" altLang="ja-JP" sz="2400" b="1" spc="300" dirty="0">
              <a:latin typeface="游ゴシック 本文"/>
            </a:endParaRPr>
          </a:p>
          <a:p>
            <a:pPr>
              <a:lnSpc>
                <a:spcPct val="200000"/>
              </a:lnSpc>
            </a:pPr>
            <a:r>
              <a:rPr lang="ja-JP" altLang="en-US" sz="2400" b="1" spc="300" dirty="0">
                <a:latin typeface="游ゴシック 本文"/>
              </a:rPr>
              <a:t>セイヨウタンポポ　　  </a:t>
            </a:r>
            <a:r>
              <a:rPr lang="en-US" altLang="ja-JP" sz="2400" b="1" spc="300" dirty="0">
                <a:latin typeface="游ゴシック 本文"/>
              </a:rPr>
              <a:t>3</a:t>
            </a:r>
            <a:r>
              <a:rPr lang="ja-JP" altLang="en-US" sz="2400" b="1" spc="300" dirty="0">
                <a:latin typeface="游ゴシック 本文"/>
              </a:rPr>
              <a:t>ポイント 　  　</a:t>
            </a:r>
            <a:endParaRPr lang="en-US" altLang="ja-JP" sz="2400" b="1" spc="300" dirty="0">
              <a:latin typeface="游ゴシック 本文"/>
            </a:endParaRPr>
          </a:p>
          <a:p>
            <a:pPr>
              <a:lnSpc>
                <a:spcPct val="200000"/>
              </a:lnSpc>
            </a:pPr>
            <a:r>
              <a:rPr lang="ja-JP" altLang="en-US" sz="2400" b="1" spc="300" dirty="0">
                <a:latin typeface="游ゴシック 本文"/>
              </a:rPr>
              <a:t>アカミタンポポ            </a:t>
            </a:r>
            <a:r>
              <a:rPr lang="en-US" altLang="ja-JP" sz="2400" b="1" spc="300" dirty="0">
                <a:latin typeface="游ゴシック 本文"/>
              </a:rPr>
              <a:t>1</a:t>
            </a:r>
            <a:r>
              <a:rPr lang="ja-JP" altLang="en-US" sz="2400" b="1" spc="300" dirty="0">
                <a:latin typeface="游ゴシック 本文"/>
              </a:rPr>
              <a:t>ポイント</a:t>
            </a:r>
            <a:endParaRPr lang="en-US" altLang="ja-JP" sz="2400" b="1" spc="300" dirty="0">
              <a:latin typeface="游ゴシック 本文"/>
            </a:endParaRPr>
          </a:p>
          <a:p>
            <a:pPr>
              <a:lnSpc>
                <a:spcPct val="200000"/>
              </a:lnSpc>
            </a:pPr>
            <a:r>
              <a:rPr lang="ja-JP" altLang="en-US" sz="2400" b="1" spc="300" dirty="0">
                <a:latin typeface="游ゴシック 本文"/>
              </a:rPr>
              <a:t>シロバナタンポポ         昨年同様  　　</a:t>
            </a:r>
            <a:endParaRPr lang="en-US" altLang="ja-JP" sz="2400" b="1" spc="300" dirty="0">
              <a:latin typeface="游ゴシック 本文"/>
            </a:endParaRPr>
          </a:p>
          <a:p>
            <a:pPr>
              <a:lnSpc>
                <a:spcPct val="200000"/>
              </a:lnSpc>
            </a:pPr>
            <a:r>
              <a:rPr lang="ja-JP" altLang="en-US" sz="2400" b="1" spc="300" dirty="0">
                <a:latin typeface="游ゴシック 本文"/>
              </a:rPr>
              <a:t>カントウタンポポ 　　  ２ポイント　　　</a:t>
            </a:r>
            <a:r>
              <a:rPr lang="ja-JP" altLang="en-US" sz="2400" b="1" spc="300" dirty="0">
                <a:latin typeface="游ゴシック 本文"/>
                <a:ea typeface="HGPｺﾞｼｯｸM" panose="020B0600000000000000" pitchFamily="50" charset="-128"/>
              </a:rPr>
              <a:t>　</a:t>
            </a:r>
            <a:endParaRPr lang="en-US" altLang="ja-JP" sz="2400" b="1" spc="300" dirty="0">
              <a:latin typeface="游ゴシック 本文"/>
              <a:ea typeface="HGPｺﾞｼｯｸM" panose="020B0600000000000000" pitchFamily="50" charset="-128"/>
            </a:endParaRPr>
          </a:p>
          <a:p>
            <a:endParaRPr lang="en-US" altLang="ja-JP" sz="2000" spc="300" dirty="0"/>
          </a:p>
        </p:txBody>
      </p:sp>
      <p:sp>
        <p:nvSpPr>
          <p:cNvPr id="8" name="下矢印 7"/>
          <p:cNvSpPr/>
          <p:nvPr/>
        </p:nvSpPr>
        <p:spPr>
          <a:xfrm>
            <a:off x="9647973" y="5480896"/>
            <a:ext cx="561030" cy="531597"/>
          </a:xfrm>
          <a:prstGeom prst="down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上矢印 10"/>
          <p:cNvSpPr/>
          <p:nvPr/>
        </p:nvSpPr>
        <p:spPr>
          <a:xfrm>
            <a:off x="9522115" y="3353266"/>
            <a:ext cx="561031" cy="365758"/>
          </a:xfrm>
          <a:prstGeom prst="upArrow">
            <a:avLst>
              <a:gd name="adj1" fmla="val 50000"/>
              <a:gd name="adj2" fmla="val 4722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aphicFrame>
        <p:nvGraphicFramePr>
          <p:cNvPr id="2" name="グラフ 1">
            <a:extLst>
              <a:ext uri="{FF2B5EF4-FFF2-40B4-BE49-F238E27FC236}">
                <a16:creationId xmlns:a16="http://schemas.microsoft.com/office/drawing/2014/main" id="{D3D17475-E8A5-14C4-A62C-8A126B248364}"/>
              </a:ext>
            </a:extLst>
          </p:cNvPr>
          <p:cNvGraphicFramePr>
            <a:graphicFrameLocks/>
          </p:cNvGraphicFramePr>
          <p:nvPr>
            <p:extLst>
              <p:ext uri="{D42A27DB-BD31-4B8C-83A1-F6EECF244321}">
                <p14:modId xmlns:p14="http://schemas.microsoft.com/office/powerpoint/2010/main" val="3551830739"/>
              </p:ext>
            </p:extLst>
          </p:nvPr>
        </p:nvGraphicFramePr>
        <p:xfrm>
          <a:off x="1267321" y="3029652"/>
          <a:ext cx="3486210" cy="1825414"/>
        </p:xfrm>
        <a:graphic>
          <a:graphicData uri="http://schemas.openxmlformats.org/drawingml/2006/chart">
            <c:chart xmlns:c="http://schemas.openxmlformats.org/drawingml/2006/chart" xmlns:r="http://schemas.openxmlformats.org/officeDocument/2006/relationships" r:id="rId3"/>
          </a:graphicData>
        </a:graphic>
      </p:graphicFrame>
      <p:sp>
        <p:nvSpPr>
          <p:cNvPr id="9" name="矢印: 下 8">
            <a:extLst>
              <a:ext uri="{FF2B5EF4-FFF2-40B4-BE49-F238E27FC236}">
                <a16:creationId xmlns:a16="http://schemas.microsoft.com/office/drawing/2014/main" id="{C7FD786D-F739-F401-4ED6-B78A55D3514D}"/>
              </a:ext>
            </a:extLst>
          </p:cNvPr>
          <p:cNvSpPr/>
          <p:nvPr/>
        </p:nvSpPr>
        <p:spPr>
          <a:xfrm>
            <a:off x="9538640" y="4154019"/>
            <a:ext cx="561031" cy="365758"/>
          </a:xfrm>
          <a:prstGeom prst="down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上矢印 10">
            <a:extLst>
              <a:ext uri="{FF2B5EF4-FFF2-40B4-BE49-F238E27FC236}">
                <a16:creationId xmlns:a16="http://schemas.microsoft.com/office/drawing/2014/main" id="{81A814F5-0CD9-DE83-5B1A-AA45F7346211}"/>
              </a:ext>
            </a:extLst>
          </p:cNvPr>
          <p:cNvSpPr/>
          <p:nvPr/>
        </p:nvSpPr>
        <p:spPr>
          <a:xfrm>
            <a:off x="8936657" y="2601498"/>
            <a:ext cx="498130" cy="392143"/>
          </a:xfrm>
          <a:prstGeom prst="upArrow">
            <a:avLst>
              <a:gd name="adj1" fmla="val 50000"/>
              <a:gd name="adj2" fmla="val 4722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下矢印 7">
            <a:extLst>
              <a:ext uri="{FF2B5EF4-FFF2-40B4-BE49-F238E27FC236}">
                <a16:creationId xmlns:a16="http://schemas.microsoft.com/office/drawing/2014/main" id="{12DBE382-D733-9E0B-77D5-C862D909EE12}"/>
              </a:ext>
            </a:extLst>
          </p:cNvPr>
          <p:cNvSpPr/>
          <p:nvPr/>
        </p:nvSpPr>
        <p:spPr>
          <a:xfrm rot="10800000">
            <a:off x="8936657" y="1852266"/>
            <a:ext cx="522418" cy="392143"/>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aphicFrame>
        <p:nvGraphicFramePr>
          <p:cNvPr id="6" name="グラフ 5">
            <a:extLst>
              <a:ext uri="{FF2B5EF4-FFF2-40B4-BE49-F238E27FC236}">
                <a16:creationId xmlns:a16="http://schemas.microsoft.com/office/drawing/2014/main" id="{68FD768A-C6E3-88F3-7C80-42EDFFCBFE91}"/>
              </a:ext>
            </a:extLst>
          </p:cNvPr>
          <p:cNvGraphicFramePr>
            <a:graphicFrameLocks/>
          </p:cNvGraphicFramePr>
          <p:nvPr>
            <p:extLst>
              <p:ext uri="{D42A27DB-BD31-4B8C-83A1-F6EECF244321}">
                <p14:modId xmlns:p14="http://schemas.microsoft.com/office/powerpoint/2010/main" val="3537594472"/>
              </p:ext>
            </p:extLst>
          </p:nvPr>
        </p:nvGraphicFramePr>
        <p:xfrm>
          <a:off x="-1189683" y="221541"/>
          <a:ext cx="9879463" cy="7096380"/>
        </p:xfrm>
        <a:graphic>
          <a:graphicData uri="http://schemas.openxmlformats.org/drawingml/2006/chart">
            <c:chart xmlns:c="http://schemas.openxmlformats.org/drawingml/2006/chart" xmlns:r="http://schemas.openxmlformats.org/officeDocument/2006/relationships" r:id="rId4"/>
          </a:graphicData>
        </a:graphic>
      </p:graphicFrame>
      <p:sp>
        <p:nvSpPr>
          <p:cNvPr id="7" name="次の値と等しい 6">
            <a:extLst>
              <a:ext uri="{FF2B5EF4-FFF2-40B4-BE49-F238E27FC236}">
                <a16:creationId xmlns:a16="http://schemas.microsoft.com/office/drawing/2014/main" id="{0FFC7A3B-D5C9-DB1D-3C7A-23B2F6383EE1}"/>
              </a:ext>
            </a:extLst>
          </p:cNvPr>
          <p:cNvSpPr/>
          <p:nvPr/>
        </p:nvSpPr>
        <p:spPr>
          <a:xfrm>
            <a:off x="9717949" y="4771099"/>
            <a:ext cx="452442" cy="407431"/>
          </a:xfrm>
          <a:prstGeom prst="mathEqual">
            <a:avLst>
              <a:gd name="adj1" fmla="val 23520"/>
              <a:gd name="adj2" fmla="val 16918"/>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Tree>
    <p:extLst>
      <p:ext uri="{BB962C8B-B14F-4D97-AF65-F5344CB8AC3E}">
        <p14:creationId xmlns:p14="http://schemas.microsoft.com/office/powerpoint/2010/main" val="2306673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a:extLst>
              <a:ext uri="{FF2B5EF4-FFF2-40B4-BE49-F238E27FC236}">
                <a16:creationId xmlns:a16="http://schemas.microsoft.com/office/drawing/2014/main" id="{0C579EC6-1C20-6B24-DB23-4E93DD700EA9}"/>
              </a:ext>
            </a:extLst>
          </p:cNvPr>
          <p:cNvGraphicFramePr>
            <a:graphicFrameLocks/>
          </p:cNvGraphicFramePr>
          <p:nvPr>
            <p:extLst>
              <p:ext uri="{D42A27DB-BD31-4B8C-83A1-F6EECF244321}">
                <p14:modId xmlns:p14="http://schemas.microsoft.com/office/powerpoint/2010/main" val="3446446473"/>
              </p:ext>
            </p:extLst>
          </p:nvPr>
        </p:nvGraphicFramePr>
        <p:xfrm>
          <a:off x="0" y="0"/>
          <a:ext cx="6096000" cy="685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グラフ 4">
            <a:extLst>
              <a:ext uri="{FF2B5EF4-FFF2-40B4-BE49-F238E27FC236}">
                <a16:creationId xmlns:a16="http://schemas.microsoft.com/office/drawing/2014/main" id="{C6BEF797-F8F9-6919-8FF8-E3C5873D9203}"/>
              </a:ext>
            </a:extLst>
          </p:cNvPr>
          <p:cNvGraphicFramePr>
            <a:graphicFrameLocks/>
          </p:cNvGraphicFramePr>
          <p:nvPr>
            <p:extLst>
              <p:ext uri="{D42A27DB-BD31-4B8C-83A1-F6EECF244321}">
                <p14:modId xmlns:p14="http://schemas.microsoft.com/office/powerpoint/2010/main" val="3099218405"/>
              </p:ext>
            </p:extLst>
          </p:nvPr>
        </p:nvGraphicFramePr>
        <p:xfrm>
          <a:off x="6096000" y="0"/>
          <a:ext cx="6096000" cy="6858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89591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四角形: 角を丸くする 16">
            <a:extLst>
              <a:ext uri="{FF2B5EF4-FFF2-40B4-BE49-F238E27FC236}">
                <a16:creationId xmlns:a16="http://schemas.microsoft.com/office/drawing/2014/main" id="{27F2D842-DA5B-4547-8A4F-7E9199646534}"/>
              </a:ext>
            </a:extLst>
          </p:cNvPr>
          <p:cNvSpPr/>
          <p:nvPr/>
        </p:nvSpPr>
        <p:spPr>
          <a:xfrm>
            <a:off x="6150078" y="128337"/>
            <a:ext cx="5913586" cy="6555153"/>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1" dirty="0">
              <a:solidFill>
                <a:schemeClr val="tx1"/>
              </a:solidFill>
            </a:endParaRPr>
          </a:p>
        </p:txBody>
      </p:sp>
      <p:sp>
        <p:nvSpPr>
          <p:cNvPr id="7" name="テキスト ボックス 6">
            <a:extLst>
              <a:ext uri="{FF2B5EF4-FFF2-40B4-BE49-F238E27FC236}">
                <a16:creationId xmlns:a16="http://schemas.microsoft.com/office/drawing/2014/main" id="{91FD2C56-EE5C-BB24-B274-742DA130B913}"/>
              </a:ext>
            </a:extLst>
          </p:cNvPr>
          <p:cNvSpPr txBox="1"/>
          <p:nvPr/>
        </p:nvSpPr>
        <p:spPr>
          <a:xfrm>
            <a:off x="6245942" y="397401"/>
            <a:ext cx="5727235" cy="6063198"/>
          </a:xfrm>
          <a:prstGeom prst="rect">
            <a:avLst/>
          </a:prstGeom>
          <a:noFill/>
        </p:spPr>
        <p:txBody>
          <a:bodyPr wrap="square" lIns="91440" tIns="45720" rIns="91440" bIns="45720" rtlCol="0" anchor="t">
            <a:spAutoFit/>
          </a:bodyPr>
          <a:lstStyle/>
          <a:p>
            <a:pPr algn="ctr"/>
            <a:r>
              <a:rPr lang="ja-JP" altLang="en-US" sz="4800" b="1" u="sng" dirty="0"/>
              <a:t>前年度比</a:t>
            </a:r>
            <a:endParaRPr lang="en-US" altLang="ja-JP" sz="4800" b="1" u="sng" dirty="0"/>
          </a:p>
          <a:p>
            <a:r>
              <a:rPr lang="ja-JP" altLang="en-US" sz="1600" dirty="0"/>
              <a:t>　</a:t>
            </a:r>
            <a:endParaRPr lang="en-US" altLang="ja-JP" sz="1600" dirty="0"/>
          </a:p>
          <a:p>
            <a:endParaRPr lang="en-US" altLang="ja-JP" sz="1600" dirty="0"/>
          </a:p>
          <a:p>
            <a:pPr>
              <a:lnSpc>
                <a:spcPct val="200000"/>
              </a:lnSpc>
            </a:pPr>
            <a:r>
              <a:rPr lang="ja-JP" altLang="en-US" sz="2400" b="1" spc="300" dirty="0">
                <a:latin typeface="游ゴシック 本文"/>
                <a:ea typeface="メイリオ"/>
              </a:rPr>
              <a:t>提出連盟数　   　昨年同様</a:t>
            </a:r>
            <a:r>
              <a:rPr lang="en-US" altLang="ja-JP" sz="2400" b="1" spc="300" dirty="0">
                <a:latin typeface="游ゴシック 本文"/>
                <a:ea typeface="メイリオ"/>
              </a:rPr>
              <a:t>(4/6</a:t>
            </a:r>
            <a:r>
              <a:rPr lang="ja-JP" altLang="en-US" sz="2400" b="1" spc="300" dirty="0">
                <a:latin typeface="游ゴシック 本文"/>
                <a:ea typeface="メイリオ"/>
              </a:rPr>
              <a:t>県</a:t>
            </a:r>
            <a:r>
              <a:rPr lang="en-US" altLang="ja-JP" sz="2400" b="1" spc="300" dirty="0">
                <a:latin typeface="游ゴシック 本文"/>
                <a:ea typeface="メイリオ"/>
              </a:rPr>
              <a:t>)</a:t>
            </a:r>
          </a:p>
          <a:p>
            <a:pPr>
              <a:lnSpc>
                <a:spcPct val="200000"/>
              </a:lnSpc>
            </a:pPr>
            <a:r>
              <a:rPr lang="ja-JP" altLang="en-US" sz="2400" b="1" spc="300" dirty="0">
                <a:latin typeface="游ゴシック 本文"/>
              </a:rPr>
              <a:t>総調査数   　 　　  　　</a:t>
            </a:r>
            <a:r>
              <a:rPr lang="en-US" altLang="ja-JP" sz="2400" b="1" spc="300" dirty="0">
                <a:latin typeface="游ゴシック 本文"/>
              </a:rPr>
              <a:t>179</a:t>
            </a:r>
            <a:r>
              <a:rPr lang="ja-JP" altLang="en-US" sz="2400" b="1" spc="300" dirty="0">
                <a:latin typeface="游ゴシック 本文"/>
              </a:rPr>
              <a:t>件</a:t>
            </a:r>
            <a:endParaRPr lang="en-US" altLang="ja-JP" sz="2400" b="1" spc="300" dirty="0">
              <a:latin typeface="游ゴシック 本文"/>
            </a:endParaRPr>
          </a:p>
          <a:p>
            <a:pPr>
              <a:lnSpc>
                <a:spcPct val="200000"/>
              </a:lnSpc>
            </a:pPr>
            <a:r>
              <a:rPr lang="ja-JP" altLang="en-US" sz="2400" b="1" spc="300" dirty="0">
                <a:latin typeface="游ゴシック 本文"/>
              </a:rPr>
              <a:t>セイヨウタンポポ　　  </a:t>
            </a:r>
            <a:r>
              <a:rPr lang="en-US" altLang="ja-JP" sz="2400" b="1" spc="300" dirty="0">
                <a:latin typeface="游ゴシック 本文"/>
              </a:rPr>
              <a:t>6</a:t>
            </a:r>
            <a:r>
              <a:rPr lang="ja-JP" altLang="en-US" sz="2400" b="1" spc="300" dirty="0">
                <a:latin typeface="游ゴシック 本文"/>
              </a:rPr>
              <a:t>ポイント 　  　</a:t>
            </a:r>
            <a:endParaRPr lang="en-US" altLang="ja-JP" sz="2400" b="1" spc="300" dirty="0">
              <a:latin typeface="游ゴシック 本文"/>
            </a:endParaRPr>
          </a:p>
          <a:p>
            <a:pPr>
              <a:lnSpc>
                <a:spcPct val="200000"/>
              </a:lnSpc>
            </a:pPr>
            <a:r>
              <a:rPr lang="ja-JP" altLang="en-US" sz="2400" b="1" spc="300" dirty="0">
                <a:latin typeface="游ゴシック 本文"/>
              </a:rPr>
              <a:t>アカミタンポポ            </a:t>
            </a:r>
            <a:r>
              <a:rPr lang="en-US" altLang="ja-JP" sz="2400" b="1" spc="300" dirty="0">
                <a:latin typeface="游ゴシック 本文"/>
              </a:rPr>
              <a:t>1</a:t>
            </a:r>
            <a:r>
              <a:rPr lang="ja-JP" altLang="en-US" sz="2400" b="1" spc="300" dirty="0">
                <a:latin typeface="游ゴシック 本文"/>
              </a:rPr>
              <a:t>ポイント</a:t>
            </a:r>
            <a:endParaRPr lang="en-US" altLang="ja-JP" sz="2400" b="1" spc="300" dirty="0">
              <a:latin typeface="游ゴシック 本文"/>
            </a:endParaRPr>
          </a:p>
          <a:p>
            <a:pPr>
              <a:lnSpc>
                <a:spcPct val="200000"/>
              </a:lnSpc>
            </a:pPr>
            <a:r>
              <a:rPr lang="ja-JP" altLang="en-US" sz="2400" b="1" spc="300" dirty="0">
                <a:latin typeface="游ゴシック 本文"/>
              </a:rPr>
              <a:t>シロバナタンポポ　　  ４ポイント</a:t>
            </a:r>
            <a:endParaRPr lang="en-US" altLang="ja-JP" sz="2400" b="1" spc="300" dirty="0">
              <a:latin typeface="游ゴシック 本文"/>
            </a:endParaRPr>
          </a:p>
          <a:p>
            <a:pPr>
              <a:lnSpc>
                <a:spcPct val="200000"/>
              </a:lnSpc>
            </a:pPr>
            <a:r>
              <a:rPr lang="ja-JP" altLang="en-US" sz="2400" b="1" spc="300" dirty="0">
                <a:latin typeface="游ゴシック 本文"/>
              </a:rPr>
              <a:t>カントウタンポポ 　　  </a:t>
            </a:r>
            <a:r>
              <a:rPr lang="en-US" altLang="ja-JP" sz="2400" b="1" spc="300" dirty="0">
                <a:latin typeface="游ゴシック 本文"/>
              </a:rPr>
              <a:t>3</a:t>
            </a:r>
            <a:r>
              <a:rPr lang="ja-JP" altLang="en-US" sz="2400" b="1" spc="300" dirty="0">
                <a:latin typeface="游ゴシック 本文"/>
              </a:rPr>
              <a:t>ポイント　　　</a:t>
            </a:r>
            <a:r>
              <a:rPr lang="ja-JP" altLang="en-US" sz="2400" b="1" spc="300" dirty="0">
                <a:latin typeface="游ゴシック 本文"/>
                <a:ea typeface="HGPｺﾞｼｯｸM" panose="020B0600000000000000" pitchFamily="50" charset="-128"/>
              </a:rPr>
              <a:t>　</a:t>
            </a:r>
            <a:endParaRPr lang="en-US" altLang="ja-JP" sz="2400" b="1" spc="300" dirty="0">
              <a:latin typeface="游ゴシック 本文"/>
              <a:ea typeface="HGPｺﾞｼｯｸM" panose="020B0600000000000000" pitchFamily="50" charset="-128"/>
            </a:endParaRPr>
          </a:p>
          <a:p>
            <a:endParaRPr lang="en-US" altLang="ja-JP" sz="2000" spc="300" dirty="0"/>
          </a:p>
        </p:txBody>
      </p:sp>
      <p:sp>
        <p:nvSpPr>
          <p:cNvPr id="2" name="タイトル 1">
            <a:extLst>
              <a:ext uri="{FF2B5EF4-FFF2-40B4-BE49-F238E27FC236}">
                <a16:creationId xmlns:a16="http://schemas.microsoft.com/office/drawing/2014/main" id="{5A6E7CFA-2BD6-4B93-94E8-7DCC1548F3B2}"/>
              </a:ext>
            </a:extLst>
          </p:cNvPr>
          <p:cNvSpPr>
            <a:spLocks noGrp="1"/>
          </p:cNvSpPr>
          <p:nvPr>
            <p:ph type="ctrTitle"/>
          </p:nvPr>
        </p:nvSpPr>
        <p:spPr>
          <a:xfrm>
            <a:off x="-1544476" y="618483"/>
            <a:ext cx="8590671" cy="477837"/>
          </a:xfrm>
        </p:spPr>
        <p:txBody>
          <a:bodyPr>
            <a:noAutofit/>
          </a:bodyPr>
          <a:lstStyle/>
          <a:p>
            <a:r>
              <a:rPr kumimoji="1" lang="ja-JP" altLang="en-US" b="1" dirty="0">
                <a:solidFill>
                  <a:schemeClr val="tx1"/>
                </a:solidFill>
                <a:latin typeface="UD デジタル 教科書体 N-B" panose="02020700000000000000" pitchFamily="17" charset="-128"/>
                <a:ea typeface="UD デジタル 教科書体 N-B" panose="02020700000000000000" pitchFamily="17" charset="-128"/>
              </a:rPr>
              <a:t>近畿ブロック</a:t>
            </a:r>
          </a:p>
        </p:txBody>
      </p:sp>
      <p:sp>
        <p:nvSpPr>
          <p:cNvPr id="12" name="矢印: 上 11">
            <a:extLst>
              <a:ext uri="{FF2B5EF4-FFF2-40B4-BE49-F238E27FC236}">
                <a16:creationId xmlns:a16="http://schemas.microsoft.com/office/drawing/2014/main" id="{AF0F4890-ABBB-48AD-97F4-278F9BE8C038}"/>
              </a:ext>
            </a:extLst>
          </p:cNvPr>
          <p:cNvSpPr/>
          <p:nvPr/>
        </p:nvSpPr>
        <p:spPr>
          <a:xfrm>
            <a:off x="9461997" y="4817959"/>
            <a:ext cx="483206" cy="390266"/>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上 13">
            <a:extLst>
              <a:ext uri="{FF2B5EF4-FFF2-40B4-BE49-F238E27FC236}">
                <a16:creationId xmlns:a16="http://schemas.microsoft.com/office/drawing/2014/main" id="{62535000-B831-4F4A-B685-1F3924485F1E}"/>
              </a:ext>
            </a:extLst>
          </p:cNvPr>
          <p:cNvSpPr/>
          <p:nvPr/>
        </p:nvSpPr>
        <p:spPr>
          <a:xfrm>
            <a:off x="9476016" y="4117869"/>
            <a:ext cx="448055" cy="379565"/>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5" name="グラフ 4">
            <a:extLst>
              <a:ext uri="{FF2B5EF4-FFF2-40B4-BE49-F238E27FC236}">
                <a16:creationId xmlns:a16="http://schemas.microsoft.com/office/drawing/2014/main" id="{0A5BD1D7-B30A-7B13-EDE2-6972122779F6}"/>
              </a:ext>
            </a:extLst>
          </p:cNvPr>
          <p:cNvGraphicFramePr>
            <a:graphicFrameLocks/>
          </p:cNvGraphicFramePr>
          <p:nvPr>
            <p:extLst>
              <p:ext uri="{D42A27DB-BD31-4B8C-83A1-F6EECF244321}">
                <p14:modId xmlns:p14="http://schemas.microsoft.com/office/powerpoint/2010/main" val="679370640"/>
              </p:ext>
            </p:extLst>
          </p:nvPr>
        </p:nvGraphicFramePr>
        <p:xfrm>
          <a:off x="-1036348" y="688057"/>
          <a:ext cx="7978002" cy="5702968"/>
        </p:xfrm>
        <a:graphic>
          <a:graphicData uri="http://schemas.openxmlformats.org/drawingml/2006/chart">
            <c:chart xmlns:c="http://schemas.openxmlformats.org/drawingml/2006/chart" xmlns:r="http://schemas.openxmlformats.org/officeDocument/2006/relationships" r:id="rId3"/>
          </a:graphicData>
        </a:graphic>
      </p:graphicFrame>
      <p:sp>
        <p:nvSpPr>
          <p:cNvPr id="8" name="矢印: 下 7">
            <a:extLst>
              <a:ext uri="{FF2B5EF4-FFF2-40B4-BE49-F238E27FC236}">
                <a16:creationId xmlns:a16="http://schemas.microsoft.com/office/drawing/2014/main" id="{EC71CB5B-E524-2244-CD82-5CF46EBB0B8E}"/>
              </a:ext>
            </a:extLst>
          </p:cNvPr>
          <p:cNvSpPr/>
          <p:nvPr/>
        </p:nvSpPr>
        <p:spPr>
          <a:xfrm>
            <a:off x="9465344" y="3392171"/>
            <a:ext cx="448055" cy="379565"/>
          </a:xfrm>
          <a:prstGeom prst="down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等号 6">
            <a:extLst>
              <a:ext uri="{FF2B5EF4-FFF2-40B4-BE49-F238E27FC236}">
                <a16:creationId xmlns:a16="http://schemas.microsoft.com/office/drawing/2014/main" id="{EEFC5020-3FDA-756D-1C4D-FD248C136C27}"/>
              </a:ext>
            </a:extLst>
          </p:cNvPr>
          <p:cNvSpPr/>
          <p:nvPr/>
        </p:nvSpPr>
        <p:spPr>
          <a:xfrm>
            <a:off x="8526664" y="1845009"/>
            <a:ext cx="448055" cy="498960"/>
          </a:xfrm>
          <a:prstGeom prst="mathEqua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0" name="矢印: 上 9">
            <a:extLst>
              <a:ext uri="{FF2B5EF4-FFF2-40B4-BE49-F238E27FC236}">
                <a16:creationId xmlns:a16="http://schemas.microsoft.com/office/drawing/2014/main" id="{36ACF4A7-8026-5CF4-4EBB-9161356EA4A9}"/>
              </a:ext>
            </a:extLst>
          </p:cNvPr>
          <p:cNvSpPr/>
          <p:nvPr/>
        </p:nvSpPr>
        <p:spPr>
          <a:xfrm>
            <a:off x="9465344" y="5547063"/>
            <a:ext cx="448055" cy="379565"/>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01B4400C-6B6E-7C8A-4422-5936AA396E5C}"/>
              </a:ext>
            </a:extLst>
          </p:cNvPr>
          <p:cNvPicPr>
            <a:picLocks noChangeAspect="1"/>
          </p:cNvPicPr>
          <p:nvPr/>
        </p:nvPicPr>
        <p:blipFill>
          <a:blip r:embed="rId4"/>
          <a:stretch>
            <a:fillRect/>
          </a:stretch>
        </p:blipFill>
        <p:spPr>
          <a:xfrm>
            <a:off x="9466466" y="2688675"/>
            <a:ext cx="467157" cy="379565"/>
          </a:xfrm>
          <a:prstGeom prst="rect">
            <a:avLst/>
          </a:prstGeom>
        </p:spPr>
      </p:pic>
      <p:graphicFrame>
        <p:nvGraphicFramePr>
          <p:cNvPr id="15" name="グラフ 14">
            <a:extLst>
              <a:ext uri="{FF2B5EF4-FFF2-40B4-BE49-F238E27FC236}">
                <a16:creationId xmlns:a16="http://schemas.microsoft.com/office/drawing/2014/main" id="{2CE54B98-DA8B-A3F6-44CF-E57BBDC3EDC2}"/>
              </a:ext>
            </a:extLst>
          </p:cNvPr>
          <p:cNvGraphicFramePr>
            <a:graphicFrameLocks/>
          </p:cNvGraphicFramePr>
          <p:nvPr>
            <p:extLst>
              <p:ext uri="{D42A27DB-BD31-4B8C-83A1-F6EECF244321}">
                <p14:modId xmlns:p14="http://schemas.microsoft.com/office/powerpoint/2010/main" val="4220904047"/>
              </p:ext>
            </p:extLst>
          </p:nvPr>
        </p:nvGraphicFramePr>
        <p:xfrm>
          <a:off x="-1903849" y="218990"/>
          <a:ext cx="9309416" cy="71329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45532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グラフ 2">
            <a:extLst>
              <a:ext uri="{FF2B5EF4-FFF2-40B4-BE49-F238E27FC236}">
                <a16:creationId xmlns:a16="http://schemas.microsoft.com/office/drawing/2014/main" id="{A529174F-03AA-5715-9D8F-82CC98933D8B}"/>
              </a:ext>
            </a:extLst>
          </p:cNvPr>
          <p:cNvGraphicFramePr>
            <a:graphicFrameLocks/>
          </p:cNvGraphicFramePr>
          <p:nvPr>
            <p:extLst>
              <p:ext uri="{D42A27DB-BD31-4B8C-83A1-F6EECF244321}">
                <p14:modId xmlns:p14="http://schemas.microsoft.com/office/powerpoint/2010/main" val="45626157"/>
              </p:ext>
            </p:extLst>
          </p:nvPr>
        </p:nvGraphicFramePr>
        <p:xfrm>
          <a:off x="0" y="0"/>
          <a:ext cx="6096000" cy="685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グラフ 3">
            <a:extLst>
              <a:ext uri="{FF2B5EF4-FFF2-40B4-BE49-F238E27FC236}">
                <a16:creationId xmlns:a16="http://schemas.microsoft.com/office/drawing/2014/main" id="{880AA5B3-F0B1-0FDF-8694-38636371A794}"/>
              </a:ext>
            </a:extLst>
          </p:cNvPr>
          <p:cNvGraphicFramePr>
            <a:graphicFrameLocks/>
          </p:cNvGraphicFramePr>
          <p:nvPr>
            <p:extLst>
              <p:ext uri="{D42A27DB-BD31-4B8C-83A1-F6EECF244321}">
                <p14:modId xmlns:p14="http://schemas.microsoft.com/office/powerpoint/2010/main" val="3016861635"/>
              </p:ext>
            </p:extLst>
          </p:nvPr>
        </p:nvGraphicFramePr>
        <p:xfrm>
          <a:off x="6096000" y="0"/>
          <a:ext cx="6096000" cy="6858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28280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FACD9F44-53D9-4FE6-B8C8-5844A50473A4}"/>
              </a:ext>
            </a:extLst>
          </p:cNvPr>
          <p:cNvSpPr/>
          <p:nvPr/>
        </p:nvSpPr>
        <p:spPr>
          <a:xfrm>
            <a:off x="6781800" y="220717"/>
            <a:ext cx="5279571" cy="6474373"/>
          </a:xfrm>
          <a:prstGeom prst="roundRect">
            <a:avLst/>
          </a:prstGeom>
          <a:solidFill>
            <a:srgbClr val="FFC0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4" name="コンテンツ プレースホルダー 1">
            <a:extLst>
              <a:ext uri="{FF2B5EF4-FFF2-40B4-BE49-F238E27FC236}">
                <a16:creationId xmlns:a16="http://schemas.microsoft.com/office/drawing/2014/main" id="{5E7ABF89-9503-4766-9C94-82EB9A71F731}"/>
              </a:ext>
            </a:extLst>
          </p:cNvPr>
          <p:cNvSpPr txBox="1">
            <a:spLocks/>
          </p:cNvSpPr>
          <p:nvPr/>
        </p:nvSpPr>
        <p:spPr>
          <a:xfrm>
            <a:off x="215462" y="190954"/>
            <a:ext cx="7484725" cy="13613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6000" b="1" dirty="0">
                <a:latin typeface="UD デジタル 教科書体 N-B" panose="02020700000000000000" pitchFamily="17" charset="-128"/>
                <a:ea typeface="UD デジタル 教科書体 N-B" panose="02020700000000000000" pitchFamily="17" charset="-128"/>
              </a:rPr>
              <a:t>中国ブロック</a:t>
            </a:r>
            <a:endParaRPr lang="en-US" altLang="ja-JP" sz="6000" b="1" dirty="0">
              <a:latin typeface="UD デジタル 教科書体 N-B" panose="02020700000000000000" pitchFamily="17" charset="-128"/>
              <a:ea typeface="UD デジタル 教科書体 N-B" panose="02020700000000000000" pitchFamily="17" charset="-128"/>
            </a:endParaRPr>
          </a:p>
        </p:txBody>
      </p:sp>
      <p:sp>
        <p:nvSpPr>
          <p:cNvPr id="6" name="テキスト ボックス 5">
            <a:extLst>
              <a:ext uri="{FF2B5EF4-FFF2-40B4-BE49-F238E27FC236}">
                <a16:creationId xmlns:a16="http://schemas.microsoft.com/office/drawing/2014/main" id="{C20984E0-923D-42CF-AF6E-0E8AE7D6CFDA}"/>
              </a:ext>
            </a:extLst>
          </p:cNvPr>
          <p:cNvSpPr txBox="1"/>
          <p:nvPr/>
        </p:nvSpPr>
        <p:spPr>
          <a:xfrm>
            <a:off x="7055403" y="360217"/>
            <a:ext cx="4921135" cy="830997"/>
          </a:xfrm>
          <a:prstGeom prst="rect">
            <a:avLst/>
          </a:prstGeom>
          <a:noFill/>
        </p:spPr>
        <p:txBody>
          <a:bodyPr wrap="square" rtlCol="0">
            <a:spAutoFit/>
          </a:bodyPr>
          <a:lstStyle/>
          <a:p>
            <a:pPr algn="ctr"/>
            <a:r>
              <a:rPr kumimoji="1" lang="ja-JP" altLang="en-US" sz="4800" b="1" u="sng" dirty="0"/>
              <a:t>前年度比</a:t>
            </a:r>
          </a:p>
        </p:txBody>
      </p:sp>
      <p:sp>
        <p:nvSpPr>
          <p:cNvPr id="7" name="テキスト ボックス 1">
            <a:extLst>
              <a:ext uri="{FF2B5EF4-FFF2-40B4-BE49-F238E27FC236}">
                <a16:creationId xmlns:a16="http://schemas.microsoft.com/office/drawing/2014/main" id="{AC49D59F-0553-41D3-B0E9-24A60C587D2B}"/>
              </a:ext>
            </a:extLst>
          </p:cNvPr>
          <p:cNvSpPr txBox="1"/>
          <p:nvPr/>
        </p:nvSpPr>
        <p:spPr>
          <a:xfrm>
            <a:off x="1988357" y="3741907"/>
            <a:ext cx="2889599" cy="148562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kumimoji="1" lang="en-US" altLang="ja-JP" sz="3600" b="1" dirty="0"/>
          </a:p>
        </p:txBody>
      </p:sp>
      <p:sp>
        <p:nvSpPr>
          <p:cNvPr id="9" name="テキスト ボックス 8">
            <a:extLst>
              <a:ext uri="{FF2B5EF4-FFF2-40B4-BE49-F238E27FC236}">
                <a16:creationId xmlns:a16="http://schemas.microsoft.com/office/drawing/2014/main" id="{9EECEB28-56DA-4367-BAEE-8FE107AEF5EA}"/>
              </a:ext>
            </a:extLst>
          </p:cNvPr>
          <p:cNvSpPr txBox="1"/>
          <p:nvPr/>
        </p:nvSpPr>
        <p:spPr>
          <a:xfrm>
            <a:off x="6866986" y="1330714"/>
            <a:ext cx="5877592" cy="4425379"/>
          </a:xfrm>
          <a:prstGeom prst="rect">
            <a:avLst/>
          </a:prstGeom>
          <a:noFill/>
        </p:spPr>
        <p:txBody>
          <a:bodyPr wrap="square" rtlCol="0">
            <a:spAutoFit/>
          </a:bodyPr>
          <a:lstStyle/>
          <a:p>
            <a:pPr>
              <a:lnSpc>
                <a:spcPct val="200000"/>
              </a:lnSpc>
            </a:pPr>
            <a:r>
              <a:rPr kumimoji="1" lang="ja-JP" altLang="en-US" sz="2400" b="1" dirty="0"/>
              <a:t>提出連盟数　   　　</a:t>
            </a:r>
            <a:r>
              <a:rPr lang="ja-JP" altLang="en-US" sz="2400" b="1" dirty="0"/>
              <a:t>昨年同様</a:t>
            </a:r>
            <a:r>
              <a:rPr lang="en-US" altLang="ja-JP" sz="2400" b="1" dirty="0"/>
              <a:t>(2/5</a:t>
            </a:r>
            <a:r>
              <a:rPr lang="ja-JP" altLang="en-US" sz="2400" b="1" dirty="0"/>
              <a:t>県</a:t>
            </a:r>
            <a:r>
              <a:rPr lang="en-US" altLang="ja-JP" sz="2400" b="1" dirty="0"/>
              <a:t>)</a:t>
            </a:r>
          </a:p>
          <a:p>
            <a:pPr>
              <a:lnSpc>
                <a:spcPct val="200000"/>
              </a:lnSpc>
            </a:pPr>
            <a:r>
              <a:rPr kumimoji="1" lang="ja-JP" altLang="en-US" sz="2400" b="1" dirty="0"/>
              <a:t>総調査数　　　　　　　</a:t>
            </a:r>
            <a:r>
              <a:rPr kumimoji="1" lang="en-US" altLang="ja-JP" sz="2400" b="1" dirty="0"/>
              <a:t>98</a:t>
            </a:r>
            <a:r>
              <a:rPr kumimoji="1" lang="ja-JP" altLang="en-US" sz="2400" b="1" dirty="0"/>
              <a:t>件　　　</a:t>
            </a:r>
            <a:endParaRPr kumimoji="1" lang="en-US" altLang="ja-JP" sz="2400" b="1" dirty="0"/>
          </a:p>
          <a:p>
            <a:pPr>
              <a:lnSpc>
                <a:spcPct val="200000"/>
              </a:lnSpc>
            </a:pPr>
            <a:r>
              <a:rPr lang="ja-JP" altLang="en-US" sz="2400" b="1" dirty="0"/>
              <a:t>セイヨウタンポポ　　　</a:t>
            </a:r>
            <a:r>
              <a:rPr lang="en-US" altLang="ja-JP" sz="2400" b="1" dirty="0"/>
              <a:t>10</a:t>
            </a:r>
            <a:r>
              <a:rPr lang="ja-JP" altLang="en-US" sz="2400" b="1" dirty="0"/>
              <a:t>ポイント</a:t>
            </a:r>
            <a:endParaRPr lang="en-US" altLang="ja-JP" sz="2400" b="1" dirty="0"/>
          </a:p>
          <a:p>
            <a:pPr>
              <a:lnSpc>
                <a:spcPct val="200000"/>
              </a:lnSpc>
            </a:pPr>
            <a:r>
              <a:rPr kumimoji="1" lang="ja-JP" altLang="en-US" sz="2400" b="1" dirty="0"/>
              <a:t>アカミタンポポ 　　　　</a:t>
            </a:r>
            <a:r>
              <a:rPr lang="en-US" altLang="ja-JP" sz="2400" b="1" dirty="0"/>
              <a:t>2</a:t>
            </a:r>
            <a:r>
              <a:rPr lang="ja-JP" altLang="en-US" sz="2400" b="1" dirty="0"/>
              <a:t>ポイント</a:t>
            </a:r>
            <a:endParaRPr lang="en-US" altLang="ja-JP" sz="2400" b="1" dirty="0"/>
          </a:p>
          <a:p>
            <a:pPr>
              <a:lnSpc>
                <a:spcPct val="200000"/>
              </a:lnSpc>
            </a:pPr>
            <a:r>
              <a:rPr lang="ja-JP" altLang="en-US" sz="2400" b="1" dirty="0"/>
              <a:t>シロバナタンポポ　　 　</a:t>
            </a:r>
            <a:r>
              <a:rPr lang="en-US" altLang="ja-JP" sz="2400" b="1" dirty="0"/>
              <a:t>1</a:t>
            </a:r>
            <a:r>
              <a:rPr lang="ja-JP" altLang="en-US" sz="2400" b="1" dirty="0"/>
              <a:t>ポイント</a:t>
            </a:r>
            <a:endParaRPr lang="en-US" altLang="ja-JP" sz="2400" b="1" dirty="0"/>
          </a:p>
          <a:p>
            <a:pPr>
              <a:lnSpc>
                <a:spcPct val="200000"/>
              </a:lnSpc>
            </a:pPr>
            <a:r>
              <a:rPr kumimoji="1" lang="ja-JP" altLang="en-US" sz="2400" b="1" dirty="0"/>
              <a:t>カントウタンポポ　　 　７</a:t>
            </a:r>
            <a:r>
              <a:rPr lang="ja-JP" altLang="en-US" sz="2400" b="1" dirty="0"/>
              <a:t>ポイント</a:t>
            </a:r>
            <a:endParaRPr kumimoji="1" lang="en-US" altLang="ja-JP" sz="2400" b="1" dirty="0"/>
          </a:p>
        </p:txBody>
      </p:sp>
      <p:sp>
        <p:nvSpPr>
          <p:cNvPr id="12" name="矢印: 上 11">
            <a:extLst>
              <a:ext uri="{FF2B5EF4-FFF2-40B4-BE49-F238E27FC236}">
                <a16:creationId xmlns:a16="http://schemas.microsoft.com/office/drawing/2014/main" id="{24653D2B-5048-4641-8FA8-D02B92946612}"/>
              </a:ext>
            </a:extLst>
          </p:cNvPr>
          <p:cNvSpPr/>
          <p:nvPr/>
        </p:nvSpPr>
        <p:spPr>
          <a:xfrm rot="10800000">
            <a:off x="9642734" y="2366597"/>
            <a:ext cx="475956" cy="378373"/>
          </a:xfrm>
          <a:prstGeom prst="upArrow">
            <a:avLst/>
          </a:prstGeom>
          <a:solidFill>
            <a:srgbClr val="0070C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5" name="矢印: 上 14">
            <a:extLst>
              <a:ext uri="{FF2B5EF4-FFF2-40B4-BE49-F238E27FC236}">
                <a16:creationId xmlns:a16="http://schemas.microsoft.com/office/drawing/2014/main" id="{AB713975-1D23-41B6-BF78-94E940BFDED5}"/>
              </a:ext>
            </a:extLst>
          </p:cNvPr>
          <p:cNvSpPr/>
          <p:nvPr/>
        </p:nvSpPr>
        <p:spPr>
          <a:xfrm rot="10800000">
            <a:off x="9653186" y="4579287"/>
            <a:ext cx="475956" cy="378373"/>
          </a:xfrm>
          <a:prstGeom prst="upArrow">
            <a:avLst/>
          </a:prstGeom>
          <a:solidFill>
            <a:srgbClr val="0070C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4840404C-73FB-A502-999E-1AFD5E74F106}"/>
              </a:ext>
            </a:extLst>
          </p:cNvPr>
          <p:cNvSpPr txBox="1"/>
          <p:nvPr/>
        </p:nvSpPr>
        <p:spPr>
          <a:xfrm>
            <a:off x="2842173" y="3675921"/>
            <a:ext cx="1834032" cy="1077218"/>
          </a:xfrm>
          <a:prstGeom prst="rect">
            <a:avLst/>
          </a:prstGeom>
          <a:noFill/>
        </p:spPr>
        <p:txBody>
          <a:bodyPr wrap="square" rtlCol="0">
            <a:spAutoFit/>
          </a:bodyPr>
          <a:lstStyle/>
          <a:p>
            <a:pPr algn="ctr"/>
            <a:r>
              <a:rPr kumimoji="1" lang="ja-JP" altLang="en-US" sz="3200" b="1" dirty="0">
                <a:solidFill>
                  <a:schemeClr val="tx1">
                    <a:lumMod val="95000"/>
                    <a:lumOff val="5000"/>
                  </a:schemeClr>
                </a:solidFill>
              </a:rPr>
              <a:t>中国合計</a:t>
            </a:r>
            <a:endParaRPr kumimoji="1" lang="en-US" altLang="ja-JP" sz="3200" b="1" dirty="0">
              <a:solidFill>
                <a:schemeClr val="tx1">
                  <a:lumMod val="95000"/>
                  <a:lumOff val="5000"/>
                </a:schemeClr>
              </a:solidFill>
            </a:endParaRPr>
          </a:p>
          <a:p>
            <a:pPr algn="ctr"/>
            <a:r>
              <a:rPr lang="en-US" altLang="ja-JP" sz="3200" b="1" dirty="0">
                <a:solidFill>
                  <a:schemeClr val="tx1">
                    <a:lumMod val="95000"/>
                    <a:lumOff val="5000"/>
                  </a:schemeClr>
                </a:solidFill>
              </a:rPr>
              <a:t>1045</a:t>
            </a:r>
            <a:r>
              <a:rPr lang="ja-JP" altLang="en-US" sz="3200" b="1" dirty="0">
                <a:solidFill>
                  <a:schemeClr val="tx1">
                    <a:lumMod val="95000"/>
                    <a:lumOff val="5000"/>
                  </a:schemeClr>
                </a:solidFill>
              </a:rPr>
              <a:t>件</a:t>
            </a:r>
            <a:endParaRPr kumimoji="1" lang="ja-JP" altLang="en-US" sz="3200" b="1" dirty="0">
              <a:solidFill>
                <a:schemeClr val="tx1">
                  <a:lumMod val="95000"/>
                  <a:lumOff val="5000"/>
                </a:schemeClr>
              </a:solidFill>
            </a:endParaRPr>
          </a:p>
        </p:txBody>
      </p:sp>
      <p:sp>
        <p:nvSpPr>
          <p:cNvPr id="8" name="次の値と等しい 7">
            <a:extLst>
              <a:ext uri="{FF2B5EF4-FFF2-40B4-BE49-F238E27FC236}">
                <a16:creationId xmlns:a16="http://schemas.microsoft.com/office/drawing/2014/main" id="{0138C615-48F7-5D30-04B3-B3DFA255EC67}"/>
              </a:ext>
            </a:extLst>
          </p:cNvPr>
          <p:cNvSpPr/>
          <p:nvPr/>
        </p:nvSpPr>
        <p:spPr>
          <a:xfrm>
            <a:off x="9030500" y="1572175"/>
            <a:ext cx="485470" cy="462455"/>
          </a:xfrm>
          <a:prstGeom prst="mathEqual">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1"/>
              </a:solidFill>
            </a:endParaRPr>
          </a:p>
        </p:txBody>
      </p:sp>
      <p:sp>
        <p:nvSpPr>
          <p:cNvPr id="17" name="矢印: 上 16">
            <a:extLst>
              <a:ext uri="{FF2B5EF4-FFF2-40B4-BE49-F238E27FC236}">
                <a16:creationId xmlns:a16="http://schemas.microsoft.com/office/drawing/2014/main" id="{EA9E8F73-C27B-6684-F9E6-740A3B2C698E}"/>
              </a:ext>
            </a:extLst>
          </p:cNvPr>
          <p:cNvSpPr/>
          <p:nvPr/>
        </p:nvSpPr>
        <p:spPr>
          <a:xfrm rot="10800000">
            <a:off x="9654296" y="3793414"/>
            <a:ext cx="475956" cy="378373"/>
          </a:xfrm>
          <a:prstGeom prst="upArrow">
            <a:avLst/>
          </a:prstGeom>
          <a:solidFill>
            <a:srgbClr val="0070C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8" name="矢印: 下 17">
            <a:extLst>
              <a:ext uri="{FF2B5EF4-FFF2-40B4-BE49-F238E27FC236}">
                <a16:creationId xmlns:a16="http://schemas.microsoft.com/office/drawing/2014/main" id="{C92B6D94-DE1E-0A93-76C0-54293D44D97E}"/>
              </a:ext>
            </a:extLst>
          </p:cNvPr>
          <p:cNvSpPr/>
          <p:nvPr/>
        </p:nvSpPr>
        <p:spPr>
          <a:xfrm>
            <a:off x="9656685" y="5350063"/>
            <a:ext cx="448055" cy="379565"/>
          </a:xfrm>
          <a:prstGeom prst="down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矢印: 上 18">
            <a:extLst>
              <a:ext uri="{FF2B5EF4-FFF2-40B4-BE49-F238E27FC236}">
                <a16:creationId xmlns:a16="http://schemas.microsoft.com/office/drawing/2014/main" id="{3208AD3E-9CC1-FE9B-F3A8-5629725791C0}"/>
              </a:ext>
            </a:extLst>
          </p:cNvPr>
          <p:cNvSpPr/>
          <p:nvPr/>
        </p:nvSpPr>
        <p:spPr>
          <a:xfrm>
            <a:off x="9656685" y="3040335"/>
            <a:ext cx="475956" cy="378373"/>
          </a:xfrm>
          <a:prstGeom prst="upArrow">
            <a:avLst/>
          </a:prstGeom>
          <a:solidFill>
            <a:srgbClr val="FF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aphicFrame>
        <p:nvGraphicFramePr>
          <p:cNvPr id="5" name="グラフ 4">
            <a:extLst>
              <a:ext uri="{FF2B5EF4-FFF2-40B4-BE49-F238E27FC236}">
                <a16:creationId xmlns:a16="http://schemas.microsoft.com/office/drawing/2014/main" id="{093D1C78-E714-55F7-FF56-FD28C9D40866}"/>
              </a:ext>
            </a:extLst>
          </p:cNvPr>
          <p:cNvGraphicFramePr>
            <a:graphicFrameLocks/>
          </p:cNvGraphicFramePr>
          <p:nvPr>
            <p:extLst>
              <p:ext uri="{D42A27DB-BD31-4B8C-83A1-F6EECF244321}">
                <p14:modId xmlns:p14="http://schemas.microsoft.com/office/powerpoint/2010/main" val="2006106840"/>
              </p:ext>
            </p:extLst>
          </p:nvPr>
        </p:nvGraphicFramePr>
        <p:xfrm>
          <a:off x="-2535756" y="360217"/>
          <a:ext cx="12589890" cy="70900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85062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a:extLst>
              <a:ext uri="{FF2B5EF4-FFF2-40B4-BE49-F238E27FC236}">
                <a16:creationId xmlns:a16="http://schemas.microsoft.com/office/drawing/2014/main" id="{8AF06008-AE99-007E-3AAE-56F7AABE5D98}"/>
              </a:ext>
            </a:extLst>
          </p:cNvPr>
          <p:cNvGraphicFramePr>
            <a:graphicFrameLocks/>
          </p:cNvGraphicFramePr>
          <p:nvPr>
            <p:extLst>
              <p:ext uri="{D42A27DB-BD31-4B8C-83A1-F6EECF244321}">
                <p14:modId xmlns:p14="http://schemas.microsoft.com/office/powerpoint/2010/main" val="3485299226"/>
              </p:ext>
            </p:extLst>
          </p:nvPr>
        </p:nvGraphicFramePr>
        <p:xfrm>
          <a:off x="1" y="0"/>
          <a:ext cx="6096000" cy="685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グラフ 4">
            <a:extLst>
              <a:ext uri="{FF2B5EF4-FFF2-40B4-BE49-F238E27FC236}">
                <a16:creationId xmlns:a16="http://schemas.microsoft.com/office/drawing/2014/main" id="{FFAAF04E-6DB9-13C3-692D-BDFAD74AE78E}"/>
              </a:ext>
            </a:extLst>
          </p:cNvPr>
          <p:cNvGraphicFramePr>
            <a:graphicFrameLocks/>
          </p:cNvGraphicFramePr>
          <p:nvPr>
            <p:extLst>
              <p:ext uri="{D42A27DB-BD31-4B8C-83A1-F6EECF244321}">
                <p14:modId xmlns:p14="http://schemas.microsoft.com/office/powerpoint/2010/main" val="3408879162"/>
              </p:ext>
            </p:extLst>
          </p:nvPr>
        </p:nvGraphicFramePr>
        <p:xfrm>
          <a:off x="6096000" y="0"/>
          <a:ext cx="6096000" cy="6858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34921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6815854" y="167640"/>
            <a:ext cx="5269649" cy="6508582"/>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b="1" u="sng" dirty="0">
                <a:solidFill>
                  <a:schemeClr val="tx1"/>
                </a:solidFill>
              </a:rPr>
              <a:t>前年度比</a:t>
            </a:r>
            <a:endParaRPr kumimoji="1" lang="en-US" altLang="ja-JP" sz="4800" b="1" u="sng" dirty="0">
              <a:solidFill>
                <a:schemeClr val="tx1"/>
              </a:solidFill>
            </a:endParaRPr>
          </a:p>
          <a:p>
            <a:pPr algn="ctr"/>
            <a:endParaRPr lang="en-US" altLang="ja-JP" sz="4000" b="1" u="sng" dirty="0">
              <a:solidFill>
                <a:schemeClr val="tx1"/>
              </a:solidFill>
            </a:endParaRPr>
          </a:p>
          <a:p>
            <a:endParaRPr kumimoji="1" lang="en-US" altLang="ja-JP" sz="2000" b="1" dirty="0">
              <a:solidFill>
                <a:schemeClr val="tx1"/>
              </a:solidFill>
            </a:endParaRPr>
          </a:p>
          <a:p>
            <a:endParaRPr lang="en-US" altLang="ja-JP" sz="2000" b="1" dirty="0">
              <a:solidFill>
                <a:schemeClr val="tx1"/>
              </a:solidFill>
            </a:endParaRPr>
          </a:p>
          <a:p>
            <a:endParaRPr kumimoji="1" lang="en-US" altLang="ja-JP" sz="2000" b="1" dirty="0">
              <a:solidFill>
                <a:schemeClr val="tx1"/>
              </a:solidFill>
            </a:endParaRPr>
          </a:p>
          <a:p>
            <a:endParaRPr lang="en-US" altLang="ja-JP" sz="2000" b="1" dirty="0">
              <a:solidFill>
                <a:schemeClr val="tx1"/>
              </a:solidFill>
            </a:endParaRPr>
          </a:p>
          <a:p>
            <a:endParaRPr kumimoji="1" lang="en-US" altLang="ja-JP" sz="2000" b="1" dirty="0">
              <a:solidFill>
                <a:schemeClr val="tx1"/>
              </a:solidFill>
            </a:endParaRPr>
          </a:p>
          <a:p>
            <a:endParaRPr lang="en-US" altLang="ja-JP" sz="2000" b="1" dirty="0">
              <a:solidFill>
                <a:schemeClr val="tx1"/>
              </a:solidFill>
            </a:endParaRPr>
          </a:p>
          <a:p>
            <a:endParaRPr kumimoji="1" lang="en-US" altLang="ja-JP" sz="2000" b="1" dirty="0">
              <a:solidFill>
                <a:schemeClr val="tx1"/>
              </a:solidFill>
            </a:endParaRPr>
          </a:p>
          <a:p>
            <a:endParaRPr lang="en-US" altLang="ja-JP" sz="2000" b="1" dirty="0">
              <a:solidFill>
                <a:schemeClr val="tx1"/>
              </a:solidFill>
            </a:endParaRPr>
          </a:p>
          <a:p>
            <a:endParaRPr kumimoji="1" lang="en-US" altLang="ja-JP" sz="2000" b="1" dirty="0">
              <a:solidFill>
                <a:schemeClr val="tx1"/>
              </a:solidFill>
            </a:endParaRPr>
          </a:p>
          <a:p>
            <a:endParaRPr lang="en-US" altLang="ja-JP" sz="2000" b="1" dirty="0">
              <a:solidFill>
                <a:schemeClr val="tx1"/>
              </a:solidFill>
            </a:endParaRPr>
          </a:p>
          <a:p>
            <a:endParaRPr kumimoji="1" lang="en-US" altLang="ja-JP" sz="2000" b="1" dirty="0">
              <a:solidFill>
                <a:schemeClr val="tx1"/>
              </a:solidFill>
            </a:endParaRPr>
          </a:p>
          <a:p>
            <a:endParaRPr lang="en-US" altLang="ja-JP" sz="2000" b="1" dirty="0">
              <a:solidFill>
                <a:schemeClr val="tx1"/>
              </a:solidFill>
            </a:endParaRPr>
          </a:p>
          <a:p>
            <a:endParaRPr kumimoji="1" lang="en-US" altLang="ja-JP" sz="2000" b="1" dirty="0">
              <a:solidFill>
                <a:schemeClr val="tx1"/>
              </a:solidFill>
            </a:endParaRPr>
          </a:p>
          <a:p>
            <a:endParaRPr lang="en-US" altLang="ja-JP" sz="2000" b="1" dirty="0">
              <a:solidFill>
                <a:schemeClr val="tx1"/>
              </a:solidFill>
            </a:endParaRPr>
          </a:p>
          <a:p>
            <a:endParaRPr kumimoji="1" lang="en-US" altLang="ja-JP" sz="2000" b="1" dirty="0">
              <a:solidFill>
                <a:schemeClr val="tx1"/>
              </a:solidFill>
            </a:endParaRPr>
          </a:p>
        </p:txBody>
      </p:sp>
      <p:sp>
        <p:nvSpPr>
          <p:cNvPr id="3" name="テキスト ボックス 2">
            <a:extLst>
              <a:ext uri="{FF2B5EF4-FFF2-40B4-BE49-F238E27FC236}">
                <a16:creationId xmlns:a16="http://schemas.microsoft.com/office/drawing/2014/main" id="{4D74D8D3-9F54-449C-8C9F-39B0B542DC22}"/>
              </a:ext>
            </a:extLst>
          </p:cNvPr>
          <p:cNvSpPr txBox="1"/>
          <p:nvPr/>
        </p:nvSpPr>
        <p:spPr>
          <a:xfrm>
            <a:off x="6819441" y="996494"/>
            <a:ext cx="5372559" cy="5693866"/>
          </a:xfrm>
          <a:prstGeom prst="rect">
            <a:avLst/>
          </a:prstGeom>
          <a:noFill/>
        </p:spPr>
        <p:txBody>
          <a:bodyPr wrap="square" rtlCol="0">
            <a:spAutoFit/>
          </a:bodyPr>
          <a:lstStyle/>
          <a:p>
            <a:pPr>
              <a:lnSpc>
                <a:spcPct val="200000"/>
              </a:lnSpc>
            </a:pPr>
            <a:endParaRPr kumimoji="1" lang="en-US" altLang="ja-JP" sz="2400" b="1" dirty="0">
              <a:solidFill>
                <a:schemeClr val="tx1"/>
              </a:solidFill>
            </a:endParaRPr>
          </a:p>
          <a:p>
            <a:pPr>
              <a:lnSpc>
                <a:spcPct val="200000"/>
              </a:lnSpc>
            </a:pPr>
            <a:r>
              <a:rPr kumimoji="1" lang="ja-JP" altLang="en-US" sz="2400" b="1" dirty="0">
                <a:solidFill>
                  <a:schemeClr val="tx1"/>
                </a:solidFill>
              </a:rPr>
              <a:t>提出</a:t>
            </a:r>
            <a:r>
              <a:rPr lang="ja-JP" altLang="en-US" sz="2400" b="1" dirty="0">
                <a:solidFill>
                  <a:schemeClr val="tx1"/>
                </a:solidFill>
              </a:rPr>
              <a:t>連盟</a:t>
            </a:r>
            <a:r>
              <a:rPr kumimoji="1" lang="ja-JP" altLang="en-US" sz="2400" b="1" dirty="0">
                <a:solidFill>
                  <a:schemeClr val="tx1"/>
                </a:solidFill>
              </a:rPr>
              <a:t>数       　昨年同様</a:t>
            </a:r>
            <a:r>
              <a:rPr kumimoji="1" lang="en-US" altLang="ja-JP" sz="2400" b="1" dirty="0">
                <a:solidFill>
                  <a:schemeClr val="tx1"/>
                </a:solidFill>
              </a:rPr>
              <a:t>(3/4</a:t>
            </a:r>
            <a:r>
              <a:rPr lang="ja-JP" altLang="en-US" sz="2400" b="1" dirty="0">
                <a:solidFill>
                  <a:schemeClr val="tx1"/>
                </a:solidFill>
              </a:rPr>
              <a:t>県</a:t>
            </a:r>
            <a:r>
              <a:rPr kumimoji="1" lang="en-US" altLang="ja-JP" sz="2400" b="1" dirty="0">
                <a:solidFill>
                  <a:schemeClr val="tx1"/>
                </a:solidFill>
              </a:rPr>
              <a:t>)</a:t>
            </a:r>
            <a:endParaRPr lang="en-US" altLang="ja-JP" sz="2400" b="1" dirty="0">
              <a:solidFill>
                <a:schemeClr val="tx1"/>
              </a:solidFill>
            </a:endParaRPr>
          </a:p>
          <a:p>
            <a:pPr>
              <a:lnSpc>
                <a:spcPct val="200000"/>
              </a:lnSpc>
            </a:pPr>
            <a:r>
              <a:rPr kumimoji="1" lang="ja-JP" altLang="en-US" sz="2400" b="1" dirty="0">
                <a:solidFill>
                  <a:schemeClr val="tx1"/>
                </a:solidFill>
              </a:rPr>
              <a:t>総調査数　　　　     　　 </a:t>
            </a:r>
            <a:r>
              <a:rPr kumimoji="1" lang="en-US" altLang="ja-JP" sz="2400" b="1" dirty="0">
                <a:solidFill>
                  <a:schemeClr val="tx1"/>
                </a:solidFill>
              </a:rPr>
              <a:t>117</a:t>
            </a:r>
            <a:r>
              <a:rPr kumimoji="1" lang="ja-JP" altLang="en-US" sz="2400" b="1" dirty="0">
                <a:solidFill>
                  <a:schemeClr val="tx1"/>
                </a:solidFill>
              </a:rPr>
              <a:t>件　　</a:t>
            </a:r>
            <a:endParaRPr lang="en-US" altLang="ja-JP" sz="2400" b="1" dirty="0">
              <a:solidFill>
                <a:schemeClr val="tx1"/>
              </a:solidFill>
            </a:endParaRPr>
          </a:p>
          <a:p>
            <a:pPr>
              <a:lnSpc>
                <a:spcPct val="200000"/>
              </a:lnSpc>
            </a:pPr>
            <a:r>
              <a:rPr lang="ja-JP" altLang="en-US" sz="2400" b="1" dirty="0">
                <a:solidFill>
                  <a:schemeClr val="tx1"/>
                </a:solidFill>
              </a:rPr>
              <a:t>セイヨウタンポポ　   　　</a:t>
            </a:r>
            <a:r>
              <a:rPr lang="en-US" altLang="ja-JP" sz="2400" b="1" dirty="0"/>
              <a:t>4</a:t>
            </a:r>
            <a:r>
              <a:rPr lang="ja-JP" altLang="en-US" sz="2400" b="1" dirty="0"/>
              <a:t>ポイント</a:t>
            </a:r>
            <a:endParaRPr kumimoji="1" lang="en-US" altLang="ja-JP" sz="2400" b="1" dirty="0">
              <a:solidFill>
                <a:schemeClr val="tx1"/>
              </a:solidFill>
            </a:endParaRPr>
          </a:p>
          <a:p>
            <a:pPr>
              <a:lnSpc>
                <a:spcPct val="200000"/>
              </a:lnSpc>
            </a:pPr>
            <a:r>
              <a:rPr lang="ja-JP" altLang="en-US" sz="2400" b="1" dirty="0">
                <a:solidFill>
                  <a:schemeClr val="tx1"/>
                </a:solidFill>
              </a:rPr>
              <a:t>アカミタンポポ　　   　　</a:t>
            </a:r>
            <a:r>
              <a:rPr lang="en-US" altLang="ja-JP" sz="2400" b="1" dirty="0">
                <a:solidFill>
                  <a:schemeClr val="tx1"/>
                </a:solidFill>
              </a:rPr>
              <a:t>3</a:t>
            </a:r>
            <a:r>
              <a:rPr lang="ja-JP" altLang="en-US" sz="2400" b="1" dirty="0"/>
              <a:t>ポイント</a:t>
            </a:r>
            <a:r>
              <a:rPr lang="ja-JP" altLang="en-US" sz="2400" b="1" dirty="0">
                <a:solidFill>
                  <a:schemeClr val="tx1"/>
                </a:solidFill>
              </a:rPr>
              <a:t>　</a:t>
            </a:r>
            <a:endParaRPr kumimoji="1" lang="en-US" altLang="ja-JP" sz="2400" b="1" dirty="0">
              <a:solidFill>
                <a:schemeClr val="tx1"/>
              </a:solidFill>
            </a:endParaRPr>
          </a:p>
          <a:p>
            <a:pPr>
              <a:lnSpc>
                <a:spcPct val="200000"/>
              </a:lnSpc>
            </a:pPr>
            <a:r>
              <a:rPr lang="ja-JP" altLang="en-US" sz="2400" b="1" dirty="0">
                <a:solidFill>
                  <a:schemeClr val="tx1"/>
                </a:solidFill>
              </a:rPr>
              <a:t>シロバナタンポポ　   　　</a:t>
            </a:r>
            <a:r>
              <a:rPr lang="en-US" altLang="ja-JP" sz="2400" b="1" dirty="0">
                <a:solidFill>
                  <a:schemeClr val="tx1"/>
                </a:solidFill>
              </a:rPr>
              <a:t>4</a:t>
            </a:r>
            <a:r>
              <a:rPr lang="ja-JP" altLang="en-US" sz="2400" b="1" dirty="0"/>
              <a:t>ポイント</a:t>
            </a:r>
            <a:endParaRPr kumimoji="1" lang="en-US" altLang="ja-JP" sz="2400" b="1" dirty="0">
              <a:solidFill>
                <a:schemeClr val="tx1"/>
              </a:solidFill>
            </a:endParaRPr>
          </a:p>
          <a:p>
            <a:pPr>
              <a:lnSpc>
                <a:spcPct val="200000"/>
              </a:lnSpc>
            </a:pPr>
            <a:r>
              <a:rPr lang="ja-JP" altLang="en-US" sz="2400" b="1" dirty="0">
                <a:solidFill>
                  <a:schemeClr val="tx1"/>
                </a:solidFill>
              </a:rPr>
              <a:t>カントウタンポポ 　  　　</a:t>
            </a:r>
            <a:r>
              <a:rPr lang="en-US" altLang="ja-JP" sz="2400" b="1" dirty="0">
                <a:solidFill>
                  <a:schemeClr val="tx1"/>
                </a:solidFill>
              </a:rPr>
              <a:t>3</a:t>
            </a:r>
            <a:r>
              <a:rPr lang="ja-JP" altLang="en-US" sz="2400" b="1" dirty="0"/>
              <a:t>ポイント</a:t>
            </a:r>
            <a:endParaRPr kumimoji="1" lang="en-US" altLang="ja-JP" sz="2400" b="1" dirty="0">
              <a:solidFill>
                <a:schemeClr val="tx1"/>
              </a:solidFill>
            </a:endParaRPr>
          </a:p>
          <a:p>
            <a:endParaRPr kumimoji="1" lang="en-US" altLang="ja-JP" sz="2800" dirty="0"/>
          </a:p>
        </p:txBody>
      </p:sp>
      <p:sp>
        <p:nvSpPr>
          <p:cNvPr id="7" name="テキスト ボックス 6"/>
          <p:cNvSpPr txBox="1"/>
          <p:nvPr/>
        </p:nvSpPr>
        <p:spPr>
          <a:xfrm>
            <a:off x="271549" y="266006"/>
            <a:ext cx="4810298" cy="1015663"/>
          </a:xfrm>
          <a:prstGeom prst="rect">
            <a:avLst/>
          </a:prstGeom>
          <a:noFill/>
        </p:spPr>
        <p:txBody>
          <a:bodyPr wrap="square" rtlCol="0">
            <a:spAutoFit/>
          </a:bodyPr>
          <a:lstStyle/>
          <a:p>
            <a:r>
              <a:rPr kumimoji="1" lang="ja-JP" altLang="en-US" sz="6000" b="1" dirty="0"/>
              <a:t>四国ブロック</a:t>
            </a:r>
          </a:p>
        </p:txBody>
      </p:sp>
      <p:sp>
        <p:nvSpPr>
          <p:cNvPr id="13" name="上矢印 12"/>
          <p:cNvSpPr/>
          <p:nvPr/>
        </p:nvSpPr>
        <p:spPr>
          <a:xfrm rot="10800000">
            <a:off x="9731490" y="4984604"/>
            <a:ext cx="562161" cy="423373"/>
          </a:xfrm>
          <a:prstGeom prst="up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等号 15"/>
          <p:cNvSpPr/>
          <p:nvPr/>
        </p:nvSpPr>
        <p:spPr>
          <a:xfrm>
            <a:off x="8783996" y="1952686"/>
            <a:ext cx="523122" cy="498089"/>
          </a:xfrm>
          <a:prstGeom prst="mathEqua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5" name="テキスト ボックス 4">
            <a:extLst>
              <a:ext uri="{FF2B5EF4-FFF2-40B4-BE49-F238E27FC236}">
                <a16:creationId xmlns:a16="http://schemas.microsoft.com/office/drawing/2014/main" id="{D6542506-1A2A-57D0-CB88-B4CFAEFC1131}"/>
              </a:ext>
            </a:extLst>
          </p:cNvPr>
          <p:cNvSpPr txBox="1"/>
          <p:nvPr/>
        </p:nvSpPr>
        <p:spPr>
          <a:xfrm>
            <a:off x="2676698" y="3706238"/>
            <a:ext cx="2002306" cy="1077218"/>
          </a:xfrm>
          <a:prstGeom prst="rect">
            <a:avLst/>
          </a:prstGeom>
          <a:noFill/>
        </p:spPr>
        <p:txBody>
          <a:bodyPr wrap="square" rtlCol="0">
            <a:spAutoFit/>
          </a:bodyPr>
          <a:lstStyle/>
          <a:p>
            <a:pPr algn="ctr"/>
            <a:r>
              <a:rPr kumimoji="1" lang="ja-JP" altLang="en-US" sz="3200" b="1" dirty="0">
                <a:solidFill>
                  <a:schemeClr val="tx1">
                    <a:lumMod val="95000"/>
                    <a:lumOff val="5000"/>
                  </a:schemeClr>
                </a:solidFill>
              </a:rPr>
              <a:t>四国合計</a:t>
            </a:r>
            <a:r>
              <a:rPr lang="en-US" altLang="ja-JP" sz="3200" b="1" dirty="0">
                <a:solidFill>
                  <a:schemeClr val="tx1">
                    <a:lumMod val="95000"/>
                    <a:lumOff val="5000"/>
                  </a:schemeClr>
                </a:solidFill>
              </a:rPr>
              <a:t>1314</a:t>
            </a:r>
            <a:r>
              <a:rPr lang="ja-JP" altLang="en-US" sz="3200" b="1" dirty="0">
                <a:solidFill>
                  <a:schemeClr val="tx1">
                    <a:lumMod val="95000"/>
                    <a:lumOff val="5000"/>
                  </a:schemeClr>
                </a:solidFill>
              </a:rPr>
              <a:t>件</a:t>
            </a:r>
            <a:endParaRPr kumimoji="1" lang="ja-JP" altLang="en-US" sz="3200" b="1" dirty="0">
              <a:solidFill>
                <a:schemeClr val="tx1">
                  <a:lumMod val="95000"/>
                  <a:lumOff val="5000"/>
                </a:schemeClr>
              </a:solidFill>
            </a:endParaRPr>
          </a:p>
        </p:txBody>
      </p:sp>
      <p:sp>
        <p:nvSpPr>
          <p:cNvPr id="6" name="上矢印 14">
            <a:extLst>
              <a:ext uri="{FF2B5EF4-FFF2-40B4-BE49-F238E27FC236}">
                <a16:creationId xmlns:a16="http://schemas.microsoft.com/office/drawing/2014/main" id="{95A676AF-9126-8A2F-8DAA-864BEFA922FC}"/>
              </a:ext>
            </a:extLst>
          </p:cNvPr>
          <p:cNvSpPr/>
          <p:nvPr/>
        </p:nvSpPr>
        <p:spPr>
          <a:xfrm rot="10800000">
            <a:off x="9700257" y="2728210"/>
            <a:ext cx="593394" cy="441164"/>
          </a:xfrm>
          <a:prstGeom prst="up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上矢印 14">
            <a:extLst>
              <a:ext uri="{FF2B5EF4-FFF2-40B4-BE49-F238E27FC236}">
                <a16:creationId xmlns:a16="http://schemas.microsoft.com/office/drawing/2014/main" id="{343A77B5-798C-CFBC-7075-C64FB8030B1E}"/>
              </a:ext>
            </a:extLst>
          </p:cNvPr>
          <p:cNvSpPr/>
          <p:nvPr/>
        </p:nvSpPr>
        <p:spPr>
          <a:xfrm>
            <a:off x="9733788" y="4201762"/>
            <a:ext cx="593394" cy="441164"/>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上矢印 14">
            <a:extLst>
              <a:ext uri="{FF2B5EF4-FFF2-40B4-BE49-F238E27FC236}">
                <a16:creationId xmlns:a16="http://schemas.microsoft.com/office/drawing/2014/main" id="{8AB108F7-88F3-06C8-50CC-311D3BF1BC77}"/>
              </a:ext>
            </a:extLst>
          </p:cNvPr>
          <p:cNvSpPr/>
          <p:nvPr/>
        </p:nvSpPr>
        <p:spPr>
          <a:xfrm>
            <a:off x="9700257" y="3452238"/>
            <a:ext cx="593394" cy="441164"/>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上矢印 12">
            <a:extLst>
              <a:ext uri="{FF2B5EF4-FFF2-40B4-BE49-F238E27FC236}">
                <a16:creationId xmlns:a16="http://schemas.microsoft.com/office/drawing/2014/main" id="{9DEAE7E1-BC86-C052-4A11-CB6CFAA7FB13}"/>
              </a:ext>
            </a:extLst>
          </p:cNvPr>
          <p:cNvSpPr/>
          <p:nvPr/>
        </p:nvSpPr>
        <p:spPr>
          <a:xfrm rot="10800000">
            <a:off x="9731491" y="5649819"/>
            <a:ext cx="562161" cy="423373"/>
          </a:xfrm>
          <a:prstGeom prst="up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4" name="グラフ 3">
            <a:extLst>
              <a:ext uri="{FF2B5EF4-FFF2-40B4-BE49-F238E27FC236}">
                <a16:creationId xmlns:a16="http://schemas.microsoft.com/office/drawing/2014/main" id="{12AF55BD-3270-E677-070F-F30D1F96BC70}"/>
              </a:ext>
            </a:extLst>
          </p:cNvPr>
          <p:cNvGraphicFramePr>
            <a:graphicFrameLocks/>
          </p:cNvGraphicFramePr>
          <p:nvPr>
            <p:extLst>
              <p:ext uri="{D42A27DB-BD31-4B8C-83A1-F6EECF244321}">
                <p14:modId xmlns:p14="http://schemas.microsoft.com/office/powerpoint/2010/main" val="3266030804"/>
              </p:ext>
            </p:extLst>
          </p:nvPr>
        </p:nvGraphicFramePr>
        <p:xfrm>
          <a:off x="147025" y="1183303"/>
          <a:ext cx="7112073" cy="54086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111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グラフ 2">
            <a:extLst>
              <a:ext uri="{FF2B5EF4-FFF2-40B4-BE49-F238E27FC236}">
                <a16:creationId xmlns:a16="http://schemas.microsoft.com/office/drawing/2014/main" id="{81CF341A-0711-6C08-B2EC-F5637B0E20E8}"/>
              </a:ext>
            </a:extLst>
          </p:cNvPr>
          <p:cNvGraphicFramePr>
            <a:graphicFrameLocks/>
          </p:cNvGraphicFramePr>
          <p:nvPr>
            <p:extLst>
              <p:ext uri="{D42A27DB-BD31-4B8C-83A1-F6EECF244321}">
                <p14:modId xmlns:p14="http://schemas.microsoft.com/office/powerpoint/2010/main" val="2105655505"/>
              </p:ext>
            </p:extLst>
          </p:nvPr>
        </p:nvGraphicFramePr>
        <p:xfrm>
          <a:off x="0" y="1"/>
          <a:ext cx="6096000" cy="685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グラフ 3">
            <a:extLst>
              <a:ext uri="{FF2B5EF4-FFF2-40B4-BE49-F238E27FC236}">
                <a16:creationId xmlns:a16="http://schemas.microsoft.com/office/drawing/2014/main" id="{1E5EA6B4-8ADA-B374-563A-AC7DC90EF735}"/>
              </a:ext>
            </a:extLst>
          </p:cNvPr>
          <p:cNvGraphicFramePr>
            <a:graphicFrameLocks/>
          </p:cNvGraphicFramePr>
          <p:nvPr>
            <p:extLst>
              <p:ext uri="{D42A27DB-BD31-4B8C-83A1-F6EECF244321}">
                <p14:modId xmlns:p14="http://schemas.microsoft.com/office/powerpoint/2010/main" val="2813719503"/>
              </p:ext>
            </p:extLst>
          </p:nvPr>
        </p:nvGraphicFramePr>
        <p:xfrm>
          <a:off x="6096000" y="-1"/>
          <a:ext cx="6096000" cy="68579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65625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54713" y="0"/>
            <a:ext cx="7406640" cy="1356360"/>
          </a:xfrm>
        </p:spPr>
        <p:txBody>
          <a:bodyPr>
            <a:normAutofit fontScale="90000"/>
          </a:bodyPr>
          <a:lstStyle/>
          <a:p>
            <a:r>
              <a:rPr lang="ja-JP" altLang="en-US" sz="5400" b="1" dirty="0">
                <a:solidFill>
                  <a:schemeClr val="tx1"/>
                </a:solidFill>
                <a:latin typeface="+mn-ea"/>
                <a:ea typeface="+mn-ea"/>
              </a:rPr>
              <a:t>２</a:t>
            </a:r>
            <a:r>
              <a:rPr lang="en-US" altLang="ja-JP" sz="5400" b="1" dirty="0">
                <a:solidFill>
                  <a:schemeClr val="tx1"/>
                </a:solidFill>
                <a:latin typeface="+mn-ea"/>
                <a:ea typeface="+mn-ea"/>
              </a:rPr>
              <a:t>. </a:t>
            </a:r>
            <a:r>
              <a:rPr lang="ja-JP" altLang="en-US" sz="5400" b="1" dirty="0">
                <a:solidFill>
                  <a:schemeClr val="tx1"/>
                </a:solidFill>
                <a:latin typeface="+mn-ea"/>
                <a:ea typeface="+mn-ea"/>
              </a:rPr>
              <a:t>これまでの取り組み</a:t>
            </a:r>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9501" y="1320220"/>
            <a:ext cx="2113498" cy="2083636"/>
          </a:xfr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7742" y="1320220"/>
            <a:ext cx="2100612" cy="2082949"/>
          </a:xfrm>
          <a:prstGeom prst="rect">
            <a:avLst/>
          </a:prstGeom>
        </p:spPr>
      </p:pic>
      <p:pic>
        <p:nvPicPr>
          <p:cNvPr id="10" name="図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2239" y="1320220"/>
            <a:ext cx="2113498" cy="2082545"/>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4535" y="4159561"/>
            <a:ext cx="2113498" cy="2101346"/>
          </a:xfrm>
          <a:prstGeom prst="rect">
            <a:avLst/>
          </a:prstGeom>
        </p:spPr>
      </p:pic>
      <p:pic>
        <p:nvPicPr>
          <p:cNvPr id="12" name="図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925" y="4065347"/>
            <a:ext cx="1762053" cy="2165985"/>
          </a:xfrm>
          <a:prstGeom prst="rect">
            <a:avLst/>
          </a:prstGeom>
        </p:spPr>
      </p:pic>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3841" y="4111319"/>
            <a:ext cx="2113498" cy="2113498"/>
          </a:xfrm>
          <a:prstGeom prst="rect">
            <a:avLst/>
          </a:prstGeom>
        </p:spPr>
      </p:pic>
      <p:sp>
        <p:nvSpPr>
          <p:cNvPr id="14" name="右矢印 13"/>
          <p:cNvSpPr/>
          <p:nvPr/>
        </p:nvSpPr>
        <p:spPr>
          <a:xfrm>
            <a:off x="3505807" y="2143525"/>
            <a:ext cx="519758" cy="655092"/>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 name="右矢印 14"/>
          <p:cNvSpPr/>
          <p:nvPr/>
        </p:nvSpPr>
        <p:spPr>
          <a:xfrm>
            <a:off x="6911162" y="2112571"/>
            <a:ext cx="598269" cy="717001"/>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右矢印 15"/>
          <p:cNvSpPr/>
          <p:nvPr/>
        </p:nvSpPr>
        <p:spPr>
          <a:xfrm>
            <a:off x="1506491" y="4882688"/>
            <a:ext cx="519758" cy="655092"/>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 name="右矢印 16"/>
          <p:cNvSpPr/>
          <p:nvPr/>
        </p:nvSpPr>
        <p:spPr>
          <a:xfrm>
            <a:off x="4847602" y="4814448"/>
            <a:ext cx="540230" cy="723332"/>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 name="右矢印 17"/>
          <p:cNvSpPr/>
          <p:nvPr/>
        </p:nvSpPr>
        <p:spPr>
          <a:xfrm>
            <a:off x="8133030" y="4882688"/>
            <a:ext cx="519758" cy="655092"/>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右矢印 18"/>
          <p:cNvSpPr/>
          <p:nvPr/>
        </p:nvSpPr>
        <p:spPr>
          <a:xfrm>
            <a:off x="10407914" y="2188712"/>
            <a:ext cx="519758" cy="655092"/>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 name="テキスト ボックス 19"/>
          <p:cNvSpPr txBox="1"/>
          <p:nvPr/>
        </p:nvSpPr>
        <p:spPr>
          <a:xfrm>
            <a:off x="1251219" y="3508761"/>
            <a:ext cx="15500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タンポポ</a:t>
            </a:r>
          </a:p>
        </p:txBody>
      </p:sp>
      <p:sp>
        <p:nvSpPr>
          <p:cNvPr id="21" name="テキスト ボックス 20"/>
          <p:cNvSpPr txBox="1"/>
          <p:nvPr/>
        </p:nvSpPr>
        <p:spPr>
          <a:xfrm>
            <a:off x="3733099" y="3540737"/>
            <a:ext cx="33143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セイタカアワダチソウ</a:t>
            </a:r>
          </a:p>
        </p:txBody>
      </p:sp>
      <p:sp>
        <p:nvSpPr>
          <p:cNvPr id="22" name="テキスト ボックス 21"/>
          <p:cNvSpPr txBox="1"/>
          <p:nvPr/>
        </p:nvSpPr>
        <p:spPr>
          <a:xfrm>
            <a:off x="7509431" y="3562363"/>
            <a:ext cx="3314380" cy="461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アメリカセンダングサ</a:t>
            </a:r>
          </a:p>
        </p:txBody>
      </p:sp>
      <p:sp>
        <p:nvSpPr>
          <p:cNvPr id="23" name="テキスト ボックス 22"/>
          <p:cNvSpPr txBox="1"/>
          <p:nvPr/>
        </p:nvSpPr>
        <p:spPr>
          <a:xfrm>
            <a:off x="2977764" y="6260907"/>
            <a:ext cx="21399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セミ</a:t>
            </a:r>
          </a:p>
        </p:txBody>
      </p:sp>
      <p:sp>
        <p:nvSpPr>
          <p:cNvPr id="24" name="テキスト ボックス 23"/>
          <p:cNvSpPr txBox="1"/>
          <p:nvPr/>
        </p:nvSpPr>
        <p:spPr>
          <a:xfrm>
            <a:off x="6212643" y="6288337"/>
            <a:ext cx="17232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ツバメ</a:t>
            </a:r>
          </a:p>
        </p:txBody>
      </p:sp>
      <p:sp>
        <p:nvSpPr>
          <p:cNvPr id="25" name="テキスト ボックス 24"/>
          <p:cNvSpPr txBox="1"/>
          <p:nvPr/>
        </p:nvSpPr>
        <p:spPr>
          <a:xfrm>
            <a:off x="9427755" y="6312113"/>
            <a:ext cx="15256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タンポポ</a:t>
            </a:r>
          </a:p>
        </p:txBody>
      </p:sp>
    </p:spTree>
    <p:extLst>
      <p:ext uri="{BB962C8B-B14F-4D97-AF65-F5344CB8AC3E}">
        <p14:creationId xmlns:p14="http://schemas.microsoft.com/office/powerpoint/2010/main" val="379953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par>
                          <p:cTn id="35" fill="hold">
                            <p:stCondLst>
                              <p:cond delay="500"/>
                            </p:stCondLst>
                            <p:childTnLst>
                              <p:par>
                                <p:cTn id="36" presetID="14" presetClass="entr" presetSubtype="1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randombar(horizont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randombar(horizontal)">
                                      <p:cBhvr>
                                        <p:cTn id="46" dur="500"/>
                                        <p:tgtEl>
                                          <p:spTgt spid="19"/>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randombar(horizontal)">
                                      <p:cBhvr>
                                        <p:cTn id="50" dur="500"/>
                                        <p:tgtEl>
                                          <p:spTgt spid="16"/>
                                        </p:tgtEl>
                                      </p:cBhvr>
                                    </p:animEffect>
                                  </p:childTnLst>
                                </p:cTn>
                              </p:par>
                            </p:childTnLst>
                          </p:cTn>
                        </p:par>
                        <p:par>
                          <p:cTn id="51" fill="hold">
                            <p:stCondLst>
                              <p:cond delay="1000"/>
                            </p:stCondLst>
                            <p:childTnLst>
                              <p:par>
                                <p:cTn id="52" presetID="14" presetClass="entr" presetSubtype="1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500"/>
                                        <p:tgtEl>
                                          <p:spTgt spid="11"/>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randombar(horizont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par>
                          <p:cTn id="63" fill="hold">
                            <p:stCondLst>
                              <p:cond delay="500"/>
                            </p:stCondLst>
                            <p:childTnLst>
                              <p:par>
                                <p:cTn id="64" presetID="14" presetClass="entr" presetSubtype="10" fill="hold" nodeType="after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randombar(horizontal)">
                                      <p:cBhvr>
                                        <p:cTn id="66" dur="500"/>
                                        <p:tgtEl>
                                          <p:spTgt spid="12"/>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randombar(horizontal)">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randombar(horizontal)">
                                      <p:cBhvr>
                                        <p:cTn id="74" dur="500"/>
                                        <p:tgtEl>
                                          <p:spTgt spid="18"/>
                                        </p:tgtEl>
                                      </p:cBhvr>
                                    </p:animEffect>
                                  </p:childTnLst>
                                </p:cTn>
                              </p:par>
                            </p:childTnLst>
                          </p:cTn>
                        </p:par>
                        <p:par>
                          <p:cTn id="75" fill="hold">
                            <p:stCondLst>
                              <p:cond delay="500"/>
                            </p:stCondLst>
                            <p:childTnLst>
                              <p:par>
                                <p:cTn id="76" presetID="14" presetClass="entr" presetSubtype="10" fill="hold" nodeType="after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randombar(horizontal)">
                                      <p:cBhvr>
                                        <p:cTn id="78" dur="500"/>
                                        <p:tgtEl>
                                          <p:spTgt spid="13"/>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randombar(horizontal)">
                                      <p:cBhvr>
                                        <p:cTn id="8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P spid="15" grpId="0" animBg="1"/>
      <p:bldP spid="16" grpId="0" animBg="1"/>
      <p:bldP spid="17" grpId="0" animBg="1"/>
      <p:bldP spid="18" grpId="0" animBg="1"/>
      <p:bldP spid="19" grpId="0" animBg="1"/>
      <p:bldP spid="20" grpId="0"/>
      <p:bldP spid="21" grpId="0"/>
      <p:bldP spid="22" grpId="0"/>
      <p:bldP spid="23" grpId="0"/>
      <p:bldP spid="2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5179C5-974E-4A18-AFD4-736034849BB2}"/>
              </a:ext>
            </a:extLst>
          </p:cNvPr>
          <p:cNvSpPr>
            <a:spLocks noGrp="1"/>
          </p:cNvSpPr>
          <p:nvPr>
            <p:ph type="ctrTitle"/>
          </p:nvPr>
        </p:nvSpPr>
        <p:spPr>
          <a:xfrm>
            <a:off x="205409" y="78692"/>
            <a:ext cx="5115340" cy="997984"/>
          </a:xfrm>
        </p:spPr>
        <p:txBody>
          <a:bodyPr>
            <a:normAutofit/>
          </a:bodyPr>
          <a:lstStyle/>
          <a:p>
            <a:r>
              <a:rPr kumimoji="1" lang="ja-JP" altLang="en-US" b="1" dirty="0">
                <a:solidFill>
                  <a:sysClr val="windowText" lastClr="000000"/>
                </a:solidFill>
                <a:latin typeface="UD デジタル 教科書体 N-B" panose="02020700000000000000" pitchFamily="17" charset="-128"/>
                <a:ea typeface="UD デジタル 教科書体 N-B" panose="02020700000000000000" pitchFamily="17" charset="-128"/>
              </a:rPr>
              <a:t>九州ブロック</a:t>
            </a:r>
          </a:p>
        </p:txBody>
      </p:sp>
      <p:sp>
        <p:nvSpPr>
          <p:cNvPr id="13" name="四角形: 角を丸くする 12">
            <a:extLst>
              <a:ext uri="{FF2B5EF4-FFF2-40B4-BE49-F238E27FC236}">
                <a16:creationId xmlns:a16="http://schemas.microsoft.com/office/drawing/2014/main" id="{139AF9E5-C6D9-4613-860B-C46A76937E2A}"/>
              </a:ext>
            </a:extLst>
          </p:cNvPr>
          <p:cNvSpPr/>
          <p:nvPr/>
        </p:nvSpPr>
        <p:spPr>
          <a:xfrm>
            <a:off x="6573078" y="234469"/>
            <a:ext cx="5413513" cy="6259096"/>
          </a:xfrm>
          <a:prstGeom prst="roundRect">
            <a:avLst/>
          </a:prstGeom>
          <a:solidFill>
            <a:srgbClr val="FFC0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E9944F4-28E3-453D-8330-4571C3A493B5}"/>
              </a:ext>
            </a:extLst>
          </p:cNvPr>
          <p:cNvSpPr txBox="1"/>
          <p:nvPr/>
        </p:nvSpPr>
        <p:spPr>
          <a:xfrm>
            <a:off x="7363326" y="566673"/>
            <a:ext cx="35453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8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前年度比</a:t>
            </a:r>
          </a:p>
        </p:txBody>
      </p:sp>
      <p:sp>
        <p:nvSpPr>
          <p:cNvPr id="19" name="テキスト ボックス 18">
            <a:extLst>
              <a:ext uri="{FF2B5EF4-FFF2-40B4-BE49-F238E27FC236}">
                <a16:creationId xmlns:a16="http://schemas.microsoft.com/office/drawing/2014/main" id="{D0E8B66B-801A-4946-85E9-DA0BD22AA8D5}"/>
              </a:ext>
            </a:extLst>
          </p:cNvPr>
          <p:cNvSpPr txBox="1"/>
          <p:nvPr/>
        </p:nvSpPr>
        <p:spPr>
          <a:xfrm>
            <a:off x="6664959" y="1274560"/>
            <a:ext cx="5321631" cy="5447645"/>
          </a:xfrm>
          <a:prstGeom prst="rect">
            <a:avLst/>
          </a:prstGeom>
          <a:noFill/>
        </p:spPr>
        <p:txBody>
          <a:bodyPr wrap="square" rtlCol="0">
            <a:spAutoFit/>
          </a:bodyPr>
          <a:lstStyle/>
          <a:p>
            <a:endParaRPr kumimoji="1" lang="en-US" altLang="ja-JP" sz="2400" b="1" dirty="0"/>
          </a:p>
          <a:p>
            <a:r>
              <a:rPr kumimoji="1" lang="ja-JP" altLang="en-US" sz="2400" b="1" dirty="0"/>
              <a:t>提出件数　　　　</a:t>
            </a:r>
            <a:r>
              <a:rPr lang="ja-JP" altLang="en-US" sz="2400" b="1" dirty="0"/>
              <a:t>昨年同様</a:t>
            </a:r>
            <a:r>
              <a:rPr kumimoji="1" lang="en-US" altLang="ja-JP" sz="2400" b="1" dirty="0"/>
              <a:t>(5/8</a:t>
            </a:r>
            <a:r>
              <a:rPr kumimoji="1" lang="ja-JP" altLang="en-US" sz="2400" b="1" dirty="0"/>
              <a:t>県</a:t>
            </a:r>
            <a:r>
              <a:rPr kumimoji="1" lang="en-US" altLang="ja-JP" sz="2400" b="1" dirty="0"/>
              <a:t>)</a:t>
            </a:r>
          </a:p>
          <a:p>
            <a:endParaRPr lang="en-US" altLang="ja-JP" sz="2400" b="1" dirty="0"/>
          </a:p>
          <a:p>
            <a:r>
              <a:rPr kumimoji="1" lang="ja-JP" altLang="en-US" sz="2400" b="1" dirty="0"/>
              <a:t>総調査数　　　　</a:t>
            </a:r>
            <a:r>
              <a:rPr kumimoji="1" lang="en-US" altLang="ja-JP" sz="2400" b="1" dirty="0"/>
              <a:t>41</a:t>
            </a:r>
            <a:r>
              <a:rPr kumimoji="1" lang="ja-JP" altLang="en-US" sz="2400" b="1" dirty="0"/>
              <a:t>件</a:t>
            </a:r>
            <a:endParaRPr kumimoji="1" lang="en-US" altLang="ja-JP" sz="2400" b="1" dirty="0"/>
          </a:p>
          <a:p>
            <a:endParaRPr lang="en-US" altLang="ja-JP" sz="2400" b="1" dirty="0"/>
          </a:p>
          <a:p>
            <a:r>
              <a:rPr kumimoji="1" lang="ja-JP" altLang="en-US" sz="2400" b="1" dirty="0"/>
              <a:t>セイヨウタンポポ　　　</a:t>
            </a:r>
            <a:r>
              <a:rPr lang="ja-JP" altLang="en-US" sz="2400" b="1" dirty="0"/>
              <a:t> </a:t>
            </a:r>
            <a:r>
              <a:rPr lang="en-US" altLang="ja-JP" sz="2400" b="1" dirty="0"/>
              <a:t>0</a:t>
            </a:r>
            <a:r>
              <a:rPr lang="ja-JP" altLang="en-US" sz="2400" b="1" dirty="0"/>
              <a:t>ポイント</a:t>
            </a:r>
            <a:endParaRPr kumimoji="1" lang="en-US" altLang="ja-JP" sz="2400" b="1" dirty="0"/>
          </a:p>
          <a:p>
            <a:endParaRPr lang="en-US" altLang="ja-JP" sz="2400" b="1" dirty="0"/>
          </a:p>
          <a:p>
            <a:r>
              <a:rPr kumimoji="1" lang="ja-JP" altLang="en-US" sz="2400" b="1" dirty="0"/>
              <a:t>アカミタンポポ　　　　</a:t>
            </a:r>
            <a:r>
              <a:rPr lang="ja-JP" altLang="en-US" sz="2400" b="1" dirty="0"/>
              <a:t>  </a:t>
            </a:r>
            <a:r>
              <a:rPr lang="en-US" altLang="ja-JP" sz="2400" b="1" dirty="0"/>
              <a:t>6</a:t>
            </a:r>
            <a:r>
              <a:rPr lang="ja-JP" altLang="en-US" sz="2400" b="1" dirty="0"/>
              <a:t>ポイント</a:t>
            </a:r>
            <a:endParaRPr kumimoji="1" lang="en-US" altLang="ja-JP" sz="2400" b="1" dirty="0"/>
          </a:p>
          <a:p>
            <a:endParaRPr lang="en-US" altLang="ja-JP" sz="2400" b="1" dirty="0"/>
          </a:p>
          <a:p>
            <a:r>
              <a:rPr kumimoji="1" lang="ja-JP" altLang="en-US" sz="2400" b="1" dirty="0"/>
              <a:t>シロバナタンポポ　　　</a:t>
            </a:r>
            <a:r>
              <a:rPr lang="ja-JP" altLang="en-US" sz="2400" b="1" dirty="0"/>
              <a:t>  </a:t>
            </a:r>
            <a:r>
              <a:rPr lang="en-US" altLang="ja-JP" sz="2400" b="1" dirty="0"/>
              <a:t>4</a:t>
            </a:r>
            <a:r>
              <a:rPr lang="ja-JP" altLang="en-US" sz="2400" b="1" dirty="0"/>
              <a:t>ポイント</a:t>
            </a:r>
            <a:endParaRPr kumimoji="1" lang="en-US" altLang="ja-JP" sz="2400" b="1" dirty="0"/>
          </a:p>
          <a:p>
            <a:endParaRPr lang="en-US" altLang="ja-JP" sz="2400" b="1" dirty="0"/>
          </a:p>
          <a:p>
            <a:r>
              <a:rPr kumimoji="1" lang="ja-JP" altLang="en-US" sz="2400" b="1" dirty="0"/>
              <a:t>カントウタンポポ　　　</a:t>
            </a:r>
            <a:r>
              <a:rPr lang="ja-JP" altLang="en-US" sz="2400" b="1" dirty="0"/>
              <a:t>  </a:t>
            </a:r>
            <a:r>
              <a:rPr lang="en-US" altLang="ja-JP" sz="2400" b="1" dirty="0"/>
              <a:t>2</a:t>
            </a:r>
            <a:r>
              <a:rPr lang="ja-JP" altLang="en-US" sz="2400" b="1" dirty="0"/>
              <a:t>ポイント</a:t>
            </a:r>
            <a:endParaRPr kumimoji="1" lang="en-US" altLang="ja-JP" sz="2400" b="1" dirty="0"/>
          </a:p>
          <a:p>
            <a:endParaRPr kumimoji="1" lang="en-US" altLang="ja-JP" sz="2400" dirty="0"/>
          </a:p>
          <a:p>
            <a:endParaRPr lang="en-US" altLang="ja-JP" dirty="0"/>
          </a:p>
          <a:p>
            <a:endParaRPr kumimoji="1" lang="ja-JP" altLang="en-US" dirty="0"/>
          </a:p>
        </p:txBody>
      </p:sp>
      <p:sp>
        <p:nvSpPr>
          <p:cNvPr id="25" name="矢印: 上 24">
            <a:extLst>
              <a:ext uri="{FF2B5EF4-FFF2-40B4-BE49-F238E27FC236}">
                <a16:creationId xmlns:a16="http://schemas.microsoft.com/office/drawing/2014/main" id="{83E82413-1912-44A5-8A47-6E7FDCAA1853}"/>
              </a:ext>
            </a:extLst>
          </p:cNvPr>
          <p:cNvSpPr/>
          <p:nvPr/>
        </p:nvSpPr>
        <p:spPr>
          <a:xfrm>
            <a:off x="8642346" y="2429615"/>
            <a:ext cx="404075" cy="413928"/>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7" name="グラフ 6">
            <a:extLst>
              <a:ext uri="{FF2B5EF4-FFF2-40B4-BE49-F238E27FC236}">
                <a16:creationId xmlns:a16="http://schemas.microsoft.com/office/drawing/2014/main" id="{FFF2C069-A381-C4E8-E70C-CD581AB7684F}"/>
              </a:ext>
            </a:extLst>
          </p:cNvPr>
          <p:cNvGraphicFramePr>
            <a:graphicFrameLocks/>
          </p:cNvGraphicFramePr>
          <p:nvPr>
            <p:extLst>
              <p:ext uri="{D42A27DB-BD31-4B8C-83A1-F6EECF244321}">
                <p14:modId xmlns:p14="http://schemas.microsoft.com/office/powerpoint/2010/main" val="1388210880"/>
              </p:ext>
            </p:extLst>
          </p:nvPr>
        </p:nvGraphicFramePr>
        <p:xfrm>
          <a:off x="45018" y="1457400"/>
          <a:ext cx="6783799" cy="5078313"/>
        </p:xfrm>
        <a:graphic>
          <a:graphicData uri="http://schemas.openxmlformats.org/drawingml/2006/chart">
            <c:chart xmlns:c="http://schemas.openxmlformats.org/drawingml/2006/chart" xmlns:r="http://schemas.openxmlformats.org/officeDocument/2006/relationships" r:id="rId3"/>
          </a:graphicData>
        </a:graphic>
      </p:graphicFrame>
      <p:sp>
        <p:nvSpPr>
          <p:cNvPr id="8" name="テキスト ボックス 7">
            <a:extLst>
              <a:ext uri="{FF2B5EF4-FFF2-40B4-BE49-F238E27FC236}">
                <a16:creationId xmlns:a16="http://schemas.microsoft.com/office/drawing/2014/main" id="{403A7ED6-5562-BD44-7BF1-0EDDAE09C531}"/>
              </a:ext>
            </a:extLst>
          </p:cNvPr>
          <p:cNvSpPr txBox="1"/>
          <p:nvPr/>
        </p:nvSpPr>
        <p:spPr>
          <a:xfrm>
            <a:off x="2323100" y="3749443"/>
            <a:ext cx="2227634" cy="1077218"/>
          </a:xfrm>
          <a:prstGeom prst="rect">
            <a:avLst/>
          </a:prstGeom>
          <a:noFill/>
        </p:spPr>
        <p:txBody>
          <a:bodyPr wrap="square" rtlCol="0">
            <a:spAutoFit/>
          </a:bodyPr>
          <a:lstStyle/>
          <a:p>
            <a:pPr algn="ctr"/>
            <a:r>
              <a:rPr kumimoji="1" lang="ja-JP" altLang="en-US" sz="3200" b="1" dirty="0">
                <a:solidFill>
                  <a:schemeClr val="tx1">
                    <a:lumMod val="95000"/>
                    <a:lumOff val="5000"/>
                  </a:schemeClr>
                </a:solidFill>
              </a:rPr>
              <a:t>九州合計</a:t>
            </a:r>
            <a:endParaRPr kumimoji="1" lang="en-US" altLang="ja-JP" sz="3200" b="1" dirty="0">
              <a:solidFill>
                <a:schemeClr val="tx1">
                  <a:lumMod val="95000"/>
                  <a:lumOff val="5000"/>
                </a:schemeClr>
              </a:solidFill>
            </a:endParaRPr>
          </a:p>
          <a:p>
            <a:pPr algn="ctr"/>
            <a:r>
              <a:rPr lang="en-US" altLang="ja-JP" sz="3200" b="1" dirty="0">
                <a:solidFill>
                  <a:schemeClr val="tx1">
                    <a:lumMod val="95000"/>
                    <a:lumOff val="5000"/>
                  </a:schemeClr>
                </a:solidFill>
              </a:rPr>
              <a:t>994</a:t>
            </a:r>
            <a:r>
              <a:rPr lang="ja-JP" altLang="en-US" sz="3200" b="1" dirty="0">
                <a:solidFill>
                  <a:schemeClr val="tx1">
                    <a:lumMod val="95000"/>
                    <a:lumOff val="5000"/>
                  </a:schemeClr>
                </a:solidFill>
              </a:rPr>
              <a:t>件</a:t>
            </a:r>
            <a:endParaRPr kumimoji="1" lang="ja-JP" altLang="en-US" sz="3200" b="1" dirty="0">
              <a:solidFill>
                <a:schemeClr val="tx1">
                  <a:lumMod val="95000"/>
                  <a:lumOff val="5000"/>
                </a:schemeClr>
              </a:solidFill>
            </a:endParaRPr>
          </a:p>
        </p:txBody>
      </p:sp>
      <p:sp>
        <p:nvSpPr>
          <p:cNvPr id="9" name="矢印: 上 8">
            <a:extLst>
              <a:ext uri="{FF2B5EF4-FFF2-40B4-BE49-F238E27FC236}">
                <a16:creationId xmlns:a16="http://schemas.microsoft.com/office/drawing/2014/main" id="{0372DF8B-5BE8-1B66-1F69-9F09292C1B6A}"/>
              </a:ext>
            </a:extLst>
          </p:cNvPr>
          <p:cNvSpPr/>
          <p:nvPr/>
        </p:nvSpPr>
        <p:spPr>
          <a:xfrm>
            <a:off x="9599875" y="3119029"/>
            <a:ext cx="404075" cy="40500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上 9">
            <a:extLst>
              <a:ext uri="{FF2B5EF4-FFF2-40B4-BE49-F238E27FC236}">
                <a16:creationId xmlns:a16="http://schemas.microsoft.com/office/drawing/2014/main" id="{265DC18A-BE51-B9E4-0F2C-8E16AE5269BC}"/>
              </a:ext>
            </a:extLst>
          </p:cNvPr>
          <p:cNvSpPr/>
          <p:nvPr/>
        </p:nvSpPr>
        <p:spPr>
          <a:xfrm>
            <a:off x="9600875" y="4529891"/>
            <a:ext cx="404075" cy="40500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上矢印 12">
            <a:extLst>
              <a:ext uri="{FF2B5EF4-FFF2-40B4-BE49-F238E27FC236}">
                <a16:creationId xmlns:a16="http://schemas.microsoft.com/office/drawing/2014/main" id="{1A95A8E4-7ECA-B147-9A81-81C2B06538B2}"/>
              </a:ext>
            </a:extLst>
          </p:cNvPr>
          <p:cNvSpPr/>
          <p:nvPr/>
        </p:nvSpPr>
        <p:spPr>
          <a:xfrm rot="10800000">
            <a:off x="9599875" y="3878543"/>
            <a:ext cx="404074" cy="405008"/>
          </a:xfrm>
          <a:prstGeom prst="up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上矢印 12">
            <a:extLst>
              <a:ext uri="{FF2B5EF4-FFF2-40B4-BE49-F238E27FC236}">
                <a16:creationId xmlns:a16="http://schemas.microsoft.com/office/drawing/2014/main" id="{975DAD52-4DB7-F39B-1596-91C28BBAAE51}"/>
              </a:ext>
            </a:extLst>
          </p:cNvPr>
          <p:cNvSpPr/>
          <p:nvPr/>
        </p:nvSpPr>
        <p:spPr>
          <a:xfrm>
            <a:off x="9599876" y="5309224"/>
            <a:ext cx="404073" cy="405008"/>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次の値と等しい 13">
            <a:extLst>
              <a:ext uri="{FF2B5EF4-FFF2-40B4-BE49-F238E27FC236}">
                <a16:creationId xmlns:a16="http://schemas.microsoft.com/office/drawing/2014/main" id="{05EC745A-D036-3F00-1F22-7BADAF4F2F72}"/>
              </a:ext>
            </a:extLst>
          </p:cNvPr>
          <p:cNvSpPr/>
          <p:nvPr/>
        </p:nvSpPr>
        <p:spPr>
          <a:xfrm>
            <a:off x="8608426" y="1643102"/>
            <a:ext cx="485470" cy="462455"/>
          </a:xfrm>
          <a:prstGeom prst="mathEqual">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solidFill>
                <a:schemeClr val="tx1"/>
              </a:solidFill>
            </a:endParaRPr>
          </a:p>
        </p:txBody>
      </p:sp>
      <p:graphicFrame>
        <p:nvGraphicFramePr>
          <p:cNvPr id="3" name="グラフ 2">
            <a:extLst>
              <a:ext uri="{FF2B5EF4-FFF2-40B4-BE49-F238E27FC236}">
                <a16:creationId xmlns:a16="http://schemas.microsoft.com/office/drawing/2014/main" id="{2641467E-7DFE-E64B-FAEA-D99D2B8D0083}"/>
              </a:ext>
            </a:extLst>
          </p:cNvPr>
          <p:cNvGraphicFramePr>
            <a:graphicFrameLocks/>
          </p:cNvGraphicFramePr>
          <p:nvPr>
            <p:extLst>
              <p:ext uri="{D42A27DB-BD31-4B8C-83A1-F6EECF244321}">
                <p14:modId xmlns:p14="http://schemas.microsoft.com/office/powerpoint/2010/main" val="2715264693"/>
              </p:ext>
            </p:extLst>
          </p:nvPr>
        </p:nvGraphicFramePr>
        <p:xfrm>
          <a:off x="-1055956" y="906307"/>
          <a:ext cx="8984931" cy="606948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10801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a:extLst>
              <a:ext uri="{FF2B5EF4-FFF2-40B4-BE49-F238E27FC236}">
                <a16:creationId xmlns:a16="http://schemas.microsoft.com/office/drawing/2014/main" id="{C903E460-DB0F-8DF6-D13B-B576AD4987EB}"/>
              </a:ext>
            </a:extLst>
          </p:cNvPr>
          <p:cNvGraphicFramePr>
            <a:graphicFrameLocks/>
          </p:cNvGraphicFramePr>
          <p:nvPr>
            <p:extLst>
              <p:ext uri="{D42A27DB-BD31-4B8C-83A1-F6EECF244321}">
                <p14:modId xmlns:p14="http://schemas.microsoft.com/office/powerpoint/2010/main" val="3512967063"/>
              </p:ext>
            </p:extLst>
          </p:nvPr>
        </p:nvGraphicFramePr>
        <p:xfrm>
          <a:off x="0" y="0"/>
          <a:ext cx="6096000" cy="685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グラフ 2">
            <a:extLst>
              <a:ext uri="{FF2B5EF4-FFF2-40B4-BE49-F238E27FC236}">
                <a16:creationId xmlns:a16="http://schemas.microsoft.com/office/drawing/2014/main" id="{ECD4361D-3BD6-6C91-91CD-45FA4BCAEE36}"/>
              </a:ext>
            </a:extLst>
          </p:cNvPr>
          <p:cNvGraphicFramePr>
            <a:graphicFrameLocks/>
          </p:cNvGraphicFramePr>
          <p:nvPr>
            <p:extLst>
              <p:ext uri="{D42A27DB-BD31-4B8C-83A1-F6EECF244321}">
                <p14:modId xmlns:p14="http://schemas.microsoft.com/office/powerpoint/2010/main" val="2798545402"/>
              </p:ext>
            </p:extLst>
          </p:nvPr>
        </p:nvGraphicFramePr>
        <p:xfrm>
          <a:off x="6096000" y="0"/>
          <a:ext cx="6096000" cy="6858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52448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1">
            <a:extLst>
              <a:ext uri="{FF2B5EF4-FFF2-40B4-BE49-F238E27FC236}">
                <a16:creationId xmlns:a16="http://schemas.microsoft.com/office/drawing/2014/main" id="{C46805AE-F729-46B8-ADCC-D2048CF9D54C}"/>
              </a:ext>
            </a:extLst>
          </p:cNvPr>
          <p:cNvSpPr txBox="1">
            <a:spLocks/>
          </p:cNvSpPr>
          <p:nvPr/>
        </p:nvSpPr>
        <p:spPr>
          <a:xfrm>
            <a:off x="148128" y="203331"/>
            <a:ext cx="7484725" cy="13613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6000" b="1" dirty="0">
                <a:latin typeface="UD デジタル 教科書体 N-B" panose="02020700000000000000" pitchFamily="17" charset="-128"/>
                <a:ea typeface="UD デジタル 教科書体 N-B" panose="02020700000000000000" pitchFamily="17" charset="-128"/>
              </a:rPr>
              <a:t>全国の集計結果</a:t>
            </a:r>
            <a:endParaRPr lang="en-US" altLang="ja-JP" sz="6000" b="1" dirty="0">
              <a:latin typeface="UD デジタル 教科書体 N-B" panose="02020700000000000000" pitchFamily="17" charset="-128"/>
              <a:ea typeface="UD デジタル 教科書体 N-B" panose="02020700000000000000" pitchFamily="17" charset="-128"/>
            </a:endParaRPr>
          </a:p>
        </p:txBody>
      </p:sp>
      <p:sp>
        <p:nvSpPr>
          <p:cNvPr id="6" name="四角形: 角を丸くする 5">
            <a:extLst>
              <a:ext uri="{FF2B5EF4-FFF2-40B4-BE49-F238E27FC236}">
                <a16:creationId xmlns:a16="http://schemas.microsoft.com/office/drawing/2014/main" id="{B46C8898-B8AA-4C27-8735-26BC7721791D}"/>
              </a:ext>
            </a:extLst>
          </p:cNvPr>
          <p:cNvSpPr/>
          <p:nvPr/>
        </p:nvSpPr>
        <p:spPr>
          <a:xfrm>
            <a:off x="6585553" y="30686"/>
            <a:ext cx="5390985" cy="6474373"/>
          </a:xfrm>
          <a:prstGeom prst="roundRect">
            <a:avLst/>
          </a:prstGeom>
          <a:solidFill>
            <a:srgbClr val="FFC0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153262A-577A-49AF-B484-4E522CA229F3}"/>
              </a:ext>
            </a:extLst>
          </p:cNvPr>
          <p:cNvSpPr txBox="1"/>
          <p:nvPr/>
        </p:nvSpPr>
        <p:spPr>
          <a:xfrm>
            <a:off x="7055403" y="360217"/>
            <a:ext cx="4921135" cy="769441"/>
          </a:xfrm>
          <a:prstGeom prst="rect">
            <a:avLst/>
          </a:prstGeom>
          <a:noFill/>
        </p:spPr>
        <p:txBody>
          <a:bodyPr wrap="square" rtlCol="0">
            <a:spAutoFit/>
          </a:bodyPr>
          <a:lstStyle/>
          <a:p>
            <a:pPr algn="ctr"/>
            <a:r>
              <a:rPr kumimoji="1" lang="ja-JP" altLang="en-US" sz="4400" b="1" u="sng" dirty="0"/>
              <a:t>前年度比</a:t>
            </a:r>
          </a:p>
        </p:txBody>
      </p:sp>
      <p:sp>
        <p:nvSpPr>
          <p:cNvPr id="8" name="テキスト ボックス 7">
            <a:extLst>
              <a:ext uri="{FF2B5EF4-FFF2-40B4-BE49-F238E27FC236}">
                <a16:creationId xmlns:a16="http://schemas.microsoft.com/office/drawing/2014/main" id="{F7FC1DC7-C77C-4E7C-97BE-B306C4D61B72}"/>
              </a:ext>
            </a:extLst>
          </p:cNvPr>
          <p:cNvSpPr txBox="1"/>
          <p:nvPr/>
        </p:nvSpPr>
        <p:spPr>
          <a:xfrm>
            <a:off x="6758741" y="1269158"/>
            <a:ext cx="5325687" cy="4425379"/>
          </a:xfrm>
          <a:prstGeom prst="rect">
            <a:avLst/>
          </a:prstGeom>
          <a:noFill/>
        </p:spPr>
        <p:txBody>
          <a:bodyPr wrap="square" rtlCol="0">
            <a:spAutoFit/>
          </a:bodyPr>
          <a:lstStyle/>
          <a:p>
            <a:pPr>
              <a:lnSpc>
                <a:spcPct val="200000"/>
              </a:lnSpc>
            </a:pPr>
            <a:r>
              <a:rPr kumimoji="1" lang="ja-JP" altLang="en-US" sz="2400" b="1" dirty="0"/>
              <a:t>提出連盟数　   　</a:t>
            </a:r>
            <a:r>
              <a:rPr lang="en-US" altLang="ja-JP" sz="2400" b="1" dirty="0"/>
              <a:t>2(34/49</a:t>
            </a:r>
            <a:r>
              <a:rPr lang="ja-JP" altLang="en-US" sz="2400" b="1" dirty="0"/>
              <a:t>県</a:t>
            </a:r>
            <a:r>
              <a:rPr lang="en-US" altLang="ja-JP" sz="2400" b="1" dirty="0"/>
              <a:t>)</a:t>
            </a:r>
          </a:p>
          <a:p>
            <a:pPr>
              <a:lnSpc>
                <a:spcPct val="200000"/>
              </a:lnSpc>
            </a:pPr>
            <a:r>
              <a:rPr kumimoji="1" lang="ja-JP" altLang="en-US" sz="2400" b="1" dirty="0"/>
              <a:t>総調査数　　　　</a:t>
            </a:r>
            <a:r>
              <a:rPr kumimoji="1" lang="en-US" altLang="ja-JP" sz="2400" b="1" dirty="0"/>
              <a:t>1703</a:t>
            </a:r>
            <a:r>
              <a:rPr kumimoji="1" lang="ja-JP" altLang="en-US" sz="2400" b="1" dirty="0"/>
              <a:t>件　　　</a:t>
            </a:r>
            <a:endParaRPr kumimoji="1" lang="en-US" altLang="ja-JP" sz="2400" b="1" dirty="0"/>
          </a:p>
          <a:p>
            <a:pPr>
              <a:lnSpc>
                <a:spcPct val="200000"/>
              </a:lnSpc>
            </a:pPr>
            <a:r>
              <a:rPr lang="ja-JP" altLang="en-US" sz="2400" b="1" dirty="0"/>
              <a:t>セイヨウタンポポ　 　</a:t>
            </a:r>
            <a:r>
              <a:rPr lang="en-US" altLang="ja-JP" sz="2400" b="1" dirty="0"/>
              <a:t>1.9</a:t>
            </a:r>
            <a:r>
              <a:rPr lang="ja-JP" altLang="en-US" sz="2400" b="1" dirty="0"/>
              <a:t>ポイント</a:t>
            </a:r>
            <a:endParaRPr lang="en-US" altLang="ja-JP" sz="2400" b="1" dirty="0"/>
          </a:p>
          <a:p>
            <a:pPr>
              <a:lnSpc>
                <a:spcPct val="200000"/>
              </a:lnSpc>
            </a:pPr>
            <a:r>
              <a:rPr kumimoji="1" lang="ja-JP" altLang="en-US" sz="2400" b="1" dirty="0"/>
              <a:t>アカミタンポポ 　　　</a:t>
            </a:r>
            <a:r>
              <a:rPr kumimoji="1" lang="en-US" altLang="ja-JP" sz="2400" b="1" dirty="0"/>
              <a:t>0.1</a:t>
            </a:r>
            <a:r>
              <a:rPr lang="ja-JP" altLang="en-US" sz="2400" b="1" dirty="0"/>
              <a:t>ポイント</a:t>
            </a:r>
            <a:endParaRPr kumimoji="1" lang="en-US" altLang="ja-JP" sz="2400" b="1" dirty="0"/>
          </a:p>
          <a:p>
            <a:pPr>
              <a:lnSpc>
                <a:spcPct val="200000"/>
              </a:lnSpc>
            </a:pPr>
            <a:r>
              <a:rPr lang="ja-JP" altLang="en-US" sz="2400" b="1" dirty="0"/>
              <a:t>シロバナタンポポ　 　</a:t>
            </a:r>
            <a:r>
              <a:rPr lang="en-US" altLang="ja-JP" sz="2400" b="1" dirty="0"/>
              <a:t>0.7</a:t>
            </a:r>
            <a:r>
              <a:rPr lang="ja-JP" altLang="en-US" sz="2400" b="1" dirty="0"/>
              <a:t>ポイント</a:t>
            </a:r>
            <a:endParaRPr lang="en-US" altLang="ja-JP" sz="2400" b="1" dirty="0"/>
          </a:p>
          <a:p>
            <a:pPr>
              <a:lnSpc>
                <a:spcPct val="200000"/>
              </a:lnSpc>
            </a:pPr>
            <a:r>
              <a:rPr kumimoji="1" lang="ja-JP" altLang="en-US" sz="2400" b="1" dirty="0"/>
              <a:t>カントウタンポポ　 </a:t>
            </a:r>
            <a:r>
              <a:rPr lang="ja-JP" altLang="en-US" sz="2400" b="1" dirty="0"/>
              <a:t>　</a:t>
            </a:r>
            <a:r>
              <a:rPr lang="en-US" altLang="ja-JP" sz="2400" b="1" dirty="0"/>
              <a:t>1.1</a:t>
            </a:r>
            <a:r>
              <a:rPr lang="ja-JP" altLang="en-US" sz="2400" b="1" dirty="0"/>
              <a:t>ポイント</a:t>
            </a:r>
            <a:endParaRPr kumimoji="1" lang="en-US" altLang="ja-JP" sz="2400" b="1" dirty="0"/>
          </a:p>
        </p:txBody>
      </p:sp>
      <p:sp>
        <p:nvSpPr>
          <p:cNvPr id="10" name="矢印: 上 9">
            <a:extLst>
              <a:ext uri="{FF2B5EF4-FFF2-40B4-BE49-F238E27FC236}">
                <a16:creationId xmlns:a16="http://schemas.microsoft.com/office/drawing/2014/main" id="{855B9772-F06B-4148-A771-177BDDBD548D}"/>
              </a:ext>
            </a:extLst>
          </p:cNvPr>
          <p:cNvSpPr/>
          <p:nvPr/>
        </p:nvSpPr>
        <p:spPr>
          <a:xfrm>
            <a:off x="8643592" y="1564656"/>
            <a:ext cx="395862" cy="357247"/>
          </a:xfrm>
          <a:prstGeom prst="upArrow">
            <a:avLst/>
          </a:prstGeom>
          <a:solidFill>
            <a:srgbClr val="FF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1" name="矢印: 上 10">
            <a:extLst>
              <a:ext uri="{FF2B5EF4-FFF2-40B4-BE49-F238E27FC236}">
                <a16:creationId xmlns:a16="http://schemas.microsoft.com/office/drawing/2014/main" id="{85D17C98-3635-4DC9-90A9-17BA19FB7CA7}"/>
              </a:ext>
            </a:extLst>
          </p:cNvPr>
          <p:cNvSpPr/>
          <p:nvPr/>
        </p:nvSpPr>
        <p:spPr>
          <a:xfrm>
            <a:off x="8643592" y="2376614"/>
            <a:ext cx="395862" cy="357247"/>
          </a:xfrm>
          <a:prstGeom prst="upArrow">
            <a:avLst/>
          </a:prstGeom>
          <a:solidFill>
            <a:srgbClr val="FF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3" name="矢印: 上 2">
            <a:extLst>
              <a:ext uri="{FF2B5EF4-FFF2-40B4-BE49-F238E27FC236}">
                <a16:creationId xmlns:a16="http://schemas.microsoft.com/office/drawing/2014/main" id="{E8709D76-C05B-6917-9884-1894F303337E}"/>
              </a:ext>
            </a:extLst>
          </p:cNvPr>
          <p:cNvSpPr/>
          <p:nvPr/>
        </p:nvSpPr>
        <p:spPr>
          <a:xfrm>
            <a:off x="9475860" y="2985100"/>
            <a:ext cx="395862" cy="357247"/>
          </a:xfrm>
          <a:prstGeom prst="upArrow">
            <a:avLst/>
          </a:prstGeom>
          <a:solidFill>
            <a:srgbClr val="FF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84E2F0D3-06DB-80FE-0F68-ADB309C6ED58}"/>
              </a:ext>
            </a:extLst>
          </p:cNvPr>
          <p:cNvPicPr>
            <a:picLocks noChangeAspect="1"/>
          </p:cNvPicPr>
          <p:nvPr/>
        </p:nvPicPr>
        <p:blipFill>
          <a:blip r:embed="rId3"/>
          <a:stretch>
            <a:fillRect/>
          </a:stretch>
        </p:blipFill>
        <p:spPr>
          <a:xfrm>
            <a:off x="9452203" y="3782417"/>
            <a:ext cx="432854" cy="371888"/>
          </a:xfrm>
          <a:prstGeom prst="rect">
            <a:avLst/>
          </a:prstGeom>
        </p:spPr>
      </p:pic>
      <p:pic>
        <p:nvPicPr>
          <p:cNvPr id="13" name="図 12">
            <a:extLst>
              <a:ext uri="{FF2B5EF4-FFF2-40B4-BE49-F238E27FC236}">
                <a16:creationId xmlns:a16="http://schemas.microsoft.com/office/drawing/2014/main" id="{B19E1578-C1CD-3859-1229-76367F190287}"/>
              </a:ext>
            </a:extLst>
          </p:cNvPr>
          <p:cNvPicPr>
            <a:picLocks noChangeAspect="1"/>
          </p:cNvPicPr>
          <p:nvPr/>
        </p:nvPicPr>
        <p:blipFill>
          <a:blip r:embed="rId3"/>
          <a:stretch>
            <a:fillRect/>
          </a:stretch>
        </p:blipFill>
        <p:spPr>
          <a:xfrm>
            <a:off x="9475860" y="5265453"/>
            <a:ext cx="432854" cy="371888"/>
          </a:xfrm>
          <a:prstGeom prst="rect">
            <a:avLst/>
          </a:prstGeom>
        </p:spPr>
      </p:pic>
      <p:pic>
        <p:nvPicPr>
          <p:cNvPr id="14" name="図 13">
            <a:extLst>
              <a:ext uri="{FF2B5EF4-FFF2-40B4-BE49-F238E27FC236}">
                <a16:creationId xmlns:a16="http://schemas.microsoft.com/office/drawing/2014/main" id="{B41DA4C3-9419-5CD9-6EA5-1032ADCE1D51}"/>
              </a:ext>
            </a:extLst>
          </p:cNvPr>
          <p:cNvPicPr>
            <a:picLocks noChangeAspect="1"/>
          </p:cNvPicPr>
          <p:nvPr/>
        </p:nvPicPr>
        <p:blipFill>
          <a:blip r:embed="rId3"/>
          <a:stretch>
            <a:fillRect/>
          </a:stretch>
        </p:blipFill>
        <p:spPr>
          <a:xfrm>
            <a:off x="9438599" y="4523935"/>
            <a:ext cx="432854" cy="371888"/>
          </a:xfrm>
          <a:prstGeom prst="rect">
            <a:avLst/>
          </a:prstGeom>
        </p:spPr>
      </p:pic>
      <p:graphicFrame>
        <p:nvGraphicFramePr>
          <p:cNvPr id="15" name="グラフ 14">
            <a:extLst>
              <a:ext uri="{FF2B5EF4-FFF2-40B4-BE49-F238E27FC236}">
                <a16:creationId xmlns:a16="http://schemas.microsoft.com/office/drawing/2014/main" id="{8D5F7EFC-6A7F-2586-36D3-F0EAD07CDB37}"/>
              </a:ext>
            </a:extLst>
          </p:cNvPr>
          <p:cNvGraphicFramePr>
            <a:graphicFrameLocks/>
          </p:cNvGraphicFramePr>
          <p:nvPr>
            <p:extLst>
              <p:ext uri="{D42A27DB-BD31-4B8C-83A1-F6EECF244321}">
                <p14:modId xmlns:p14="http://schemas.microsoft.com/office/powerpoint/2010/main" val="2865873635"/>
              </p:ext>
            </p:extLst>
          </p:nvPr>
        </p:nvGraphicFramePr>
        <p:xfrm>
          <a:off x="-862611" y="545230"/>
          <a:ext cx="7945248" cy="6474373"/>
        </p:xfrm>
        <a:graphic>
          <a:graphicData uri="http://schemas.openxmlformats.org/drawingml/2006/chart">
            <c:chart xmlns:c="http://schemas.openxmlformats.org/drawingml/2006/chart" xmlns:r="http://schemas.openxmlformats.org/officeDocument/2006/relationships" r:id="rId4"/>
          </a:graphicData>
        </a:graphic>
      </p:graphicFrame>
      <p:sp>
        <p:nvSpPr>
          <p:cNvPr id="17" name="テキスト ボックス 16">
            <a:extLst>
              <a:ext uri="{FF2B5EF4-FFF2-40B4-BE49-F238E27FC236}">
                <a16:creationId xmlns:a16="http://schemas.microsoft.com/office/drawing/2014/main" id="{3CF7934B-DB2F-57CE-E0D1-43831DC1DF57}"/>
              </a:ext>
            </a:extLst>
          </p:cNvPr>
          <p:cNvSpPr txBox="1"/>
          <p:nvPr/>
        </p:nvSpPr>
        <p:spPr>
          <a:xfrm>
            <a:off x="2352898" y="3968361"/>
            <a:ext cx="2764041" cy="1200329"/>
          </a:xfrm>
          <a:prstGeom prst="rect">
            <a:avLst/>
          </a:prstGeom>
          <a:noFill/>
        </p:spPr>
        <p:txBody>
          <a:bodyPr wrap="square" rtlCol="0">
            <a:spAutoFit/>
          </a:bodyPr>
          <a:lstStyle/>
          <a:p>
            <a:r>
              <a:rPr kumimoji="1" lang="ja-JP" altLang="en-US" sz="3600" dirty="0">
                <a:latin typeface="ＭＳ Ｐゴシック" panose="020B0600070205080204" pitchFamily="50" charset="-128"/>
                <a:ea typeface="ＭＳ Ｐゴシック" panose="020B0600070205080204" pitchFamily="50" charset="-128"/>
              </a:rPr>
              <a:t>全国合計</a:t>
            </a:r>
            <a:endParaRPr kumimoji="1" lang="en-US" altLang="ja-JP" sz="3600" dirty="0">
              <a:latin typeface="ＭＳ Ｐゴシック" panose="020B0600070205080204" pitchFamily="50" charset="-128"/>
              <a:ea typeface="ＭＳ Ｐゴシック" panose="020B0600070205080204" pitchFamily="50" charset="-128"/>
            </a:endParaRPr>
          </a:p>
          <a:p>
            <a:r>
              <a:rPr lang="en-US" altLang="ja-JP" sz="3600" dirty="0">
                <a:latin typeface="ＭＳ Ｐゴシック" panose="020B0600070205080204" pitchFamily="50" charset="-128"/>
                <a:ea typeface="ＭＳ Ｐゴシック" panose="020B0600070205080204" pitchFamily="50" charset="-128"/>
              </a:rPr>
              <a:t>15,447</a:t>
            </a:r>
            <a:r>
              <a:rPr lang="ja-JP" altLang="en-US" sz="3600" dirty="0">
                <a:latin typeface="ＭＳ Ｐゴシック" panose="020B0600070205080204" pitchFamily="50" charset="-128"/>
                <a:ea typeface="ＭＳ Ｐゴシック" panose="020B0600070205080204" pitchFamily="50" charset="-128"/>
              </a:rPr>
              <a:t>件</a:t>
            </a:r>
            <a:endParaRPr kumimoji="1" lang="ja-JP" altLang="en-US"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468783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420526F-0BE9-485F-80DA-42A367CC5AD2}"/>
              </a:ext>
            </a:extLst>
          </p:cNvPr>
          <p:cNvSpPr txBox="1"/>
          <p:nvPr/>
        </p:nvSpPr>
        <p:spPr>
          <a:xfrm>
            <a:off x="391886" y="178131"/>
            <a:ext cx="4678877" cy="769441"/>
          </a:xfrm>
          <a:prstGeom prst="rect">
            <a:avLst/>
          </a:prstGeom>
          <a:noFill/>
        </p:spPr>
        <p:txBody>
          <a:bodyPr wrap="square" rtlCol="0">
            <a:spAutoFit/>
          </a:bodyPr>
          <a:lstStyle/>
          <a:p>
            <a:r>
              <a:rPr kumimoji="1" lang="ja-JP" altLang="en-US" sz="4400" b="1" dirty="0"/>
              <a:t>ブロック別の割合</a:t>
            </a:r>
          </a:p>
        </p:txBody>
      </p:sp>
      <p:pic>
        <p:nvPicPr>
          <p:cNvPr id="20" name="図 19">
            <a:extLst>
              <a:ext uri="{FF2B5EF4-FFF2-40B4-BE49-F238E27FC236}">
                <a16:creationId xmlns:a16="http://schemas.microsoft.com/office/drawing/2014/main" id="{8E44340F-254C-4A88-B463-C7DE7EAB6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1902" y="-234233"/>
            <a:ext cx="6638147" cy="6339912"/>
          </a:xfrm>
          <a:prstGeom prst="rect">
            <a:avLst/>
          </a:prstGeom>
        </p:spPr>
      </p:pic>
      <p:cxnSp>
        <p:nvCxnSpPr>
          <p:cNvPr id="3" name="直線コネクタ 2"/>
          <p:cNvCxnSpPr/>
          <p:nvPr/>
        </p:nvCxnSpPr>
        <p:spPr>
          <a:xfrm>
            <a:off x="6070050" y="2674315"/>
            <a:ext cx="248602" cy="702157"/>
          </a:xfrm>
          <a:prstGeom prst="line">
            <a:avLst/>
          </a:prstGeom>
          <a:ln w="25400"/>
        </p:spPr>
        <p:style>
          <a:lnRef idx="1">
            <a:schemeClr val="dk1"/>
          </a:lnRef>
          <a:fillRef idx="0">
            <a:schemeClr val="dk1"/>
          </a:fillRef>
          <a:effectRef idx="0">
            <a:schemeClr val="dk1"/>
          </a:effectRef>
          <a:fontRef idx="minor">
            <a:schemeClr val="tx1"/>
          </a:fontRef>
        </p:style>
      </p:cxnSp>
      <p:cxnSp>
        <p:nvCxnSpPr>
          <p:cNvPr id="21" name="直線コネクタ 20"/>
          <p:cNvCxnSpPr>
            <a:cxnSpLocks/>
          </p:cNvCxnSpPr>
          <p:nvPr/>
        </p:nvCxnSpPr>
        <p:spPr>
          <a:xfrm>
            <a:off x="5949657" y="4341475"/>
            <a:ext cx="1886002" cy="806995"/>
          </a:xfrm>
          <a:prstGeom prst="line">
            <a:avLst/>
          </a:prstGeom>
          <a:ln w="25400"/>
        </p:spPr>
        <p:style>
          <a:lnRef idx="1">
            <a:schemeClr val="dk1"/>
          </a:lnRef>
          <a:fillRef idx="0">
            <a:schemeClr val="dk1"/>
          </a:fillRef>
          <a:effectRef idx="0">
            <a:schemeClr val="dk1"/>
          </a:effectRef>
          <a:fontRef idx="minor">
            <a:schemeClr val="tx1"/>
          </a:fontRef>
        </p:style>
      </p:cxnSp>
      <p:cxnSp>
        <p:nvCxnSpPr>
          <p:cNvPr id="11" name="直線コネクタ 10"/>
          <p:cNvCxnSpPr/>
          <p:nvPr/>
        </p:nvCxnSpPr>
        <p:spPr>
          <a:xfrm flipV="1">
            <a:off x="2631902" y="5318629"/>
            <a:ext cx="1143296" cy="391781"/>
          </a:xfrm>
          <a:prstGeom prst="line">
            <a:avLst/>
          </a:prstGeom>
          <a:ln w="25400"/>
        </p:spPr>
        <p:style>
          <a:lnRef idx="1">
            <a:schemeClr val="dk1"/>
          </a:lnRef>
          <a:fillRef idx="0">
            <a:schemeClr val="dk1"/>
          </a:fillRef>
          <a:effectRef idx="0">
            <a:schemeClr val="dk1"/>
          </a:effectRef>
          <a:fontRef idx="minor">
            <a:schemeClr val="tx1"/>
          </a:fontRef>
        </p:style>
      </p:cxnSp>
      <p:cxnSp>
        <p:nvCxnSpPr>
          <p:cNvPr id="24" name="直線コネクタ 23"/>
          <p:cNvCxnSpPr>
            <a:cxnSpLocks/>
          </p:cNvCxnSpPr>
          <p:nvPr/>
        </p:nvCxnSpPr>
        <p:spPr>
          <a:xfrm>
            <a:off x="2983447" y="3967625"/>
            <a:ext cx="1483574" cy="373850"/>
          </a:xfrm>
          <a:prstGeom prst="line">
            <a:avLst/>
          </a:prstGeom>
          <a:ln w="25400"/>
        </p:spPr>
        <p:style>
          <a:lnRef idx="1">
            <a:schemeClr val="dk1"/>
          </a:lnRef>
          <a:fillRef idx="0">
            <a:schemeClr val="dk1"/>
          </a:fillRef>
          <a:effectRef idx="0">
            <a:schemeClr val="dk1"/>
          </a:effectRef>
          <a:fontRef idx="minor">
            <a:schemeClr val="tx1"/>
          </a:fontRef>
        </p:style>
      </p:cxnSp>
      <p:graphicFrame>
        <p:nvGraphicFramePr>
          <p:cNvPr id="2" name="グラフ 1">
            <a:extLst>
              <a:ext uri="{FF2B5EF4-FFF2-40B4-BE49-F238E27FC236}">
                <a16:creationId xmlns:a16="http://schemas.microsoft.com/office/drawing/2014/main" id="{33FB5984-8981-A51D-597E-B9EEF223DF57}"/>
              </a:ext>
            </a:extLst>
          </p:cNvPr>
          <p:cNvGraphicFramePr>
            <a:graphicFrameLocks/>
          </p:cNvGraphicFramePr>
          <p:nvPr>
            <p:extLst>
              <p:ext uri="{D42A27DB-BD31-4B8C-83A1-F6EECF244321}">
                <p14:modId xmlns:p14="http://schemas.microsoft.com/office/powerpoint/2010/main" val="1139021136"/>
              </p:ext>
            </p:extLst>
          </p:nvPr>
        </p:nvGraphicFramePr>
        <p:xfrm>
          <a:off x="7259020" y="742633"/>
          <a:ext cx="3927562" cy="2057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グラフ 7">
            <a:extLst>
              <a:ext uri="{FF2B5EF4-FFF2-40B4-BE49-F238E27FC236}">
                <a16:creationId xmlns:a16="http://schemas.microsoft.com/office/drawing/2014/main" id="{8A9568EF-C3BD-FD2A-EE39-391B6F71ABBC}"/>
              </a:ext>
            </a:extLst>
          </p:cNvPr>
          <p:cNvGraphicFramePr>
            <a:graphicFrameLocks/>
          </p:cNvGraphicFramePr>
          <p:nvPr>
            <p:extLst>
              <p:ext uri="{D42A27DB-BD31-4B8C-83A1-F6EECF244321}">
                <p14:modId xmlns:p14="http://schemas.microsoft.com/office/powerpoint/2010/main" val="1971138204"/>
              </p:ext>
            </p:extLst>
          </p:nvPr>
        </p:nvGraphicFramePr>
        <p:xfrm>
          <a:off x="4138699" y="752321"/>
          <a:ext cx="3172080" cy="244235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グラフ 22">
            <a:extLst>
              <a:ext uri="{FF2B5EF4-FFF2-40B4-BE49-F238E27FC236}">
                <a16:creationId xmlns:a16="http://schemas.microsoft.com/office/drawing/2014/main" id="{7653157A-533C-A9F1-3D21-D5266EF9D703}"/>
              </a:ext>
            </a:extLst>
          </p:cNvPr>
          <p:cNvGraphicFramePr>
            <a:graphicFrameLocks/>
          </p:cNvGraphicFramePr>
          <p:nvPr>
            <p:extLst>
              <p:ext uri="{D42A27DB-BD31-4B8C-83A1-F6EECF244321}">
                <p14:modId xmlns:p14="http://schemas.microsoft.com/office/powerpoint/2010/main" val="552262112"/>
              </p:ext>
            </p:extLst>
          </p:nvPr>
        </p:nvGraphicFramePr>
        <p:xfrm>
          <a:off x="8301176" y="1936745"/>
          <a:ext cx="4608710" cy="332852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5" name="グラフ 24">
            <a:extLst>
              <a:ext uri="{FF2B5EF4-FFF2-40B4-BE49-F238E27FC236}">
                <a16:creationId xmlns:a16="http://schemas.microsoft.com/office/drawing/2014/main" id="{9218F71B-9B3E-6F5D-E684-4B87E4E87D54}"/>
              </a:ext>
            </a:extLst>
          </p:cNvPr>
          <p:cNvGraphicFramePr>
            <a:graphicFrameLocks/>
          </p:cNvGraphicFramePr>
          <p:nvPr>
            <p:extLst>
              <p:ext uri="{D42A27DB-BD31-4B8C-83A1-F6EECF244321}">
                <p14:modId xmlns:p14="http://schemas.microsoft.com/office/powerpoint/2010/main" val="3411527185"/>
              </p:ext>
            </p:extLst>
          </p:nvPr>
        </p:nvGraphicFramePr>
        <p:xfrm>
          <a:off x="6704283" y="4050525"/>
          <a:ext cx="4146366" cy="2807475"/>
        </p:xfrm>
        <a:graphic>
          <a:graphicData uri="http://schemas.openxmlformats.org/drawingml/2006/chart">
            <c:chart xmlns:c="http://schemas.openxmlformats.org/drawingml/2006/chart" xmlns:r="http://schemas.openxmlformats.org/officeDocument/2006/relationships" r:id="rId7"/>
          </a:graphicData>
        </a:graphic>
      </p:graphicFrame>
      <p:cxnSp>
        <p:nvCxnSpPr>
          <p:cNvPr id="27" name="直線コネクタ 26">
            <a:extLst>
              <a:ext uri="{FF2B5EF4-FFF2-40B4-BE49-F238E27FC236}">
                <a16:creationId xmlns:a16="http://schemas.microsoft.com/office/drawing/2014/main" id="{B51085CE-AA18-5EDB-7991-26B6B892C556}"/>
              </a:ext>
            </a:extLst>
          </p:cNvPr>
          <p:cNvCxnSpPr>
            <a:cxnSpLocks/>
          </p:cNvCxnSpPr>
          <p:nvPr/>
        </p:nvCxnSpPr>
        <p:spPr>
          <a:xfrm flipV="1">
            <a:off x="7237379" y="3663321"/>
            <a:ext cx="2113988" cy="198560"/>
          </a:xfrm>
          <a:prstGeom prst="line">
            <a:avLst/>
          </a:prstGeom>
          <a:ln w="25400"/>
        </p:spPr>
        <p:style>
          <a:lnRef idx="1">
            <a:schemeClr val="dk1"/>
          </a:lnRef>
          <a:fillRef idx="0">
            <a:schemeClr val="dk1"/>
          </a:fillRef>
          <a:effectRef idx="0">
            <a:schemeClr val="dk1"/>
          </a:effectRef>
          <a:fontRef idx="minor">
            <a:schemeClr val="tx1"/>
          </a:fontRef>
        </p:style>
      </p:cxnSp>
      <p:cxnSp>
        <p:nvCxnSpPr>
          <p:cNvPr id="29" name="直線コネクタ 28">
            <a:extLst>
              <a:ext uri="{FF2B5EF4-FFF2-40B4-BE49-F238E27FC236}">
                <a16:creationId xmlns:a16="http://schemas.microsoft.com/office/drawing/2014/main" id="{33BC81A6-A0EB-B6ED-7209-19614E86F152}"/>
              </a:ext>
            </a:extLst>
          </p:cNvPr>
          <p:cNvCxnSpPr>
            <a:cxnSpLocks/>
          </p:cNvCxnSpPr>
          <p:nvPr/>
        </p:nvCxnSpPr>
        <p:spPr>
          <a:xfrm flipV="1">
            <a:off x="7321685" y="2097677"/>
            <a:ext cx="1170562" cy="409213"/>
          </a:xfrm>
          <a:prstGeom prst="line">
            <a:avLst/>
          </a:prstGeom>
          <a:ln w="25400"/>
        </p:spPr>
        <p:style>
          <a:lnRef idx="1">
            <a:schemeClr val="dk1"/>
          </a:lnRef>
          <a:fillRef idx="0">
            <a:schemeClr val="dk1"/>
          </a:fillRef>
          <a:effectRef idx="0">
            <a:schemeClr val="dk1"/>
          </a:effectRef>
          <a:fontRef idx="minor">
            <a:schemeClr val="tx1"/>
          </a:fontRef>
        </p:style>
      </p:cxnSp>
      <p:cxnSp>
        <p:nvCxnSpPr>
          <p:cNvPr id="38" name="直線コネクタ 37">
            <a:extLst>
              <a:ext uri="{FF2B5EF4-FFF2-40B4-BE49-F238E27FC236}">
                <a16:creationId xmlns:a16="http://schemas.microsoft.com/office/drawing/2014/main" id="{47E47F89-AE9B-EA02-7C10-12AF9321A36C}"/>
              </a:ext>
            </a:extLst>
          </p:cNvPr>
          <p:cNvCxnSpPr>
            <a:cxnSpLocks/>
          </p:cNvCxnSpPr>
          <p:nvPr/>
        </p:nvCxnSpPr>
        <p:spPr>
          <a:xfrm>
            <a:off x="4138699" y="2920760"/>
            <a:ext cx="1270615" cy="1165431"/>
          </a:xfrm>
          <a:prstGeom prst="line">
            <a:avLst/>
          </a:prstGeom>
          <a:ln w="25400"/>
        </p:spPr>
        <p:style>
          <a:lnRef idx="1">
            <a:schemeClr val="dk1"/>
          </a:lnRef>
          <a:fillRef idx="0">
            <a:schemeClr val="dk1"/>
          </a:fillRef>
          <a:effectRef idx="0">
            <a:schemeClr val="dk1"/>
          </a:effectRef>
          <a:fontRef idx="minor">
            <a:schemeClr val="tx1"/>
          </a:fontRef>
        </p:style>
      </p:cxnSp>
      <p:cxnSp>
        <p:nvCxnSpPr>
          <p:cNvPr id="41" name="直線コネクタ 40">
            <a:extLst>
              <a:ext uri="{FF2B5EF4-FFF2-40B4-BE49-F238E27FC236}">
                <a16:creationId xmlns:a16="http://schemas.microsoft.com/office/drawing/2014/main" id="{C50D3F70-D68B-E908-A51C-F167A136E1B4}"/>
              </a:ext>
            </a:extLst>
          </p:cNvPr>
          <p:cNvCxnSpPr>
            <a:cxnSpLocks/>
          </p:cNvCxnSpPr>
          <p:nvPr/>
        </p:nvCxnSpPr>
        <p:spPr>
          <a:xfrm flipH="1" flipV="1">
            <a:off x="5133613" y="4480828"/>
            <a:ext cx="438787" cy="567827"/>
          </a:xfrm>
          <a:prstGeom prst="line">
            <a:avLst/>
          </a:prstGeom>
          <a:ln w="25400"/>
        </p:spPr>
        <p:style>
          <a:lnRef idx="1">
            <a:schemeClr val="dk1"/>
          </a:lnRef>
          <a:fillRef idx="0">
            <a:schemeClr val="dk1"/>
          </a:fillRef>
          <a:effectRef idx="0">
            <a:schemeClr val="dk1"/>
          </a:effectRef>
          <a:fontRef idx="minor">
            <a:schemeClr val="tx1"/>
          </a:fontRef>
        </p:style>
      </p:cxnSp>
      <p:graphicFrame>
        <p:nvGraphicFramePr>
          <p:cNvPr id="49" name="グラフ 48">
            <a:extLst>
              <a:ext uri="{FF2B5EF4-FFF2-40B4-BE49-F238E27FC236}">
                <a16:creationId xmlns:a16="http://schemas.microsoft.com/office/drawing/2014/main" id="{2FDAA57A-B1B3-2D8E-8AFB-10D1261F5C4D}"/>
              </a:ext>
            </a:extLst>
          </p:cNvPr>
          <p:cNvGraphicFramePr>
            <a:graphicFrameLocks/>
          </p:cNvGraphicFramePr>
          <p:nvPr>
            <p:extLst>
              <p:ext uri="{D42A27DB-BD31-4B8C-83A1-F6EECF244321}">
                <p14:modId xmlns:p14="http://schemas.microsoft.com/office/powerpoint/2010/main" val="180161502"/>
              </p:ext>
            </p:extLst>
          </p:nvPr>
        </p:nvGraphicFramePr>
        <p:xfrm>
          <a:off x="4197738" y="4093712"/>
          <a:ext cx="4579728" cy="2764288"/>
        </p:xfrm>
        <a:graphic>
          <a:graphicData uri="http://schemas.openxmlformats.org/drawingml/2006/chart">
            <c:chart xmlns:c="http://schemas.openxmlformats.org/drawingml/2006/chart" xmlns:r="http://schemas.openxmlformats.org/officeDocument/2006/relationships" r:id="rId8"/>
          </a:graphicData>
        </a:graphic>
      </p:graphicFrame>
      <p:sp>
        <p:nvSpPr>
          <p:cNvPr id="60" name="テキスト ボックス 59">
            <a:extLst>
              <a:ext uri="{FF2B5EF4-FFF2-40B4-BE49-F238E27FC236}">
                <a16:creationId xmlns:a16="http://schemas.microsoft.com/office/drawing/2014/main" id="{FDBE940F-9564-AA45-C9AC-155276E72F7F}"/>
              </a:ext>
            </a:extLst>
          </p:cNvPr>
          <p:cNvSpPr txBox="1"/>
          <p:nvPr/>
        </p:nvSpPr>
        <p:spPr>
          <a:xfrm>
            <a:off x="5181528" y="5475856"/>
            <a:ext cx="2002306" cy="523220"/>
          </a:xfrm>
          <a:prstGeom prst="rect">
            <a:avLst/>
          </a:prstGeom>
          <a:noFill/>
        </p:spPr>
        <p:txBody>
          <a:bodyPr wrap="square" rtlCol="0">
            <a:spAutoFit/>
          </a:bodyPr>
          <a:lstStyle/>
          <a:p>
            <a:pPr algn="ctr"/>
            <a:r>
              <a:rPr kumimoji="1" lang="ja-JP" altLang="en-US" sz="2800" b="1" dirty="0">
                <a:solidFill>
                  <a:schemeClr val="tx1">
                    <a:lumMod val="95000"/>
                    <a:lumOff val="5000"/>
                  </a:schemeClr>
                </a:solidFill>
              </a:rPr>
              <a:t>四国</a:t>
            </a:r>
            <a:endParaRPr kumimoji="1" lang="en-US" altLang="ja-JP" sz="2800" b="1" dirty="0">
              <a:solidFill>
                <a:schemeClr val="tx1">
                  <a:lumMod val="95000"/>
                  <a:lumOff val="5000"/>
                </a:schemeClr>
              </a:solidFill>
            </a:endParaRPr>
          </a:p>
        </p:txBody>
      </p:sp>
      <p:sp>
        <p:nvSpPr>
          <p:cNvPr id="61" name="テキスト ボックス 60">
            <a:extLst>
              <a:ext uri="{FF2B5EF4-FFF2-40B4-BE49-F238E27FC236}">
                <a16:creationId xmlns:a16="http://schemas.microsoft.com/office/drawing/2014/main" id="{5A4FFDAE-9581-2BE9-BAE9-8C6166EC134E}"/>
              </a:ext>
            </a:extLst>
          </p:cNvPr>
          <p:cNvSpPr txBox="1"/>
          <p:nvPr/>
        </p:nvSpPr>
        <p:spPr>
          <a:xfrm>
            <a:off x="8984751" y="1573390"/>
            <a:ext cx="697627" cy="400110"/>
          </a:xfrm>
          <a:prstGeom prst="rect">
            <a:avLst/>
          </a:prstGeom>
          <a:noFill/>
        </p:spPr>
        <p:txBody>
          <a:bodyPr wrap="none" rtlCol="0">
            <a:spAutoFit/>
          </a:bodyPr>
          <a:lstStyle/>
          <a:p>
            <a:r>
              <a:rPr kumimoji="1" lang="ja-JP" altLang="en-US" sz="2000" b="1" dirty="0"/>
              <a:t>東北</a:t>
            </a:r>
          </a:p>
        </p:txBody>
      </p:sp>
      <p:sp>
        <p:nvSpPr>
          <p:cNvPr id="62" name="テキスト ボックス 61">
            <a:extLst>
              <a:ext uri="{FF2B5EF4-FFF2-40B4-BE49-F238E27FC236}">
                <a16:creationId xmlns:a16="http://schemas.microsoft.com/office/drawing/2014/main" id="{D28DF5D4-E884-B5A8-3E1A-F981A63021E7}"/>
              </a:ext>
            </a:extLst>
          </p:cNvPr>
          <p:cNvSpPr txBox="1"/>
          <p:nvPr/>
        </p:nvSpPr>
        <p:spPr>
          <a:xfrm>
            <a:off x="5241880" y="1855834"/>
            <a:ext cx="1125454" cy="369332"/>
          </a:xfrm>
          <a:prstGeom prst="rect">
            <a:avLst/>
          </a:prstGeom>
          <a:noFill/>
        </p:spPr>
        <p:txBody>
          <a:bodyPr wrap="square" rtlCol="0">
            <a:spAutoFit/>
          </a:bodyPr>
          <a:lstStyle/>
          <a:p>
            <a:r>
              <a:rPr kumimoji="1" lang="ja-JP" altLang="en-US" b="1" dirty="0"/>
              <a:t>北信越</a:t>
            </a:r>
          </a:p>
        </p:txBody>
      </p:sp>
      <p:sp>
        <p:nvSpPr>
          <p:cNvPr id="64" name="テキスト ボックス 63">
            <a:extLst>
              <a:ext uri="{FF2B5EF4-FFF2-40B4-BE49-F238E27FC236}">
                <a16:creationId xmlns:a16="http://schemas.microsoft.com/office/drawing/2014/main" id="{D04C4984-B3CF-7F00-B5EC-5DCE4B573CB4}"/>
              </a:ext>
            </a:extLst>
          </p:cNvPr>
          <p:cNvSpPr txBox="1"/>
          <p:nvPr/>
        </p:nvSpPr>
        <p:spPr>
          <a:xfrm>
            <a:off x="1417902" y="5694878"/>
            <a:ext cx="836687" cy="400110"/>
          </a:xfrm>
          <a:prstGeom prst="rect">
            <a:avLst/>
          </a:prstGeom>
          <a:noFill/>
        </p:spPr>
        <p:txBody>
          <a:bodyPr wrap="square" rtlCol="0">
            <a:spAutoFit/>
          </a:bodyPr>
          <a:lstStyle/>
          <a:p>
            <a:r>
              <a:rPr kumimoji="1" lang="ja-JP" altLang="en-US" sz="2000" b="1" dirty="0"/>
              <a:t>九州</a:t>
            </a:r>
          </a:p>
        </p:txBody>
      </p:sp>
      <p:graphicFrame>
        <p:nvGraphicFramePr>
          <p:cNvPr id="4" name="グラフ 3">
            <a:extLst>
              <a:ext uri="{FF2B5EF4-FFF2-40B4-BE49-F238E27FC236}">
                <a16:creationId xmlns:a16="http://schemas.microsoft.com/office/drawing/2014/main" id="{730D2FBD-ABF8-96EC-52F3-937D94D1C127}"/>
              </a:ext>
            </a:extLst>
          </p:cNvPr>
          <p:cNvGraphicFramePr>
            <a:graphicFrameLocks/>
          </p:cNvGraphicFramePr>
          <p:nvPr>
            <p:extLst>
              <p:ext uri="{D42A27DB-BD31-4B8C-83A1-F6EECF244321}">
                <p14:modId xmlns:p14="http://schemas.microsoft.com/office/powerpoint/2010/main" val="1702342809"/>
              </p:ext>
            </p:extLst>
          </p:nvPr>
        </p:nvGraphicFramePr>
        <p:xfrm>
          <a:off x="8669657" y="2493352"/>
          <a:ext cx="3847532" cy="267996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 name="グラフ 5">
            <a:extLst>
              <a:ext uri="{FF2B5EF4-FFF2-40B4-BE49-F238E27FC236}">
                <a16:creationId xmlns:a16="http://schemas.microsoft.com/office/drawing/2014/main" id="{A6EAADEA-5C12-C09D-B306-BAB76EA6F5D0}"/>
              </a:ext>
            </a:extLst>
          </p:cNvPr>
          <p:cNvGraphicFramePr>
            <a:graphicFrameLocks/>
          </p:cNvGraphicFramePr>
          <p:nvPr>
            <p:extLst>
              <p:ext uri="{D42A27DB-BD31-4B8C-83A1-F6EECF244321}">
                <p14:modId xmlns:p14="http://schemas.microsoft.com/office/powerpoint/2010/main" val="183004445"/>
              </p:ext>
            </p:extLst>
          </p:nvPr>
        </p:nvGraphicFramePr>
        <p:xfrm>
          <a:off x="7854579" y="729341"/>
          <a:ext cx="2877447" cy="208753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7" name="グラフ 6">
            <a:extLst>
              <a:ext uri="{FF2B5EF4-FFF2-40B4-BE49-F238E27FC236}">
                <a16:creationId xmlns:a16="http://schemas.microsoft.com/office/drawing/2014/main" id="{F3E6605F-FA3F-5A6D-0FCA-09AFBBF240D4}"/>
              </a:ext>
            </a:extLst>
          </p:cNvPr>
          <p:cNvGraphicFramePr>
            <a:graphicFrameLocks/>
          </p:cNvGraphicFramePr>
          <p:nvPr>
            <p:extLst>
              <p:ext uri="{D42A27DB-BD31-4B8C-83A1-F6EECF244321}">
                <p14:modId xmlns:p14="http://schemas.microsoft.com/office/powerpoint/2010/main" val="1863676637"/>
              </p:ext>
            </p:extLst>
          </p:nvPr>
        </p:nvGraphicFramePr>
        <p:xfrm>
          <a:off x="6636197" y="4106178"/>
          <a:ext cx="4318892" cy="28553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9" name="グラフ 8">
            <a:extLst>
              <a:ext uri="{FF2B5EF4-FFF2-40B4-BE49-F238E27FC236}">
                <a16:creationId xmlns:a16="http://schemas.microsoft.com/office/drawing/2014/main" id="{2997F498-9B2A-012E-E37E-970BE23D4004}"/>
              </a:ext>
            </a:extLst>
          </p:cNvPr>
          <p:cNvGraphicFramePr>
            <a:graphicFrameLocks/>
          </p:cNvGraphicFramePr>
          <p:nvPr>
            <p:extLst>
              <p:ext uri="{D42A27DB-BD31-4B8C-83A1-F6EECF244321}">
                <p14:modId xmlns:p14="http://schemas.microsoft.com/office/powerpoint/2010/main" val="1870326399"/>
              </p:ext>
            </p:extLst>
          </p:nvPr>
        </p:nvGraphicFramePr>
        <p:xfrm>
          <a:off x="4940440" y="4670340"/>
          <a:ext cx="2575105" cy="217399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0" name="グラフ 9">
            <a:extLst>
              <a:ext uri="{FF2B5EF4-FFF2-40B4-BE49-F238E27FC236}">
                <a16:creationId xmlns:a16="http://schemas.microsoft.com/office/drawing/2014/main" id="{4A64A664-29D0-A724-3CDB-BF5607404DA5}"/>
              </a:ext>
            </a:extLst>
          </p:cNvPr>
          <p:cNvGraphicFramePr>
            <a:graphicFrameLocks/>
          </p:cNvGraphicFramePr>
          <p:nvPr>
            <p:extLst>
              <p:ext uri="{D42A27DB-BD31-4B8C-83A1-F6EECF244321}">
                <p14:modId xmlns:p14="http://schemas.microsoft.com/office/powerpoint/2010/main" val="2117245772"/>
              </p:ext>
            </p:extLst>
          </p:nvPr>
        </p:nvGraphicFramePr>
        <p:xfrm>
          <a:off x="468087" y="4937735"/>
          <a:ext cx="2515360" cy="2000065"/>
        </p:xfrm>
        <a:graphic>
          <a:graphicData uri="http://schemas.openxmlformats.org/drawingml/2006/chart">
            <c:chart xmlns:c="http://schemas.openxmlformats.org/drawingml/2006/chart" xmlns:r="http://schemas.openxmlformats.org/officeDocument/2006/relationships" r:id="rId13"/>
          </a:graphicData>
        </a:graphic>
      </p:graphicFrame>
      <p:sp>
        <p:nvSpPr>
          <p:cNvPr id="13" name="テキスト ボックス 12">
            <a:extLst>
              <a:ext uri="{FF2B5EF4-FFF2-40B4-BE49-F238E27FC236}">
                <a16:creationId xmlns:a16="http://schemas.microsoft.com/office/drawing/2014/main" id="{EB62B273-159C-AF95-CD8F-5CEC3EA0136F}"/>
              </a:ext>
            </a:extLst>
          </p:cNvPr>
          <p:cNvSpPr txBox="1"/>
          <p:nvPr/>
        </p:nvSpPr>
        <p:spPr>
          <a:xfrm>
            <a:off x="1549850" y="3586731"/>
            <a:ext cx="849293" cy="461665"/>
          </a:xfrm>
          <a:prstGeom prst="rect">
            <a:avLst/>
          </a:prstGeom>
          <a:noFill/>
        </p:spPr>
        <p:txBody>
          <a:bodyPr wrap="square" rtlCol="0">
            <a:spAutoFit/>
          </a:bodyPr>
          <a:lstStyle/>
          <a:p>
            <a:r>
              <a:rPr kumimoji="1" lang="ja-JP" altLang="en-US" sz="2400" dirty="0">
                <a:latin typeface="ＭＳ Ｐゴシック" panose="020B0600070205080204" pitchFamily="50" charset="-128"/>
                <a:ea typeface="ＭＳ Ｐゴシック" panose="020B0600070205080204" pitchFamily="50" charset="-128"/>
              </a:rPr>
              <a:t>中国</a:t>
            </a:r>
          </a:p>
        </p:txBody>
      </p:sp>
      <p:graphicFrame>
        <p:nvGraphicFramePr>
          <p:cNvPr id="14" name="グラフ 13">
            <a:extLst>
              <a:ext uri="{FF2B5EF4-FFF2-40B4-BE49-F238E27FC236}">
                <a16:creationId xmlns:a16="http://schemas.microsoft.com/office/drawing/2014/main" id="{94664724-34E9-3606-182F-EE7564F2FC6C}"/>
              </a:ext>
            </a:extLst>
          </p:cNvPr>
          <p:cNvGraphicFramePr>
            <a:graphicFrameLocks/>
          </p:cNvGraphicFramePr>
          <p:nvPr>
            <p:extLst>
              <p:ext uri="{D42A27DB-BD31-4B8C-83A1-F6EECF244321}">
                <p14:modId xmlns:p14="http://schemas.microsoft.com/office/powerpoint/2010/main" val="3893319588"/>
              </p:ext>
            </p:extLst>
          </p:nvPr>
        </p:nvGraphicFramePr>
        <p:xfrm>
          <a:off x="-295898" y="1754348"/>
          <a:ext cx="4597327" cy="3956062"/>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グラフ 16">
            <a:extLst>
              <a:ext uri="{FF2B5EF4-FFF2-40B4-BE49-F238E27FC236}">
                <a16:creationId xmlns:a16="http://schemas.microsoft.com/office/drawing/2014/main" id="{687318AA-3677-8A65-C8C5-32BE6B40F84A}"/>
              </a:ext>
            </a:extLst>
          </p:cNvPr>
          <p:cNvGraphicFramePr>
            <a:graphicFrameLocks/>
          </p:cNvGraphicFramePr>
          <p:nvPr>
            <p:extLst>
              <p:ext uri="{D42A27DB-BD31-4B8C-83A1-F6EECF244321}">
                <p14:modId xmlns:p14="http://schemas.microsoft.com/office/powerpoint/2010/main" val="2294638435"/>
              </p:ext>
            </p:extLst>
          </p:nvPr>
        </p:nvGraphicFramePr>
        <p:xfrm>
          <a:off x="1727200" y="729341"/>
          <a:ext cx="3293201" cy="3132540"/>
        </p:xfrm>
        <a:graphic>
          <a:graphicData uri="http://schemas.openxmlformats.org/drawingml/2006/chart">
            <c:chart xmlns:c="http://schemas.openxmlformats.org/drawingml/2006/chart" xmlns:r="http://schemas.openxmlformats.org/officeDocument/2006/relationships" r:id="rId15"/>
          </a:graphicData>
        </a:graphic>
      </p:graphicFrame>
      <p:sp>
        <p:nvSpPr>
          <p:cNvPr id="18" name="テキスト ボックス 17">
            <a:extLst>
              <a:ext uri="{FF2B5EF4-FFF2-40B4-BE49-F238E27FC236}">
                <a16:creationId xmlns:a16="http://schemas.microsoft.com/office/drawing/2014/main" id="{45A51D1D-770C-2125-5CF2-E5C1365B15AC}"/>
              </a:ext>
            </a:extLst>
          </p:cNvPr>
          <p:cNvSpPr txBox="1"/>
          <p:nvPr/>
        </p:nvSpPr>
        <p:spPr>
          <a:xfrm>
            <a:off x="3118245" y="2031687"/>
            <a:ext cx="800219" cy="461665"/>
          </a:xfrm>
          <a:prstGeom prst="rect">
            <a:avLst/>
          </a:prstGeom>
          <a:noFill/>
        </p:spPr>
        <p:txBody>
          <a:bodyPr wrap="none" rtlCol="0">
            <a:spAutoFit/>
          </a:bodyPr>
          <a:lstStyle/>
          <a:p>
            <a:r>
              <a:rPr kumimoji="1" lang="ja-JP" altLang="en-US" sz="2400" dirty="0">
                <a:latin typeface="ＭＳ ゴシック" panose="020B0609070205080204" pitchFamily="49" charset="-128"/>
                <a:ea typeface="ＭＳ ゴシック" panose="020B0609070205080204" pitchFamily="49" charset="-128"/>
              </a:rPr>
              <a:t>近畿</a:t>
            </a:r>
          </a:p>
        </p:txBody>
      </p:sp>
      <p:graphicFrame>
        <p:nvGraphicFramePr>
          <p:cNvPr id="19" name="グラフ 18">
            <a:extLst>
              <a:ext uri="{FF2B5EF4-FFF2-40B4-BE49-F238E27FC236}">
                <a16:creationId xmlns:a16="http://schemas.microsoft.com/office/drawing/2014/main" id="{DE44476C-12B7-E25D-AC61-F130E3DF7647}"/>
              </a:ext>
            </a:extLst>
          </p:cNvPr>
          <p:cNvGraphicFramePr>
            <a:graphicFrameLocks/>
          </p:cNvGraphicFramePr>
          <p:nvPr>
            <p:extLst>
              <p:ext uri="{D42A27DB-BD31-4B8C-83A1-F6EECF244321}">
                <p14:modId xmlns:p14="http://schemas.microsoft.com/office/powerpoint/2010/main" val="3485870771"/>
              </p:ext>
            </p:extLst>
          </p:nvPr>
        </p:nvGraphicFramePr>
        <p:xfrm>
          <a:off x="3369336" y="-214181"/>
          <a:ext cx="4644356" cy="4336389"/>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1218115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1">
            <a:extLst>
              <a:ext uri="{FF2B5EF4-FFF2-40B4-BE49-F238E27FC236}">
                <a16:creationId xmlns:a16="http://schemas.microsoft.com/office/drawing/2014/main" id="{C46805AE-F729-46B8-ADCC-D2048CF9D54C}"/>
              </a:ext>
            </a:extLst>
          </p:cNvPr>
          <p:cNvSpPr txBox="1">
            <a:spLocks/>
          </p:cNvSpPr>
          <p:nvPr/>
        </p:nvSpPr>
        <p:spPr>
          <a:xfrm>
            <a:off x="354457" y="446927"/>
            <a:ext cx="11316985" cy="110447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6000" b="1" dirty="0">
                <a:latin typeface="+mn-ea"/>
              </a:rPr>
              <a:t>種類別報告件数の内訳（割合）の推移</a:t>
            </a:r>
          </a:p>
        </p:txBody>
      </p:sp>
      <p:graphicFrame>
        <p:nvGraphicFramePr>
          <p:cNvPr id="3" name="グラフ 2">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810861479"/>
              </p:ext>
            </p:extLst>
          </p:nvPr>
        </p:nvGraphicFramePr>
        <p:xfrm>
          <a:off x="520558" y="1308834"/>
          <a:ext cx="11150884" cy="52824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8226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a:extLst>
              <a:ext uri="{FF2B5EF4-FFF2-40B4-BE49-F238E27FC236}">
                <a16:creationId xmlns:a16="http://schemas.microsoft.com/office/drawing/2014/main" id="{719D7553-AE89-43AD-C2F7-DA5E9CCF551B}"/>
              </a:ext>
            </a:extLst>
          </p:cNvPr>
          <p:cNvGraphicFramePr>
            <a:graphicFrameLocks/>
          </p:cNvGraphicFramePr>
          <p:nvPr>
            <p:extLst>
              <p:ext uri="{D42A27DB-BD31-4B8C-83A1-F6EECF244321}">
                <p14:modId xmlns:p14="http://schemas.microsoft.com/office/powerpoint/2010/main" val="3295462431"/>
              </p:ext>
            </p:extLst>
          </p:nvPr>
        </p:nvGraphicFramePr>
        <p:xfrm>
          <a:off x="0" y="0"/>
          <a:ext cx="6096000" cy="685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グラフ 4">
            <a:extLst>
              <a:ext uri="{FF2B5EF4-FFF2-40B4-BE49-F238E27FC236}">
                <a16:creationId xmlns:a16="http://schemas.microsoft.com/office/drawing/2014/main" id="{156F030F-5B7F-17DE-CA42-81467CD53ED0}"/>
              </a:ext>
            </a:extLst>
          </p:cNvPr>
          <p:cNvGraphicFramePr>
            <a:graphicFrameLocks/>
          </p:cNvGraphicFramePr>
          <p:nvPr>
            <p:extLst>
              <p:ext uri="{D42A27DB-BD31-4B8C-83A1-F6EECF244321}">
                <p14:modId xmlns:p14="http://schemas.microsoft.com/office/powerpoint/2010/main" val="3621167492"/>
              </p:ext>
            </p:extLst>
          </p:nvPr>
        </p:nvGraphicFramePr>
        <p:xfrm>
          <a:off x="6096000" y="0"/>
          <a:ext cx="6096000" cy="6858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33877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1">
            <a:extLst>
              <a:ext uri="{FF2B5EF4-FFF2-40B4-BE49-F238E27FC236}">
                <a16:creationId xmlns:a16="http://schemas.microsoft.com/office/drawing/2014/main" id="{C46805AE-F729-46B8-ADCC-D2048CF9D54C}"/>
              </a:ext>
            </a:extLst>
          </p:cNvPr>
          <p:cNvSpPr txBox="1">
            <a:spLocks/>
          </p:cNvSpPr>
          <p:nvPr/>
        </p:nvSpPr>
        <p:spPr>
          <a:xfrm>
            <a:off x="457199" y="457200"/>
            <a:ext cx="7484725" cy="13613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6000" b="1" dirty="0">
                <a:latin typeface="+mn-ea"/>
              </a:rPr>
              <a:t>現状と課題</a:t>
            </a:r>
            <a:endParaRPr lang="en-US" altLang="ja-JP" sz="6000" b="1" dirty="0">
              <a:latin typeface="+mn-ea"/>
            </a:endParaRPr>
          </a:p>
        </p:txBody>
      </p:sp>
      <p:sp>
        <p:nvSpPr>
          <p:cNvPr id="2" name="テキスト ボックス 1">
            <a:extLst>
              <a:ext uri="{FF2B5EF4-FFF2-40B4-BE49-F238E27FC236}">
                <a16:creationId xmlns:a16="http://schemas.microsoft.com/office/drawing/2014/main" id="{5C7BB034-58E8-46BF-8C95-57385564BBCE}"/>
              </a:ext>
            </a:extLst>
          </p:cNvPr>
          <p:cNvSpPr txBox="1"/>
          <p:nvPr/>
        </p:nvSpPr>
        <p:spPr>
          <a:xfrm>
            <a:off x="457199" y="1472540"/>
            <a:ext cx="7131133" cy="707886"/>
          </a:xfrm>
          <a:prstGeom prst="rect">
            <a:avLst/>
          </a:prstGeom>
          <a:noFill/>
        </p:spPr>
        <p:txBody>
          <a:bodyPr wrap="square" rtlCol="0">
            <a:spAutoFit/>
          </a:bodyPr>
          <a:lstStyle/>
          <a:p>
            <a:pPr marL="742950" indent="-742950">
              <a:buFont typeface="+mj-lt"/>
              <a:buAutoNum type="arabicPeriod"/>
            </a:pPr>
            <a:r>
              <a:rPr kumimoji="1" lang="ja-JP" altLang="en-US" sz="4000" dirty="0"/>
              <a:t>タンポポの見分けにくさ</a:t>
            </a:r>
          </a:p>
        </p:txBody>
      </p:sp>
      <p:sp>
        <p:nvSpPr>
          <p:cNvPr id="7" name="矢印: 右 6">
            <a:extLst>
              <a:ext uri="{FF2B5EF4-FFF2-40B4-BE49-F238E27FC236}">
                <a16:creationId xmlns:a16="http://schemas.microsoft.com/office/drawing/2014/main" id="{5C84941C-4F6A-4C7E-9D6A-5DD7F42F017A}"/>
              </a:ext>
            </a:extLst>
          </p:cNvPr>
          <p:cNvSpPr/>
          <p:nvPr/>
        </p:nvSpPr>
        <p:spPr>
          <a:xfrm>
            <a:off x="1313565" y="2510118"/>
            <a:ext cx="973776" cy="760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D7DE867A-DD6B-4763-84C9-CF476E50B097}"/>
              </a:ext>
            </a:extLst>
          </p:cNvPr>
          <p:cNvSpPr txBox="1"/>
          <p:nvPr/>
        </p:nvSpPr>
        <p:spPr>
          <a:xfrm>
            <a:off x="4536374" y="2256312"/>
            <a:ext cx="7006442" cy="1384995"/>
          </a:xfrm>
          <a:prstGeom prst="rect">
            <a:avLst/>
          </a:prstGeom>
          <a:noFill/>
        </p:spPr>
        <p:txBody>
          <a:bodyPr wrap="square" rtlCol="0">
            <a:spAutoFit/>
          </a:bodyPr>
          <a:lstStyle/>
          <a:p>
            <a:pPr marL="457200" indent="-457200">
              <a:buFont typeface="Arial" panose="020B0604020202020204" pitchFamily="34" charset="0"/>
              <a:buChar char="•"/>
            </a:pPr>
            <a:r>
              <a:rPr kumimoji="1" lang="ja-JP" altLang="en-US" sz="2800" dirty="0"/>
              <a:t>資料に注意書きを加える</a:t>
            </a:r>
            <a:endParaRPr kumimoji="1" lang="en-US" altLang="ja-JP" sz="2800" dirty="0"/>
          </a:p>
          <a:p>
            <a:pPr marL="457200" indent="-457200">
              <a:buFont typeface="Arial" panose="020B0604020202020204" pitchFamily="34" charset="0"/>
              <a:buChar char="•"/>
            </a:pPr>
            <a:r>
              <a:rPr kumimoji="1" lang="ja-JP" altLang="en-US" sz="2800" dirty="0"/>
              <a:t>見分け方を教える時間を設ける</a:t>
            </a:r>
            <a:endParaRPr kumimoji="1" lang="en-US" altLang="ja-JP" sz="2800" dirty="0"/>
          </a:p>
          <a:p>
            <a:pPr marL="457200" indent="-457200">
              <a:buFont typeface="Arial" panose="020B0604020202020204" pitchFamily="34" charset="0"/>
              <a:buChar char="•"/>
            </a:pPr>
            <a:r>
              <a:rPr kumimoji="1" lang="ja-JP" altLang="en-US" sz="2800" dirty="0"/>
              <a:t>２区分（在・外）にする</a:t>
            </a:r>
          </a:p>
        </p:txBody>
      </p:sp>
      <p:sp>
        <p:nvSpPr>
          <p:cNvPr id="12" name="テキスト ボックス 11">
            <a:extLst>
              <a:ext uri="{FF2B5EF4-FFF2-40B4-BE49-F238E27FC236}">
                <a16:creationId xmlns:a16="http://schemas.microsoft.com/office/drawing/2014/main" id="{E3A0F180-6800-4926-A369-E96B30B353A0}"/>
              </a:ext>
            </a:extLst>
          </p:cNvPr>
          <p:cNvSpPr txBox="1"/>
          <p:nvPr/>
        </p:nvSpPr>
        <p:spPr>
          <a:xfrm>
            <a:off x="457199" y="4323632"/>
            <a:ext cx="7131133" cy="707886"/>
          </a:xfrm>
          <a:prstGeom prst="rect">
            <a:avLst/>
          </a:prstGeom>
          <a:noFill/>
        </p:spPr>
        <p:txBody>
          <a:bodyPr wrap="square" rtlCol="0">
            <a:spAutoFit/>
          </a:bodyPr>
          <a:lstStyle/>
          <a:p>
            <a:r>
              <a:rPr kumimoji="1" lang="en-US" altLang="ja-JP" sz="4000" dirty="0"/>
              <a:t>2.</a:t>
            </a:r>
            <a:r>
              <a:rPr kumimoji="1" lang="ja-JP" altLang="en-US" sz="4000" dirty="0"/>
              <a:t>  調査件数の少なさ</a:t>
            </a:r>
            <a:endParaRPr kumimoji="1" lang="en-US" altLang="ja-JP" sz="4000" dirty="0"/>
          </a:p>
        </p:txBody>
      </p:sp>
      <p:sp>
        <p:nvSpPr>
          <p:cNvPr id="13" name="矢印: 右 12">
            <a:extLst>
              <a:ext uri="{FF2B5EF4-FFF2-40B4-BE49-F238E27FC236}">
                <a16:creationId xmlns:a16="http://schemas.microsoft.com/office/drawing/2014/main" id="{35615768-D32F-4B15-9B8B-6D7F782EBA0D}"/>
              </a:ext>
            </a:extLst>
          </p:cNvPr>
          <p:cNvSpPr/>
          <p:nvPr/>
        </p:nvSpPr>
        <p:spPr>
          <a:xfrm>
            <a:off x="1313565" y="5209075"/>
            <a:ext cx="973776" cy="760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C8A5DD03-843D-49C4-992E-68F803FDEE91}"/>
              </a:ext>
            </a:extLst>
          </p:cNvPr>
          <p:cNvSpPr txBox="1"/>
          <p:nvPr/>
        </p:nvSpPr>
        <p:spPr>
          <a:xfrm>
            <a:off x="4536374" y="5209075"/>
            <a:ext cx="7006442" cy="954107"/>
          </a:xfrm>
          <a:prstGeom prst="rect">
            <a:avLst/>
          </a:prstGeom>
          <a:noFill/>
        </p:spPr>
        <p:txBody>
          <a:bodyPr wrap="square" rtlCol="0">
            <a:spAutoFit/>
          </a:bodyPr>
          <a:lstStyle/>
          <a:p>
            <a:pPr marL="457200" indent="-457200">
              <a:buFont typeface="Arial" panose="020B0604020202020204" pitchFamily="34" charset="0"/>
              <a:buChar char="•"/>
            </a:pPr>
            <a:r>
              <a:rPr kumimoji="1" lang="ja-JP" altLang="en-US" sz="2800" dirty="0"/>
              <a:t>調査の呼びかけを早い段階で行う</a:t>
            </a:r>
            <a:endParaRPr kumimoji="1" lang="en-US" altLang="ja-JP" sz="2800" dirty="0"/>
          </a:p>
          <a:p>
            <a:pPr marL="457200" indent="-457200">
              <a:buFont typeface="Arial" panose="020B0604020202020204" pitchFamily="34" charset="0"/>
              <a:buChar char="•"/>
            </a:pPr>
            <a:r>
              <a:rPr kumimoji="1" lang="ja-JP" altLang="en-US" sz="2800" dirty="0"/>
              <a:t>目的をきちんと説明する</a:t>
            </a:r>
            <a:endParaRPr kumimoji="1" lang="en-US" altLang="ja-JP" sz="2800" dirty="0"/>
          </a:p>
        </p:txBody>
      </p:sp>
    </p:spTree>
    <p:extLst>
      <p:ext uri="{BB962C8B-B14F-4D97-AF65-F5344CB8AC3E}">
        <p14:creationId xmlns:p14="http://schemas.microsoft.com/office/powerpoint/2010/main" val="315171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0"/>
                                        <p:tgtEl>
                                          <p:spTgt spid="7"/>
                                        </p:tgtEl>
                                      </p:cBhvr>
                                    </p:animEffect>
                                  </p:childTnLst>
                                </p:cTn>
                              </p:par>
                              <p:par>
                                <p:cTn id="20" presetID="42" presetClass="path" presetSubtype="0" accel="50000" decel="50000" fill="hold" grpId="1" nodeType="withEffect">
                                  <p:stCondLst>
                                    <p:cond delay="0"/>
                                  </p:stCondLst>
                                  <p:childTnLst>
                                    <p:animMotion origin="layout" path="M 3.75E-6 3.7037E-6 L 0.16562 3.7037E-6 " pathEditMode="relative" rAng="0" ptsTypes="AA">
                                      <p:cBhvr>
                                        <p:cTn id="21" dur="2000" fill="hold"/>
                                        <p:tgtEl>
                                          <p:spTgt spid="7"/>
                                        </p:tgtEl>
                                        <p:attrNameLst>
                                          <p:attrName>ppt_x</p:attrName>
                                          <p:attrName>ppt_y</p:attrName>
                                        </p:attrNameLst>
                                      </p:cBhvr>
                                      <p:rCtr x="8281" y="0"/>
                                    </p:animMotion>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500"/>
                                        <p:tgtEl>
                                          <p:spTgt spid="13"/>
                                        </p:tgtEl>
                                      </p:cBhvr>
                                    </p:animEffect>
                                  </p:childTnLst>
                                </p:cTn>
                              </p:par>
                              <p:par>
                                <p:cTn id="38" presetID="42" presetClass="path" presetSubtype="0" accel="50000" decel="50000" fill="hold" grpId="1" nodeType="withEffect">
                                  <p:stCondLst>
                                    <p:cond delay="0"/>
                                  </p:stCondLst>
                                  <p:childTnLst>
                                    <p:animMotion origin="layout" path="M 3.75E-6 -4.81481E-6 L 0.16562 -4.81481E-6 " pathEditMode="relative" rAng="0" ptsTypes="AA">
                                      <p:cBhvr>
                                        <p:cTn id="39" dur="2000" fill="hold"/>
                                        <p:tgtEl>
                                          <p:spTgt spid="13"/>
                                        </p:tgtEl>
                                        <p:attrNameLst>
                                          <p:attrName>ppt_x</p:attrName>
                                          <p:attrName>ppt_y</p:attrName>
                                        </p:attrNameLst>
                                      </p:cBhvr>
                                      <p:rCtr x="8281" y="0"/>
                                    </p:animMotion>
                                  </p:childTnLst>
                                </p:cTn>
                              </p:par>
                            </p:childTnLst>
                          </p:cTn>
                        </p:par>
                        <p:par>
                          <p:cTn id="40" fill="hold">
                            <p:stCondLst>
                              <p:cond delay="250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7" grpId="0" animBg="1"/>
      <p:bldP spid="7" grpId="1" animBg="1"/>
      <p:bldP spid="9" grpId="0"/>
      <p:bldP spid="12" grpId="0"/>
      <p:bldP spid="13" grpId="0" animBg="1"/>
      <p:bldP spid="13" grpId="1"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pic>
        <p:nvPicPr>
          <p:cNvPr id="18" name="図 17">
            <a:extLst>
              <a:ext uri="{FF2B5EF4-FFF2-40B4-BE49-F238E27FC236}">
                <a16:creationId xmlns:a16="http://schemas.microsoft.com/office/drawing/2014/main" id="{9E67674B-9261-B741-BD93-E868E5BE8D2B}"/>
              </a:ext>
            </a:extLst>
          </p:cNvPr>
          <p:cNvPicPr>
            <a:picLocks noChangeAspect="1"/>
          </p:cNvPicPr>
          <p:nvPr/>
        </p:nvPicPr>
        <p:blipFill rotWithShape="1">
          <a:blip r:embed="rId3"/>
          <a:srcRect l="21014" r="8113"/>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32" name="Freeform: Shape 31">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4" name="Freeform: Shape 33">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タイトル 13">
            <a:extLst>
              <a:ext uri="{FF2B5EF4-FFF2-40B4-BE49-F238E27FC236}">
                <a16:creationId xmlns:a16="http://schemas.microsoft.com/office/drawing/2014/main" id="{F7FB5129-825D-5A73-1F2A-D4D573DA12BE}"/>
              </a:ext>
            </a:extLst>
          </p:cNvPr>
          <p:cNvSpPr>
            <a:spLocks noGrp="1"/>
          </p:cNvSpPr>
          <p:nvPr>
            <p:ph type="ctrTitle"/>
          </p:nvPr>
        </p:nvSpPr>
        <p:spPr>
          <a:xfrm>
            <a:off x="374904" y="856488"/>
            <a:ext cx="4992624" cy="1243584"/>
          </a:xfrm>
        </p:spPr>
        <p:txBody>
          <a:bodyPr vert="horz" lIns="91440" tIns="45720" rIns="91440" bIns="45720" rtlCol="0" anchor="ctr">
            <a:normAutofit/>
          </a:bodyPr>
          <a:lstStyle/>
          <a:p>
            <a:pPr algn="l"/>
            <a:r>
              <a:rPr lang="ja-JP" altLang="en-US" sz="3400" dirty="0">
                <a:latin typeface="HGP創英角ﾎﾟｯﾌﾟ体" panose="040B0A00000000000000" pitchFamily="50" charset="-128"/>
                <a:ea typeface="HGP創英角ﾎﾟｯﾌﾟ体" panose="040B0A00000000000000" pitchFamily="50" charset="-128"/>
              </a:rPr>
              <a:t>夏季環境調査</a:t>
            </a:r>
            <a:br>
              <a:rPr lang="en-US" altLang="ja-JP" sz="3400" dirty="0">
                <a:latin typeface="HGP創英角ﾎﾟｯﾌﾟ体" panose="040B0A00000000000000" pitchFamily="50" charset="-128"/>
                <a:ea typeface="HGP創英角ﾎﾟｯﾌﾟ体" panose="040B0A00000000000000" pitchFamily="50" charset="-128"/>
              </a:rPr>
            </a:br>
            <a:r>
              <a:rPr lang="ja-JP" altLang="en-US" sz="3400" dirty="0">
                <a:latin typeface="HGP創英角ﾎﾟｯﾌﾟ体" panose="040B0A00000000000000" pitchFamily="50" charset="-128"/>
                <a:ea typeface="HGP創英角ﾎﾟｯﾌﾟ体" panose="040B0A00000000000000" pitchFamily="50" charset="-128"/>
              </a:rPr>
              <a:t>地球の生物多様性</a:t>
            </a:r>
          </a:p>
        </p:txBody>
      </p:sp>
      <p:sp>
        <p:nvSpPr>
          <p:cNvPr id="36" name="Rectangle 35">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字幕 15">
            <a:extLst>
              <a:ext uri="{FF2B5EF4-FFF2-40B4-BE49-F238E27FC236}">
                <a16:creationId xmlns:a16="http://schemas.microsoft.com/office/drawing/2014/main" id="{4EE5BDB5-C668-D26A-65DE-AF3AC02E4844}"/>
              </a:ext>
            </a:extLst>
          </p:cNvPr>
          <p:cNvSpPr>
            <a:spLocks noGrp="1"/>
          </p:cNvSpPr>
          <p:nvPr>
            <p:ph type="subTitle" idx="1"/>
          </p:nvPr>
        </p:nvSpPr>
        <p:spPr>
          <a:xfrm>
            <a:off x="374904" y="2522949"/>
            <a:ext cx="5065776" cy="3402363"/>
          </a:xfrm>
        </p:spPr>
        <p:txBody>
          <a:bodyPr vert="horz" lIns="91440" tIns="45720" rIns="91440" bIns="45720" rtlCol="0" anchor="t">
            <a:normAutofit/>
          </a:bodyPr>
          <a:lstStyle/>
          <a:p>
            <a:pPr indent="-228600" algn="l">
              <a:buFont typeface="Arial" panose="020B0604020202020204" pitchFamily="34" charset="0"/>
              <a:buChar char="•"/>
            </a:pPr>
            <a:r>
              <a:rPr lang="ja-JP" altLang="en-US" sz="2000" u="sng" dirty="0">
                <a:latin typeface="HGP創英角ﾎﾟｯﾌﾟ体" panose="040B0A00000000000000" pitchFamily="50" charset="-128"/>
                <a:ea typeface="HGP創英角ﾎﾟｯﾌﾟ体" panose="040B0A00000000000000" pitchFamily="50" charset="-128"/>
              </a:rPr>
              <a:t>生物多様性</a:t>
            </a:r>
            <a:r>
              <a:rPr lang="en-US" altLang="ja-JP" sz="2000" dirty="0">
                <a:latin typeface="HGP創英角ﾎﾟｯﾌﾟ体" panose="040B0A00000000000000" pitchFamily="50" charset="-128"/>
                <a:ea typeface="HGP創英角ﾎﾟｯﾌﾟ体" panose="040B0A00000000000000" pitchFamily="50" charset="-128"/>
              </a:rPr>
              <a:t>…</a:t>
            </a:r>
            <a:r>
              <a:rPr lang="ja-JP" altLang="en-US" sz="2000" dirty="0">
                <a:latin typeface="HGP創英角ﾎﾟｯﾌﾟ体" panose="040B0A00000000000000" pitchFamily="50" charset="-128"/>
                <a:ea typeface="HGP創英角ﾎﾟｯﾌﾟ体" panose="040B0A00000000000000" pitchFamily="50" charset="-128"/>
              </a:rPr>
              <a:t>遺伝子、種、生態系の</a:t>
            </a:r>
            <a:r>
              <a:rPr lang="en-US" altLang="ja-JP" sz="2000" dirty="0">
                <a:latin typeface="HGP創英角ﾎﾟｯﾌﾟ体" panose="040B0A00000000000000" pitchFamily="50" charset="-128"/>
                <a:ea typeface="HGP創英角ﾎﾟｯﾌﾟ体" panose="040B0A00000000000000" pitchFamily="50" charset="-128"/>
              </a:rPr>
              <a:t>3</a:t>
            </a:r>
            <a:r>
              <a:rPr lang="ja-JP" altLang="en-US" sz="2000" dirty="0">
                <a:latin typeface="HGP創英角ﾎﾟｯﾌﾟ体" panose="040B0A00000000000000" pitchFamily="50" charset="-128"/>
                <a:ea typeface="HGP創英角ﾎﾟｯﾌﾟ体" panose="040B0A00000000000000" pitchFamily="50" charset="-128"/>
              </a:rPr>
              <a:t>つのレベル</a:t>
            </a:r>
            <a:endParaRPr lang="en-US" altLang="ja-JP" sz="2000" dirty="0">
              <a:latin typeface="HGP創英角ﾎﾟｯﾌﾟ体" panose="040B0A00000000000000" pitchFamily="50" charset="-128"/>
              <a:ea typeface="HGP創英角ﾎﾟｯﾌﾟ体" panose="040B0A00000000000000" pitchFamily="50" charset="-128"/>
            </a:endParaRPr>
          </a:p>
          <a:p>
            <a:pPr indent="-228600" algn="l">
              <a:buFont typeface="Arial" panose="020B0604020202020204" pitchFamily="34" charset="0"/>
              <a:buChar char="•"/>
            </a:pPr>
            <a:r>
              <a:rPr lang="en-US" altLang="ja-JP" sz="2000" dirty="0">
                <a:latin typeface="HGP創英角ﾎﾟｯﾌﾟ体" panose="040B0A00000000000000" pitchFamily="50" charset="-128"/>
                <a:ea typeface="HGP創英角ﾎﾟｯﾌﾟ体" panose="040B0A00000000000000" pitchFamily="50" charset="-128"/>
              </a:rPr>
              <a:t>2030</a:t>
            </a:r>
            <a:r>
              <a:rPr lang="ja-JP" altLang="en-US" sz="2000" dirty="0">
                <a:latin typeface="HGP創英角ﾎﾟｯﾌﾟ体" panose="040B0A00000000000000" pitchFamily="50" charset="-128"/>
                <a:ea typeface="HGP創英角ﾎﾟｯﾌﾟ体" panose="040B0A00000000000000" pitchFamily="50" charset="-128"/>
              </a:rPr>
              <a:t>年までの目標　</a:t>
            </a:r>
            <a:endParaRPr lang="en-US" altLang="ja-JP" sz="2000" dirty="0">
              <a:latin typeface="HGP創英角ﾎﾟｯﾌﾟ体" panose="040B0A00000000000000" pitchFamily="50" charset="-128"/>
              <a:ea typeface="HGP創英角ﾎﾟｯﾌﾟ体" panose="040B0A00000000000000" pitchFamily="50" charset="-128"/>
            </a:endParaRPr>
          </a:p>
          <a:p>
            <a:pPr indent="-228600" algn="l">
              <a:buFont typeface="Arial" panose="020B0604020202020204" pitchFamily="34" charset="0"/>
              <a:buChar char="•"/>
            </a:pPr>
            <a:r>
              <a:rPr lang="ja-JP" altLang="en-US" sz="2000" u="sng" dirty="0">
                <a:solidFill>
                  <a:schemeClr val="tx2">
                    <a:lumMod val="60000"/>
                    <a:lumOff val="40000"/>
                  </a:schemeClr>
                </a:solidFill>
                <a:latin typeface="HGP創英角ﾎﾟｯﾌﾟ体" panose="040B0A00000000000000" pitchFamily="50" charset="-128"/>
                <a:ea typeface="HGP創英角ﾎﾟｯﾌﾟ体" panose="040B0A00000000000000" pitchFamily="50" charset="-128"/>
              </a:rPr>
              <a:t>ネイチャーポジティブ</a:t>
            </a:r>
            <a:r>
              <a:rPr lang="en-US" altLang="ja-JP" sz="2000" u="sng" dirty="0">
                <a:solidFill>
                  <a:schemeClr val="tx2">
                    <a:lumMod val="60000"/>
                    <a:lumOff val="40000"/>
                  </a:schemeClr>
                </a:solidFill>
                <a:latin typeface="HGP創英角ﾎﾟｯﾌﾟ体" panose="040B0A00000000000000" pitchFamily="50" charset="-128"/>
                <a:ea typeface="HGP創英角ﾎﾟｯﾌﾟ体" panose="040B0A00000000000000" pitchFamily="50" charset="-128"/>
              </a:rPr>
              <a:t>(</a:t>
            </a:r>
            <a:r>
              <a:rPr lang="ja-JP" altLang="en-US" sz="2000" u="sng" dirty="0">
                <a:solidFill>
                  <a:schemeClr val="tx2">
                    <a:lumMod val="60000"/>
                    <a:lumOff val="40000"/>
                  </a:schemeClr>
                </a:solidFill>
                <a:latin typeface="HGP創英角ﾎﾟｯﾌﾟ体" panose="040B0A00000000000000" pitchFamily="50" charset="-128"/>
                <a:ea typeface="HGP創英角ﾎﾟｯﾌﾟ体" panose="040B0A00000000000000" pitchFamily="50" charset="-128"/>
              </a:rPr>
              <a:t>自然再興</a:t>
            </a:r>
            <a:r>
              <a:rPr lang="en-US" altLang="ja-JP" sz="2000" u="sng" dirty="0">
                <a:solidFill>
                  <a:schemeClr val="tx2">
                    <a:lumMod val="60000"/>
                    <a:lumOff val="40000"/>
                  </a:schemeClr>
                </a:solidFill>
                <a:latin typeface="HGP創英角ﾎﾟｯﾌﾟ体" panose="040B0A00000000000000" pitchFamily="50" charset="-128"/>
                <a:ea typeface="HGP創英角ﾎﾟｯﾌﾟ体" panose="040B0A00000000000000" pitchFamily="50" charset="-128"/>
              </a:rPr>
              <a:t>)</a:t>
            </a:r>
          </a:p>
          <a:p>
            <a:pPr indent="-228600" algn="l">
              <a:buFont typeface="Arial" panose="020B0604020202020204" pitchFamily="34" charset="0"/>
              <a:buChar char="•"/>
            </a:pPr>
            <a:r>
              <a:rPr lang="ja-JP" altLang="en-US" sz="2000" u="sng" dirty="0">
                <a:solidFill>
                  <a:srgbClr val="FF0000"/>
                </a:solidFill>
                <a:latin typeface="HGP創英角ﾎﾟｯﾌﾟ体" panose="040B0A00000000000000" pitchFamily="50" charset="-128"/>
                <a:ea typeface="HGP創英角ﾎﾟｯﾌﾟ体" panose="040B0A00000000000000" pitchFamily="50" charset="-128"/>
              </a:rPr>
              <a:t>「</a:t>
            </a:r>
            <a:r>
              <a:rPr lang="en-US" altLang="ja-JP" sz="2000" u="sng" dirty="0">
                <a:solidFill>
                  <a:srgbClr val="FF0000"/>
                </a:solidFill>
                <a:latin typeface="HGP創英角ﾎﾟｯﾌﾟ体" panose="040B0A00000000000000" pitchFamily="50" charset="-128"/>
                <a:ea typeface="HGP創英角ﾎﾟｯﾌﾟ体" panose="040B0A00000000000000" pitchFamily="50" charset="-128"/>
              </a:rPr>
              <a:t>30by30</a:t>
            </a:r>
            <a:r>
              <a:rPr lang="ja-JP" altLang="en-US" sz="2000" u="sng" dirty="0">
                <a:solidFill>
                  <a:srgbClr val="FF0000"/>
                </a:solidFill>
                <a:latin typeface="HGP創英角ﾎﾟｯﾌﾟ体" panose="040B0A00000000000000" pitchFamily="50" charset="-128"/>
                <a:ea typeface="HGP創英角ﾎﾟｯﾌﾟ体" panose="040B0A00000000000000" pitchFamily="50" charset="-128"/>
              </a:rPr>
              <a:t>」</a:t>
            </a:r>
            <a:r>
              <a:rPr lang="en-US" altLang="ja-JP" sz="2000" dirty="0">
                <a:latin typeface="HGP創英角ﾎﾟｯﾌﾟ体" panose="040B0A00000000000000" pitchFamily="50" charset="-128"/>
                <a:ea typeface="HGP創英角ﾎﾟｯﾌﾟ体" panose="040B0A00000000000000" pitchFamily="50" charset="-128"/>
              </a:rPr>
              <a:t>…2030</a:t>
            </a:r>
            <a:r>
              <a:rPr lang="ja-JP" altLang="en-US" sz="2000" dirty="0">
                <a:latin typeface="HGP創英角ﾎﾟｯﾌﾟ体" panose="040B0A00000000000000" pitchFamily="50" charset="-128"/>
                <a:ea typeface="HGP創英角ﾎﾟｯﾌﾟ体" panose="040B0A00000000000000" pitchFamily="50" charset="-128"/>
              </a:rPr>
              <a:t>年までに陸と海の</a:t>
            </a:r>
            <a:r>
              <a:rPr lang="en-US" altLang="ja-JP" sz="2000" dirty="0">
                <a:latin typeface="HGP創英角ﾎﾟｯﾌﾟ体" panose="040B0A00000000000000" pitchFamily="50" charset="-128"/>
                <a:ea typeface="HGP創英角ﾎﾟｯﾌﾟ体" panose="040B0A00000000000000" pitchFamily="50" charset="-128"/>
              </a:rPr>
              <a:t>30</a:t>
            </a:r>
            <a:r>
              <a:rPr lang="ja-JP" altLang="en-US" sz="2000" dirty="0">
                <a:latin typeface="HGP創英角ﾎﾟｯﾌﾟ体" panose="040B0A00000000000000" pitchFamily="50" charset="-128"/>
                <a:ea typeface="HGP創英角ﾎﾟｯﾌﾟ体" panose="040B0A00000000000000" pitchFamily="50" charset="-128"/>
              </a:rPr>
              <a:t>％以上を保全する新たな世界目標</a:t>
            </a:r>
            <a:endParaRPr lang="en-US" altLang="ja-JP" sz="2000" dirty="0">
              <a:latin typeface="HGP創英角ﾎﾟｯﾌﾟ体" panose="040B0A00000000000000" pitchFamily="50" charset="-128"/>
              <a:ea typeface="HGP創英角ﾎﾟｯﾌﾟ体" panose="040B0A00000000000000" pitchFamily="50" charset="-128"/>
            </a:endParaRPr>
          </a:p>
          <a:p>
            <a:pPr indent="-228600" algn="l">
              <a:buFont typeface="Arial" panose="020B0604020202020204" pitchFamily="34" charset="0"/>
              <a:buChar char="•"/>
            </a:pPr>
            <a:r>
              <a:rPr lang="en-US" altLang="ja-JP" sz="2000" u="sng" dirty="0">
                <a:latin typeface="HGP創英角ﾎﾟｯﾌﾟ体" panose="040B0A00000000000000" pitchFamily="50" charset="-128"/>
                <a:ea typeface="HGP創英角ﾎﾟｯﾌﾟ体" panose="040B0A00000000000000" pitchFamily="50" charset="-128"/>
              </a:rPr>
              <a:t>NCP</a:t>
            </a:r>
            <a:r>
              <a:rPr lang="en-US" altLang="ja-JP" sz="2000" dirty="0">
                <a:latin typeface="HGP創英角ﾎﾟｯﾌﾟ体" panose="040B0A00000000000000" pitchFamily="50" charset="-128"/>
                <a:ea typeface="HGP創英角ﾎﾟｯﾌﾟ体" panose="040B0A00000000000000" pitchFamily="50" charset="-128"/>
              </a:rPr>
              <a:t>…</a:t>
            </a:r>
            <a:r>
              <a:rPr lang="ja-JP" altLang="en-US" sz="2000" dirty="0">
                <a:latin typeface="HGP創英角ﾎﾟｯﾌﾟ体" panose="040B0A00000000000000" pitchFamily="50" charset="-128"/>
                <a:ea typeface="HGP創英角ﾎﾟｯﾌﾟ体" panose="040B0A00000000000000" pitchFamily="50" charset="-128"/>
              </a:rPr>
              <a:t>自然がもたらす恵み</a:t>
            </a:r>
            <a:endParaRPr lang="en-US" altLang="ja-JP" sz="2000" dirty="0">
              <a:latin typeface="HGP創英角ﾎﾟｯﾌﾟ体" panose="040B0A00000000000000" pitchFamily="50" charset="-128"/>
              <a:ea typeface="HGP創英角ﾎﾟｯﾌﾟ体" panose="040B0A00000000000000" pitchFamily="50" charset="-128"/>
            </a:endParaRPr>
          </a:p>
          <a:p>
            <a:pPr indent="-228600" algn="l">
              <a:buFont typeface="Arial" panose="020B0604020202020204" pitchFamily="34" charset="0"/>
              <a:buChar char="•"/>
            </a:pPr>
            <a:endParaRPr lang="en-US" altLang="ja-JP" sz="2000" dirty="0">
              <a:latin typeface="HGP創英角ﾎﾟｯﾌﾟ体" panose="040B0A00000000000000" pitchFamily="50" charset="-128"/>
              <a:ea typeface="HGP創英角ﾎﾟｯﾌﾟ体" panose="040B0A00000000000000" pitchFamily="50" charset="-128"/>
            </a:endParaRPr>
          </a:p>
          <a:p>
            <a:pPr indent="-228600" algn="l">
              <a:buFont typeface="Arial" panose="020B0604020202020204" pitchFamily="34" charset="0"/>
              <a:buChar char="•"/>
            </a:pPr>
            <a:endParaRPr lang="en-US" altLang="ja-JP" sz="2000" dirty="0"/>
          </a:p>
        </p:txBody>
      </p:sp>
    </p:spTree>
    <p:extLst>
      <p:ext uri="{BB962C8B-B14F-4D97-AF65-F5344CB8AC3E}">
        <p14:creationId xmlns:p14="http://schemas.microsoft.com/office/powerpoint/2010/main" val="1452076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prstClr val="white"/>
              </a:solidFill>
              <a:effectLst/>
              <a:uLnTx/>
              <a:uFillTx/>
              <a:latin typeface="游ゴシック" panose="020F0502020204030204"/>
              <a:ea typeface="+mn-ea"/>
              <a:cs typeface="+mn-cs"/>
            </a:endParaRPr>
          </a:p>
        </p:txBody>
      </p:sp>
      <p:sp>
        <p:nvSpPr>
          <p:cNvPr id="2057"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prstClr val="white"/>
              </a:solidFill>
              <a:effectLst/>
              <a:uLnTx/>
              <a:uFillTx/>
              <a:latin typeface="游ゴシック" panose="020F0502020204030204"/>
              <a:ea typeface="+mn-ea"/>
              <a:cs typeface="+mn-cs"/>
            </a:endParaRPr>
          </a:p>
        </p:txBody>
      </p:sp>
      <p:grpSp>
        <p:nvGrpSpPr>
          <p:cNvPr id="2059" name="Group 2058">
            <a:extLst>
              <a:ext uri="{FF2B5EF4-FFF2-40B4-BE49-F238E27FC236}">
                <a16:creationId xmlns:a16="http://schemas.microsoft.com/office/drawing/2014/main" id="{1F9866A9-B167-4D75-8F7F-360025AD6B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167"/>
            <a:ext cx="12188952" cy="3490956"/>
            <a:chOff x="651279" y="598259"/>
            <a:chExt cx="10889442" cy="5680742"/>
          </a:xfrm>
        </p:grpSpPr>
        <p:sp>
          <p:nvSpPr>
            <p:cNvPr id="2060" name="Color">
              <a:extLst>
                <a:ext uri="{FF2B5EF4-FFF2-40B4-BE49-F238E27FC236}">
                  <a16:creationId xmlns:a16="http://schemas.microsoft.com/office/drawing/2014/main" id="{C2DD07C1-6CFB-48E5-AD0E-AC091042B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prstClr val="white"/>
                </a:solidFill>
                <a:effectLst/>
                <a:uLnTx/>
                <a:uFillTx/>
                <a:latin typeface="游ゴシック" panose="020F0502020204030204"/>
                <a:ea typeface="+mn-ea"/>
                <a:cs typeface="+mn-cs"/>
              </a:endParaRPr>
            </a:p>
          </p:txBody>
        </p:sp>
        <p:sp>
          <p:nvSpPr>
            <p:cNvPr id="2061" name="Color">
              <a:extLst>
                <a:ext uri="{FF2B5EF4-FFF2-40B4-BE49-F238E27FC236}">
                  <a16:creationId xmlns:a16="http://schemas.microsoft.com/office/drawing/2014/main" id="{F9A8FC0F-BD29-4D9A-ABF1-D75E3A269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prstClr val="white"/>
                </a:solidFill>
                <a:effectLst/>
                <a:uLnTx/>
                <a:uFillTx/>
                <a:latin typeface="游ゴシック" panose="020F0502020204030204"/>
                <a:ea typeface="+mn-ea"/>
                <a:cs typeface="+mn-cs"/>
              </a:endParaRPr>
            </a:p>
          </p:txBody>
        </p:sp>
      </p:grpSp>
      <p:pic>
        <p:nvPicPr>
          <p:cNvPr id="2050" name="Picture 2" descr="いきものログ：環境省">
            <a:extLst>
              <a:ext uri="{FF2B5EF4-FFF2-40B4-BE49-F238E27FC236}">
                <a16:creationId xmlns:a16="http://schemas.microsoft.com/office/drawing/2014/main" id="{9D705568-06D7-8A95-7B98-9A312464C5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096" t="26667" r="10122" b="25586"/>
          <a:stretch/>
        </p:blipFill>
        <p:spPr bwMode="auto">
          <a:xfrm>
            <a:off x="7896293" y="1092193"/>
            <a:ext cx="4224606" cy="4078702"/>
          </a:xfrm>
          <a:prstGeom prst="rect">
            <a:avLst/>
          </a:prstGeom>
          <a:noFill/>
          <a:extLst>
            <a:ext uri="{909E8E84-426E-40DD-AFC4-6F175D3DCCD1}">
              <a14:hiddenFill xmlns:a14="http://schemas.microsoft.com/office/drawing/2010/main">
                <a:solidFill>
                  <a:srgbClr val="FFFFFF"/>
                </a:solidFill>
              </a14:hiddenFill>
            </a:ext>
          </a:extLst>
        </p:spPr>
      </p:pic>
      <p:grpSp>
        <p:nvGrpSpPr>
          <p:cNvPr id="2063" name="Group 2062">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064" name="Freeform: Shape 2063">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2065" name="Freeform: Shape 2064">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2066" name="Freeform: Shape 2065">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2067" name="Freeform: Shape 2066">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2068" name="Freeform: Shape 2067">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2069" name="Freeform: Shape 2068">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2070" name="Freeform: Shape 2069">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grpSp>
      <p:sp>
        <p:nvSpPr>
          <p:cNvPr id="2" name="タイトル 1">
            <a:extLst>
              <a:ext uri="{FF2B5EF4-FFF2-40B4-BE49-F238E27FC236}">
                <a16:creationId xmlns:a16="http://schemas.microsoft.com/office/drawing/2014/main" id="{5F37549A-B15A-9C0F-D9DA-40701CF928B4}"/>
              </a:ext>
            </a:extLst>
          </p:cNvPr>
          <p:cNvSpPr>
            <a:spLocks noGrp="1"/>
          </p:cNvSpPr>
          <p:nvPr>
            <p:ph type="ctrTitle"/>
          </p:nvPr>
        </p:nvSpPr>
        <p:spPr>
          <a:xfrm>
            <a:off x="789708" y="1014574"/>
            <a:ext cx="5633531" cy="2226769"/>
          </a:xfrm>
        </p:spPr>
        <p:txBody>
          <a:bodyPr anchor="ctr">
            <a:normAutofit/>
          </a:bodyPr>
          <a:lstStyle/>
          <a:p>
            <a:pPr algn="l"/>
            <a:r>
              <a:rPr kumimoji="1" lang="ja-JP" altLang="en-US" sz="4800" dirty="0">
                <a:solidFill>
                  <a:schemeClr val="bg1"/>
                </a:solidFill>
                <a:latin typeface="HGP創英角ﾎﾟｯﾌﾟ体" panose="040B0A00000000000000" pitchFamily="50" charset="-128"/>
                <a:ea typeface="HGP創英角ﾎﾟｯﾌﾟ体" panose="040B0A00000000000000" pitchFamily="50" charset="-128"/>
              </a:rPr>
              <a:t>冬季環境調査</a:t>
            </a:r>
            <a:br>
              <a:rPr kumimoji="1" lang="en-US" altLang="ja-JP" sz="4800" dirty="0">
                <a:solidFill>
                  <a:schemeClr val="bg1"/>
                </a:solidFill>
                <a:latin typeface="HGP創英角ﾎﾟｯﾌﾟ体" panose="040B0A00000000000000" pitchFamily="50" charset="-128"/>
                <a:ea typeface="HGP創英角ﾎﾟｯﾌﾟ体" panose="040B0A00000000000000" pitchFamily="50" charset="-128"/>
              </a:rPr>
            </a:br>
            <a:r>
              <a:rPr kumimoji="1" lang="ja-JP" altLang="en-US" sz="4800" dirty="0">
                <a:solidFill>
                  <a:schemeClr val="bg1"/>
                </a:solidFill>
                <a:latin typeface="HGP創英角ﾎﾟｯﾌﾟ体" panose="040B0A00000000000000" pitchFamily="50" charset="-128"/>
                <a:ea typeface="HGP創英角ﾎﾟｯﾌﾟ体" panose="040B0A00000000000000" pitchFamily="50" charset="-128"/>
              </a:rPr>
              <a:t>いきものログ</a:t>
            </a:r>
          </a:p>
        </p:txBody>
      </p:sp>
      <p:sp>
        <p:nvSpPr>
          <p:cNvPr id="4" name="字幕 3">
            <a:extLst>
              <a:ext uri="{FF2B5EF4-FFF2-40B4-BE49-F238E27FC236}">
                <a16:creationId xmlns:a16="http://schemas.microsoft.com/office/drawing/2014/main" id="{EDD439E4-899E-FCD6-42E7-EF66F9279C74}"/>
              </a:ext>
            </a:extLst>
          </p:cNvPr>
          <p:cNvSpPr>
            <a:spLocks noGrp="1"/>
          </p:cNvSpPr>
          <p:nvPr>
            <p:ph type="subTitle" idx="1"/>
          </p:nvPr>
        </p:nvSpPr>
        <p:spPr>
          <a:xfrm>
            <a:off x="27646" y="2620884"/>
            <a:ext cx="10060073" cy="4734353"/>
          </a:xfrm>
        </p:spPr>
        <p:txBody>
          <a:bodyPr anchor="ctr">
            <a:normAutofit/>
          </a:bodyPr>
          <a:lstStyle/>
          <a:p>
            <a:pPr algn="l"/>
            <a:r>
              <a:rPr lang="ja-JP" altLang="en-US" sz="2000" dirty="0">
                <a:solidFill>
                  <a:schemeClr val="tx2"/>
                </a:solidFill>
                <a:latin typeface="HGP創英角ﾎﾟｯﾌﾟ体" panose="040B0A00000000000000" pitchFamily="50" charset="-128"/>
                <a:ea typeface="HGP創英角ﾎﾟｯﾌﾟ体" panose="040B0A00000000000000" pitchFamily="50" charset="-128"/>
              </a:rPr>
              <a:t>いきものログとは</a:t>
            </a:r>
            <a:r>
              <a:rPr lang="en-US" altLang="ja-JP" sz="2000" dirty="0">
                <a:solidFill>
                  <a:schemeClr val="tx2"/>
                </a:solidFill>
                <a:latin typeface="HGP創英角ﾎﾟｯﾌﾟ体" panose="040B0A00000000000000" pitchFamily="50" charset="-128"/>
                <a:ea typeface="HGP創英角ﾎﾟｯﾌﾟ体" panose="040B0A00000000000000" pitchFamily="50" charset="-128"/>
              </a:rPr>
              <a:t>…</a:t>
            </a:r>
            <a:r>
              <a:rPr lang="ja-JP" altLang="en-US" sz="2000" dirty="0">
                <a:solidFill>
                  <a:schemeClr val="tx2"/>
                </a:solidFill>
                <a:latin typeface="HGP創英角ﾎﾟｯﾌﾟ体" panose="040B0A00000000000000" pitchFamily="50" charset="-128"/>
                <a:ea typeface="HGP創英角ﾎﾟｯﾌﾟ体" panose="040B0A00000000000000" pitchFamily="50" charset="-128"/>
              </a:rPr>
              <a:t>報告→いきものログ→データ編集・閲覧・活用</a:t>
            </a:r>
            <a:endParaRPr lang="en-US" altLang="ja-JP" sz="2000" dirty="0">
              <a:solidFill>
                <a:schemeClr val="tx2"/>
              </a:solidFill>
              <a:latin typeface="HGP創英角ﾎﾟｯﾌﾟ体" panose="040B0A00000000000000" pitchFamily="50" charset="-128"/>
              <a:ea typeface="HGP創英角ﾎﾟｯﾌﾟ体" panose="040B0A00000000000000" pitchFamily="50" charset="-128"/>
            </a:endParaRPr>
          </a:p>
          <a:p>
            <a:pPr algn="l"/>
            <a:r>
              <a:rPr lang="ja-JP" altLang="en-US" sz="2000" dirty="0">
                <a:solidFill>
                  <a:schemeClr val="tx2"/>
                </a:solidFill>
                <a:latin typeface="HGP創英角ﾎﾟｯﾌﾟ体" panose="040B0A00000000000000" pitchFamily="50" charset="-128"/>
                <a:ea typeface="HGP創英角ﾎﾟｯﾌﾟ体" panose="040B0A00000000000000" pitchFamily="50" charset="-128"/>
              </a:rPr>
              <a:t>調査の対象となるもの</a:t>
            </a:r>
            <a:r>
              <a:rPr lang="en-US" altLang="ja-JP" sz="2000" dirty="0">
                <a:solidFill>
                  <a:schemeClr val="tx2"/>
                </a:solidFill>
                <a:latin typeface="HGP創英角ﾎﾟｯﾌﾟ体" panose="040B0A00000000000000" pitchFamily="50" charset="-128"/>
                <a:ea typeface="HGP創英角ﾎﾟｯﾌﾟ体" panose="040B0A00000000000000" pitchFamily="50" charset="-128"/>
              </a:rPr>
              <a:t>…</a:t>
            </a:r>
            <a:r>
              <a:rPr lang="ja-JP" altLang="en-US" sz="2000" dirty="0">
                <a:solidFill>
                  <a:schemeClr val="tx2"/>
                </a:solidFill>
                <a:latin typeface="HGP創英角ﾎﾟｯﾌﾟ体" panose="040B0A00000000000000" pitchFamily="50" charset="-128"/>
                <a:ea typeface="HGP創英角ﾎﾟｯﾌﾟ体" panose="040B0A00000000000000" pitchFamily="50" charset="-128"/>
              </a:rPr>
              <a:t>植生・魚類・猛禽類・動物（哺乳類も含む）</a:t>
            </a:r>
            <a:endParaRPr lang="en-US" altLang="ja-JP" sz="2000" dirty="0">
              <a:solidFill>
                <a:schemeClr val="tx2"/>
              </a:solidFill>
              <a:latin typeface="HGP創英角ﾎﾟｯﾌﾟ体" panose="040B0A00000000000000" pitchFamily="50" charset="-128"/>
              <a:ea typeface="HGP創英角ﾎﾟｯﾌﾟ体" panose="040B0A00000000000000" pitchFamily="50" charset="-128"/>
            </a:endParaRPr>
          </a:p>
          <a:p>
            <a:pPr algn="l"/>
            <a:r>
              <a:rPr lang="ja-JP" altLang="en-US" sz="2000" u="sng" dirty="0">
                <a:solidFill>
                  <a:schemeClr val="tx2"/>
                </a:solidFill>
                <a:latin typeface="HGP創英角ﾎﾟｯﾌﾟ体" panose="040B0A00000000000000" pitchFamily="50" charset="-128"/>
                <a:ea typeface="HGP創英角ﾎﾟｯﾌﾟ体" panose="040B0A00000000000000" pitchFamily="50" charset="-128"/>
              </a:rPr>
              <a:t>シノニム</a:t>
            </a:r>
            <a:r>
              <a:rPr lang="en-US" altLang="ja-JP" sz="2000" dirty="0">
                <a:solidFill>
                  <a:schemeClr val="tx2"/>
                </a:solidFill>
                <a:latin typeface="HGP創英角ﾎﾟｯﾌﾟ体" panose="040B0A00000000000000" pitchFamily="50" charset="-128"/>
                <a:ea typeface="HGP創英角ﾎﾟｯﾌﾟ体" panose="040B0A00000000000000" pitchFamily="50" charset="-128"/>
              </a:rPr>
              <a:t>…</a:t>
            </a:r>
            <a:r>
              <a:rPr lang="ja-JP" altLang="en-US" sz="2000" dirty="0">
                <a:solidFill>
                  <a:schemeClr val="tx2"/>
                </a:solidFill>
                <a:latin typeface="HGP創英角ﾎﾟｯﾌﾟ体" panose="040B0A00000000000000" pitchFamily="50" charset="-128"/>
                <a:ea typeface="HGP創英角ﾎﾟｯﾌﾟ体" panose="040B0A00000000000000" pitchFamily="50" charset="-128"/>
              </a:rPr>
              <a:t>同じいきものに対して違う和名や学名がある</a:t>
            </a:r>
            <a:endParaRPr lang="en-US" altLang="ja-JP" sz="2000" dirty="0">
              <a:solidFill>
                <a:schemeClr val="tx2"/>
              </a:solidFill>
              <a:latin typeface="HGP創英角ﾎﾟｯﾌﾟ体" panose="040B0A00000000000000" pitchFamily="50" charset="-128"/>
              <a:ea typeface="HGP創英角ﾎﾟｯﾌﾟ体" panose="040B0A00000000000000" pitchFamily="50" charset="-128"/>
            </a:endParaRPr>
          </a:p>
          <a:p>
            <a:pPr algn="l"/>
            <a:r>
              <a:rPr lang="ja-JP" altLang="en-US" sz="2000" u="sng" dirty="0">
                <a:solidFill>
                  <a:schemeClr val="tx2"/>
                </a:solidFill>
                <a:latin typeface="HGP創英角ﾎﾟｯﾌﾟ体" panose="040B0A00000000000000" pitchFamily="50" charset="-128"/>
                <a:ea typeface="HGP創英角ﾎﾟｯﾌﾟ体" panose="040B0A00000000000000" pitchFamily="50" charset="-128"/>
              </a:rPr>
              <a:t>同名異種</a:t>
            </a:r>
            <a:r>
              <a:rPr lang="en-US" altLang="ja-JP" sz="2000" dirty="0">
                <a:solidFill>
                  <a:schemeClr val="tx2"/>
                </a:solidFill>
                <a:latin typeface="HGP創英角ﾎﾟｯﾌﾟ体" panose="040B0A00000000000000" pitchFamily="50" charset="-128"/>
                <a:ea typeface="HGP創英角ﾎﾟｯﾌﾟ体" panose="040B0A00000000000000" pitchFamily="50" charset="-128"/>
              </a:rPr>
              <a:t>…</a:t>
            </a:r>
            <a:r>
              <a:rPr lang="ja-JP" altLang="en-US" sz="2000" dirty="0">
                <a:solidFill>
                  <a:schemeClr val="tx2"/>
                </a:solidFill>
                <a:latin typeface="HGP創英角ﾎﾟｯﾌﾟ体" panose="040B0A00000000000000" pitchFamily="50" charset="-128"/>
                <a:ea typeface="HGP創英角ﾎﾟｯﾌﾟ体" panose="040B0A00000000000000" pitchFamily="50" charset="-128"/>
              </a:rPr>
              <a:t>別の種に対して同じ和名があるもの</a:t>
            </a:r>
            <a:endParaRPr lang="en-US" altLang="ja-JP" sz="2000" dirty="0">
              <a:solidFill>
                <a:schemeClr val="tx2"/>
              </a:solidFill>
              <a:latin typeface="HGP創英角ﾎﾟｯﾌﾟ体" panose="040B0A00000000000000" pitchFamily="50" charset="-128"/>
              <a:ea typeface="HGP創英角ﾎﾟｯﾌﾟ体" panose="040B0A00000000000000" pitchFamily="50" charset="-128"/>
            </a:endParaRPr>
          </a:p>
          <a:p>
            <a:pPr algn="l"/>
            <a:r>
              <a:rPr lang="ja-JP" altLang="en-US" sz="2000" dirty="0">
                <a:solidFill>
                  <a:schemeClr val="tx2"/>
                </a:solidFill>
                <a:latin typeface="HGP創英角ﾎﾟｯﾌﾟ体" panose="040B0A00000000000000" pitchFamily="50" charset="-128"/>
                <a:ea typeface="HGP創英角ﾎﾟｯﾌﾟ体" panose="040B0A00000000000000" pitchFamily="50" charset="-128"/>
              </a:rPr>
              <a:t>報告の仕方</a:t>
            </a:r>
            <a:r>
              <a:rPr lang="en-US" altLang="ja-JP" sz="2000" dirty="0">
                <a:solidFill>
                  <a:schemeClr val="tx2"/>
                </a:solidFill>
                <a:latin typeface="HGP創英角ﾎﾟｯﾌﾟ体" panose="040B0A00000000000000" pitchFamily="50" charset="-128"/>
                <a:ea typeface="HGP創英角ﾎﾟｯﾌﾟ体" panose="040B0A00000000000000" pitchFamily="50" charset="-128"/>
              </a:rPr>
              <a:t>…</a:t>
            </a:r>
            <a:r>
              <a:rPr lang="ja-JP" altLang="en-US" sz="2000" dirty="0">
                <a:solidFill>
                  <a:schemeClr val="tx2"/>
                </a:solidFill>
                <a:latin typeface="HGP創英角ﾎﾟｯﾌﾟ体" panose="040B0A00000000000000" pitchFamily="50" charset="-128"/>
                <a:ea typeface="HGP創英角ﾎﾟｯﾌﾟ体" panose="040B0A00000000000000" pitchFamily="50" charset="-128"/>
              </a:rPr>
              <a:t>個別報告・一括報告</a:t>
            </a:r>
            <a:endParaRPr lang="en-US" altLang="ja-JP" sz="2000" dirty="0">
              <a:solidFill>
                <a:schemeClr val="tx2"/>
              </a:solidFill>
              <a:latin typeface="HGP創英角ﾎﾟｯﾌﾟ体" panose="040B0A00000000000000" pitchFamily="50" charset="-128"/>
              <a:ea typeface="HGP創英角ﾎﾟｯﾌﾟ体" panose="040B0A00000000000000" pitchFamily="50" charset="-128"/>
            </a:endParaRPr>
          </a:p>
          <a:p>
            <a:pPr algn="l"/>
            <a:r>
              <a:rPr lang="ja-JP" altLang="en-US" sz="2000" dirty="0">
                <a:solidFill>
                  <a:schemeClr val="tx2"/>
                </a:solidFill>
                <a:latin typeface="HGP創英角ﾎﾟｯﾌﾟ体" panose="040B0A00000000000000" pitchFamily="50" charset="-128"/>
                <a:ea typeface="HGP創英角ﾎﾟｯﾌﾟ体" panose="040B0A00000000000000" pitchFamily="50" charset="-128"/>
              </a:rPr>
              <a:t>種名調べ支援</a:t>
            </a:r>
            <a:r>
              <a:rPr lang="en-US" altLang="ja-JP" sz="2000" dirty="0">
                <a:solidFill>
                  <a:schemeClr val="tx2"/>
                </a:solidFill>
                <a:latin typeface="HGP創英角ﾎﾟｯﾌﾟ体" panose="040B0A00000000000000" pitchFamily="50" charset="-128"/>
                <a:ea typeface="HGP創英角ﾎﾟｯﾌﾟ体" panose="040B0A00000000000000" pitchFamily="50" charset="-128"/>
              </a:rPr>
              <a:t>…</a:t>
            </a:r>
            <a:r>
              <a:rPr lang="ja-JP" altLang="en-US" sz="2000" dirty="0">
                <a:solidFill>
                  <a:schemeClr val="tx2"/>
                </a:solidFill>
                <a:latin typeface="HGP創英角ﾎﾟｯﾌﾟ体" panose="040B0A00000000000000" pitchFamily="50" charset="-128"/>
                <a:ea typeface="HGP創英角ﾎﾟｯﾌﾟ体" panose="040B0A00000000000000" pitchFamily="50" charset="-128"/>
              </a:rPr>
              <a:t>種名が分からないときに撮った写真を投稿すると可能性がある種名とどこを見れば見分けやすいのかをコメントしてくれる</a:t>
            </a:r>
            <a:endParaRPr lang="en-US" altLang="ja-JP" sz="2000" dirty="0">
              <a:solidFill>
                <a:schemeClr val="tx2"/>
              </a:solidFill>
              <a:latin typeface="HGP創英角ﾎﾟｯﾌﾟ体" panose="040B0A00000000000000" pitchFamily="50" charset="-128"/>
              <a:ea typeface="HGP創英角ﾎﾟｯﾌﾟ体" panose="040B0A00000000000000" pitchFamily="50" charset="-128"/>
            </a:endParaRPr>
          </a:p>
          <a:p>
            <a:pPr algn="l"/>
            <a:endParaRPr lang="ja-JP" altLang="en-US" sz="1300" dirty="0">
              <a:solidFill>
                <a:schemeClr val="tx2"/>
              </a:solidFill>
            </a:endParaRPr>
          </a:p>
        </p:txBody>
      </p:sp>
    </p:spTree>
    <p:extLst>
      <p:ext uri="{BB962C8B-B14F-4D97-AF65-F5344CB8AC3E}">
        <p14:creationId xmlns:p14="http://schemas.microsoft.com/office/powerpoint/2010/main" val="222370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088FF0-C599-E6FD-30B5-9CF658C4032C}"/>
              </a:ext>
            </a:extLst>
          </p:cNvPr>
          <p:cNvSpPr>
            <a:spLocks noGrp="1"/>
          </p:cNvSpPr>
          <p:nvPr>
            <p:ph type="ctrTitle"/>
          </p:nvPr>
        </p:nvSpPr>
        <p:spPr>
          <a:xfrm>
            <a:off x="3379304" y="238539"/>
            <a:ext cx="4678017" cy="1096617"/>
          </a:xfrm>
        </p:spPr>
        <p:txBody>
          <a:bodyPr/>
          <a:lstStyle/>
          <a:p>
            <a:r>
              <a:rPr kumimoji="1" lang="ja-JP" altLang="en-US" dirty="0"/>
              <a:t>演習</a:t>
            </a:r>
            <a:r>
              <a:rPr kumimoji="1" lang="ja-JP" altLang="en-US" sz="3200" dirty="0"/>
              <a:t>ーイネ科</a:t>
            </a:r>
          </a:p>
        </p:txBody>
      </p:sp>
      <p:graphicFrame>
        <p:nvGraphicFramePr>
          <p:cNvPr id="10" name="図表 9">
            <a:extLst>
              <a:ext uri="{FF2B5EF4-FFF2-40B4-BE49-F238E27FC236}">
                <a16:creationId xmlns:a16="http://schemas.microsoft.com/office/drawing/2014/main" id="{022D0F92-CBEB-5EA9-CC5A-7AC96E4B9C99}"/>
              </a:ext>
            </a:extLst>
          </p:cNvPr>
          <p:cNvGraphicFramePr/>
          <p:nvPr/>
        </p:nvGraphicFramePr>
        <p:xfrm>
          <a:off x="1325217" y="1497496"/>
          <a:ext cx="6732104" cy="2531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吹き出し: 円形 10">
            <a:extLst>
              <a:ext uri="{FF2B5EF4-FFF2-40B4-BE49-F238E27FC236}">
                <a16:creationId xmlns:a16="http://schemas.microsoft.com/office/drawing/2014/main" id="{B6438E1F-C82C-39E6-FC1D-347337415C8A}"/>
              </a:ext>
            </a:extLst>
          </p:cNvPr>
          <p:cNvSpPr/>
          <p:nvPr/>
        </p:nvSpPr>
        <p:spPr>
          <a:xfrm>
            <a:off x="6096000" y="1266663"/>
            <a:ext cx="1961321" cy="927652"/>
          </a:xfrm>
          <a:prstGeom prst="wedgeEllipseCallout">
            <a:avLst>
              <a:gd name="adj1" fmla="val -46453"/>
              <a:gd name="adj2" fmla="val 63929"/>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lumMod val="95000"/>
                    <a:lumOff val="5000"/>
                  </a:prstClr>
                </a:solidFill>
                <a:effectLst/>
                <a:uLnTx/>
                <a:uFillTx/>
                <a:latin typeface="游ゴシック" panose="020F0502020204030204"/>
                <a:ea typeface="游ゴシック" panose="020B0400000000000000" pitchFamily="50" charset="-128"/>
                <a:cs typeface="+mn-cs"/>
              </a:rPr>
              <a:t>イネ科は</a:t>
            </a:r>
            <a:endParaRPr kumimoji="1" lang="en-US" altLang="ja-JP" sz="1800" b="0" i="0" u="none" strike="noStrike" kern="1200" cap="none" spc="0" normalizeH="0" baseline="0" noProof="0" dirty="0">
              <a:ln>
                <a:noFill/>
              </a:ln>
              <a:solidFill>
                <a:prstClr val="black">
                  <a:lumMod val="95000"/>
                  <a:lumOff val="5000"/>
                </a:prst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lumMod val="95000"/>
                    <a:lumOff val="5000"/>
                  </a:prstClr>
                </a:solidFill>
                <a:effectLst/>
                <a:uLnTx/>
                <a:uFillTx/>
                <a:latin typeface="游ゴシック" panose="020F0502020204030204"/>
                <a:ea typeface="游ゴシック" panose="020B0400000000000000" pitchFamily="50" charset="-128"/>
                <a:cs typeface="+mn-cs"/>
              </a:rPr>
              <a:t>ここから！</a:t>
            </a:r>
          </a:p>
        </p:txBody>
      </p:sp>
      <p:sp>
        <p:nvSpPr>
          <p:cNvPr id="12" name="テキスト ボックス 11">
            <a:extLst>
              <a:ext uri="{FF2B5EF4-FFF2-40B4-BE49-F238E27FC236}">
                <a16:creationId xmlns:a16="http://schemas.microsoft.com/office/drawing/2014/main" id="{44BBC199-27E4-C4C8-816E-A9D91BF931A9}"/>
              </a:ext>
            </a:extLst>
          </p:cNvPr>
          <p:cNvSpPr txBox="1"/>
          <p:nvPr/>
        </p:nvSpPr>
        <p:spPr>
          <a:xfrm>
            <a:off x="622851" y="1266663"/>
            <a:ext cx="2438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１　植物の分類</a:t>
            </a:r>
          </a:p>
        </p:txBody>
      </p:sp>
      <p:sp>
        <p:nvSpPr>
          <p:cNvPr id="13" name="テキスト ボックス 12">
            <a:extLst>
              <a:ext uri="{FF2B5EF4-FFF2-40B4-BE49-F238E27FC236}">
                <a16:creationId xmlns:a16="http://schemas.microsoft.com/office/drawing/2014/main" id="{503AF9AF-F97D-516D-A217-E808C4E58BC0}"/>
              </a:ext>
            </a:extLst>
          </p:cNvPr>
          <p:cNvSpPr txBox="1"/>
          <p:nvPr/>
        </p:nvSpPr>
        <p:spPr>
          <a:xfrm>
            <a:off x="622851" y="3960169"/>
            <a:ext cx="33528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２　覚えてほしいこと</a:t>
            </a:r>
          </a:p>
        </p:txBody>
      </p:sp>
      <p:graphicFrame>
        <p:nvGraphicFramePr>
          <p:cNvPr id="19" name="図表 18">
            <a:extLst>
              <a:ext uri="{FF2B5EF4-FFF2-40B4-BE49-F238E27FC236}">
                <a16:creationId xmlns:a16="http://schemas.microsoft.com/office/drawing/2014/main" id="{CB2EF7BD-FA48-ECFA-B660-3744FEF3DABC}"/>
              </a:ext>
            </a:extLst>
          </p:cNvPr>
          <p:cNvGraphicFramePr/>
          <p:nvPr/>
        </p:nvGraphicFramePr>
        <p:xfrm>
          <a:off x="200990" y="3960169"/>
          <a:ext cx="5378175" cy="33561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0" name="図表 19">
            <a:extLst>
              <a:ext uri="{FF2B5EF4-FFF2-40B4-BE49-F238E27FC236}">
                <a16:creationId xmlns:a16="http://schemas.microsoft.com/office/drawing/2014/main" id="{04F41DAB-3517-963E-8AC7-E0F1CB9BF075}"/>
              </a:ext>
            </a:extLst>
          </p:cNvPr>
          <p:cNvGraphicFramePr/>
          <p:nvPr/>
        </p:nvGraphicFramePr>
        <p:xfrm>
          <a:off x="6001026" y="4241238"/>
          <a:ext cx="5817712" cy="286246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030" name="Picture 6" descr="生き物大好き記者が追う！ 今回のテーマは「ススキとオギの ...">
            <a:extLst>
              <a:ext uri="{FF2B5EF4-FFF2-40B4-BE49-F238E27FC236}">
                <a16:creationId xmlns:a16="http://schemas.microsoft.com/office/drawing/2014/main" id="{271DDA39-C48E-4860-6526-3A2518E318E3}"/>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4967" t="8499" r="3525" b="19777"/>
          <a:stretch/>
        </p:blipFill>
        <p:spPr bwMode="auto">
          <a:xfrm>
            <a:off x="8150087" y="307555"/>
            <a:ext cx="4041913" cy="20552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比べてみよう ヨシとツルヨシ">
            <a:extLst>
              <a:ext uri="{FF2B5EF4-FFF2-40B4-BE49-F238E27FC236}">
                <a16:creationId xmlns:a16="http://schemas.microsoft.com/office/drawing/2014/main" id="{38EC0A41-358B-C81B-23F4-18FBAF5EE65F}"/>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9984" b="16572"/>
          <a:stretch/>
        </p:blipFill>
        <p:spPr bwMode="auto">
          <a:xfrm>
            <a:off x="8262728" y="2457735"/>
            <a:ext cx="3728282" cy="2272716"/>
          </a:xfrm>
          <a:prstGeom prst="rect">
            <a:avLst/>
          </a:prstGeom>
          <a:noFill/>
          <a:extLst>
            <a:ext uri="{909E8E84-426E-40DD-AFC4-6F175D3DCCD1}">
              <a14:hiddenFill xmlns:a14="http://schemas.microsoft.com/office/drawing/2010/main">
                <a:solidFill>
                  <a:srgbClr val="FFFFFF"/>
                </a:solidFill>
              </a14:hiddenFill>
            </a:ext>
          </a:extLst>
        </p:spPr>
      </p:pic>
      <p:sp>
        <p:nvSpPr>
          <p:cNvPr id="23" name="正方形/長方形 22">
            <a:extLst>
              <a:ext uri="{FF2B5EF4-FFF2-40B4-BE49-F238E27FC236}">
                <a16:creationId xmlns:a16="http://schemas.microsoft.com/office/drawing/2014/main" id="{D262C830-C6E4-3BD1-0FA5-2B596FA8D963}"/>
              </a:ext>
            </a:extLst>
          </p:cNvPr>
          <p:cNvSpPr/>
          <p:nvPr/>
        </p:nvSpPr>
        <p:spPr>
          <a:xfrm>
            <a:off x="8150087" y="2282945"/>
            <a:ext cx="1864370"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ススキ</a:t>
            </a:r>
          </a:p>
        </p:txBody>
      </p:sp>
      <p:sp>
        <p:nvSpPr>
          <p:cNvPr id="24" name="正方形/長方形 23">
            <a:extLst>
              <a:ext uri="{FF2B5EF4-FFF2-40B4-BE49-F238E27FC236}">
                <a16:creationId xmlns:a16="http://schemas.microsoft.com/office/drawing/2014/main" id="{D888E8B6-B3BD-E40B-24E5-B81374EE718B}"/>
              </a:ext>
            </a:extLst>
          </p:cNvPr>
          <p:cNvSpPr/>
          <p:nvPr/>
        </p:nvSpPr>
        <p:spPr>
          <a:xfrm>
            <a:off x="10600527" y="2282944"/>
            <a:ext cx="100540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オギ</a:t>
            </a:r>
          </a:p>
        </p:txBody>
      </p:sp>
      <p:sp>
        <p:nvSpPr>
          <p:cNvPr id="25" name="正方形/長方形 24">
            <a:extLst>
              <a:ext uri="{FF2B5EF4-FFF2-40B4-BE49-F238E27FC236}">
                <a16:creationId xmlns:a16="http://schemas.microsoft.com/office/drawing/2014/main" id="{36C94810-6C80-8914-332C-36E50F71E3F3}"/>
              </a:ext>
            </a:extLst>
          </p:cNvPr>
          <p:cNvSpPr/>
          <p:nvPr/>
        </p:nvSpPr>
        <p:spPr>
          <a:xfrm>
            <a:off x="7703706" y="4241238"/>
            <a:ext cx="100540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ヨシ</a:t>
            </a:r>
          </a:p>
        </p:txBody>
      </p:sp>
      <p:sp>
        <p:nvSpPr>
          <p:cNvPr id="26" name="正方形/長方形 25">
            <a:extLst>
              <a:ext uri="{FF2B5EF4-FFF2-40B4-BE49-F238E27FC236}">
                <a16:creationId xmlns:a16="http://schemas.microsoft.com/office/drawing/2014/main" id="{0931A2B5-D471-36CE-6FD3-7E6C9F065C59}"/>
              </a:ext>
            </a:extLst>
          </p:cNvPr>
          <p:cNvSpPr/>
          <p:nvPr/>
        </p:nvSpPr>
        <p:spPr>
          <a:xfrm>
            <a:off x="9268131" y="4239937"/>
            <a:ext cx="1826141"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ツルヨシ</a:t>
            </a:r>
          </a:p>
        </p:txBody>
      </p:sp>
    </p:spTree>
    <p:extLst>
      <p:ext uri="{BB962C8B-B14F-4D97-AF65-F5344CB8AC3E}">
        <p14:creationId xmlns:p14="http://schemas.microsoft.com/office/powerpoint/2010/main" val="3232878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図表 4"/>
          <p:cNvGraphicFramePr/>
          <p:nvPr/>
        </p:nvGraphicFramePr>
        <p:xfrm>
          <a:off x="0" y="1216157"/>
          <a:ext cx="10304980" cy="56418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28372" y="1872391"/>
            <a:ext cx="1679316" cy="141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35848"/>
          <a:stretch/>
        </p:blipFill>
        <p:spPr bwMode="auto">
          <a:xfrm>
            <a:off x="3859574" y="5348128"/>
            <a:ext cx="1519575" cy="1360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999" r="24154" b="10914"/>
          <a:stretch/>
        </p:blipFill>
        <p:spPr bwMode="auto">
          <a:xfrm>
            <a:off x="3859575" y="3647850"/>
            <a:ext cx="1452164" cy="1490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1554278" y="277672"/>
            <a:ext cx="820891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３</a:t>
            </a:r>
            <a:r>
              <a:rPr kumimoji="1"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種類の見分け方</a:t>
            </a:r>
          </a:p>
        </p:txBody>
      </p:sp>
      <p:sp>
        <p:nvSpPr>
          <p:cNvPr id="8" name="テキスト ボックス 7"/>
          <p:cNvSpPr txBox="1"/>
          <p:nvPr/>
        </p:nvSpPr>
        <p:spPr>
          <a:xfrm>
            <a:off x="5658734" y="4099466"/>
            <a:ext cx="59510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外来タンポポ</a:t>
            </a: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endPar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ex.</a:t>
            </a: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セイヨウタンポポ、アカミタンポポ</a:t>
            </a:r>
          </a:p>
        </p:txBody>
      </p:sp>
      <p:sp>
        <p:nvSpPr>
          <p:cNvPr id="9" name="テキスト ボックス 8"/>
          <p:cNvSpPr txBox="1"/>
          <p:nvPr/>
        </p:nvSpPr>
        <p:spPr>
          <a:xfrm>
            <a:off x="5658734" y="5469978"/>
            <a:ext cx="605380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在来タンポポ</a:t>
            </a: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endPar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ex.</a:t>
            </a: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カンサイタンポポ、エゾタンポポ、</a:t>
            </a:r>
            <a:endPar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トウカイタンポポ</a:t>
            </a:r>
          </a:p>
        </p:txBody>
      </p:sp>
      <p:sp>
        <p:nvSpPr>
          <p:cNvPr id="10" name="テキスト ボックス 9"/>
          <p:cNvSpPr txBox="1"/>
          <p:nvPr/>
        </p:nvSpPr>
        <p:spPr>
          <a:xfrm>
            <a:off x="8216229" y="3303362"/>
            <a:ext cx="43232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シロバナタンポポ</a:t>
            </a:r>
          </a:p>
        </p:txBody>
      </p:sp>
    </p:spTree>
    <p:extLst>
      <p:ext uri="{BB962C8B-B14F-4D97-AF65-F5344CB8AC3E}">
        <p14:creationId xmlns:p14="http://schemas.microsoft.com/office/powerpoint/2010/main" val="158667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graphicEl>
                                              <a:dgm id="{EE733087-32A2-4BC5-A9CF-585561A3BCF3}"/>
                                            </p:graphicEl>
                                          </p:spTgt>
                                        </p:tgtEl>
                                        <p:attrNameLst>
                                          <p:attrName>style.visibility</p:attrName>
                                        </p:attrNameLst>
                                      </p:cBhvr>
                                      <p:to>
                                        <p:strVal val="visible"/>
                                      </p:to>
                                    </p:set>
                                    <p:animEffect transition="in" filter="fade">
                                      <p:cBhvr>
                                        <p:cTn id="14" dur="500"/>
                                        <p:tgtEl>
                                          <p:spTgt spid="5">
                                            <p:graphicEl>
                                              <a:dgm id="{EE733087-32A2-4BC5-A9CF-585561A3BCF3}"/>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graphicEl>
                                              <a:dgm id="{21ACA9F4-D550-423E-89FD-1D5702C6B673}"/>
                                            </p:graphicEl>
                                          </p:spTgt>
                                        </p:tgtEl>
                                        <p:attrNameLst>
                                          <p:attrName>style.visibility</p:attrName>
                                        </p:attrNameLst>
                                      </p:cBhvr>
                                      <p:to>
                                        <p:strVal val="visible"/>
                                      </p:to>
                                    </p:set>
                                    <p:animEffect transition="in" filter="fade">
                                      <p:cBhvr>
                                        <p:cTn id="19" dur="500"/>
                                        <p:tgtEl>
                                          <p:spTgt spid="5">
                                            <p:graphicEl>
                                              <a:dgm id="{21ACA9F4-D550-423E-89FD-1D5702C6B673}"/>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graphicEl>
                                              <a:dgm id="{9E5F5169-EA4D-48CE-98D2-A77057DDE743}"/>
                                            </p:graphicEl>
                                          </p:spTgt>
                                        </p:tgtEl>
                                        <p:attrNameLst>
                                          <p:attrName>style.visibility</p:attrName>
                                        </p:attrNameLst>
                                      </p:cBhvr>
                                      <p:to>
                                        <p:strVal val="visible"/>
                                      </p:to>
                                    </p:set>
                                    <p:animEffect transition="in" filter="fade">
                                      <p:cBhvr>
                                        <p:cTn id="22" dur="500"/>
                                        <p:tgtEl>
                                          <p:spTgt spid="5">
                                            <p:graphicEl>
                                              <a:dgm id="{9E5F5169-EA4D-48CE-98D2-A77057DDE743}"/>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50AA13C3-CC15-40AE-8F4F-5D3D23836EBC}"/>
                                            </p:graphicEl>
                                          </p:spTgt>
                                        </p:tgtEl>
                                        <p:attrNameLst>
                                          <p:attrName>style.visibility</p:attrName>
                                        </p:attrNameLst>
                                      </p:cBhvr>
                                      <p:to>
                                        <p:strVal val="visible"/>
                                      </p:to>
                                    </p:set>
                                    <p:animEffect transition="in" filter="fade">
                                      <p:cBhvr>
                                        <p:cTn id="27" dur="500"/>
                                        <p:tgtEl>
                                          <p:spTgt spid="5">
                                            <p:graphicEl>
                                              <a:dgm id="{50AA13C3-CC15-40AE-8F4F-5D3D23836EBC}"/>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graphicEl>
                                              <a:dgm id="{C93E52EE-EB4B-49CB-ABCB-077E5C13D290}"/>
                                            </p:graphicEl>
                                          </p:spTgt>
                                        </p:tgtEl>
                                        <p:attrNameLst>
                                          <p:attrName>style.visibility</p:attrName>
                                        </p:attrNameLst>
                                      </p:cBhvr>
                                      <p:to>
                                        <p:strVal val="visible"/>
                                      </p:to>
                                    </p:set>
                                    <p:animEffect transition="in" filter="fade">
                                      <p:cBhvr>
                                        <p:cTn id="30" dur="500"/>
                                        <p:tgtEl>
                                          <p:spTgt spid="5">
                                            <p:graphicEl>
                                              <a:dgm id="{C93E52EE-EB4B-49CB-ABCB-077E5C13D290}"/>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fade">
                                      <p:cBhvr>
                                        <p:cTn id="35" dur="500"/>
                                        <p:tgtEl>
                                          <p:spTgt spid="307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graphicEl>
                                              <a:dgm id="{981E0799-631E-4BD8-AAD8-A3C970D1E416}"/>
                                            </p:graphicEl>
                                          </p:spTgt>
                                        </p:tgtEl>
                                        <p:attrNameLst>
                                          <p:attrName>style.visibility</p:attrName>
                                        </p:attrNameLst>
                                      </p:cBhvr>
                                      <p:to>
                                        <p:strVal val="visible"/>
                                      </p:to>
                                    </p:set>
                                    <p:animEffect transition="in" filter="fade">
                                      <p:cBhvr>
                                        <p:cTn id="43" dur="500"/>
                                        <p:tgtEl>
                                          <p:spTgt spid="5">
                                            <p:graphicEl>
                                              <a:dgm id="{981E0799-631E-4BD8-AAD8-A3C970D1E416}"/>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graphicEl>
                                              <a:dgm id="{4BB559A8-B44E-4E8E-BA96-E73B1B84247C}"/>
                                            </p:graphicEl>
                                          </p:spTgt>
                                        </p:tgtEl>
                                        <p:attrNameLst>
                                          <p:attrName>style.visibility</p:attrName>
                                        </p:attrNameLst>
                                      </p:cBhvr>
                                      <p:to>
                                        <p:strVal val="visible"/>
                                      </p:to>
                                    </p:set>
                                    <p:animEffect transition="in" filter="fade">
                                      <p:cBhvr>
                                        <p:cTn id="46" dur="500"/>
                                        <p:tgtEl>
                                          <p:spTgt spid="5">
                                            <p:graphicEl>
                                              <a:dgm id="{4BB559A8-B44E-4E8E-BA96-E73B1B84247C}"/>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graphicEl>
                                              <a:dgm id="{339AA082-3388-4571-940D-30E2CFA0F85D}"/>
                                            </p:graphicEl>
                                          </p:spTgt>
                                        </p:tgtEl>
                                        <p:attrNameLst>
                                          <p:attrName>style.visibility</p:attrName>
                                        </p:attrNameLst>
                                      </p:cBhvr>
                                      <p:to>
                                        <p:strVal val="visible"/>
                                      </p:to>
                                    </p:set>
                                    <p:animEffect transition="in" filter="fade">
                                      <p:cBhvr>
                                        <p:cTn id="51" dur="500"/>
                                        <p:tgtEl>
                                          <p:spTgt spid="5">
                                            <p:graphicEl>
                                              <a:dgm id="{339AA082-3388-4571-940D-30E2CFA0F85D}"/>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graphicEl>
                                              <a:dgm id="{DAD6E29D-8C9D-4147-8CAB-832F460BD6AB}"/>
                                            </p:graphicEl>
                                          </p:spTgt>
                                        </p:tgtEl>
                                        <p:attrNameLst>
                                          <p:attrName>style.visibility</p:attrName>
                                        </p:attrNameLst>
                                      </p:cBhvr>
                                      <p:to>
                                        <p:strVal val="visible"/>
                                      </p:to>
                                    </p:set>
                                    <p:animEffect transition="in" filter="fade">
                                      <p:cBhvr>
                                        <p:cTn id="54" dur="500"/>
                                        <p:tgtEl>
                                          <p:spTgt spid="5">
                                            <p:graphicEl>
                                              <a:dgm id="{DAD6E29D-8C9D-4147-8CAB-832F460BD6AB}"/>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076"/>
                                        </p:tgtEl>
                                        <p:attrNameLst>
                                          <p:attrName>style.visibility</p:attrName>
                                        </p:attrNameLst>
                                      </p:cBhvr>
                                      <p:to>
                                        <p:strVal val="visible"/>
                                      </p:to>
                                    </p:set>
                                    <p:animEffect transition="in" filter="fade">
                                      <p:cBhvr>
                                        <p:cTn id="59" dur="500"/>
                                        <p:tgtEl>
                                          <p:spTgt spid="307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075"/>
                                        </p:tgtEl>
                                        <p:attrNameLst>
                                          <p:attrName>style.visibility</p:attrName>
                                        </p:attrNameLst>
                                      </p:cBhvr>
                                      <p:to>
                                        <p:strVal val="visible"/>
                                      </p:to>
                                    </p:set>
                                    <p:animEffect transition="in" filter="fade">
                                      <p:cBhvr>
                                        <p:cTn id="67" dur="500"/>
                                        <p:tgtEl>
                                          <p:spTgt spid="307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lvlOne"/>
        </p:bldSub>
      </p:bldGraphic>
      <p:bldP spid="7" grpId="0"/>
      <p:bldP spid="8" grpId="0" uiExpand="1"/>
      <p:bldP spid="9" grpId="0"/>
      <p:bldP spid="10" grpId="0" uiExpan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566E4D9B-1609-406A-BA63-1D12D5A06A75}"/>
              </a:ext>
            </a:extLst>
          </p:cNvPr>
          <p:cNvSpPr txBox="1">
            <a:spLocks/>
          </p:cNvSpPr>
          <p:nvPr/>
        </p:nvSpPr>
        <p:spPr>
          <a:xfrm>
            <a:off x="452063" y="1034836"/>
            <a:ext cx="10585807" cy="29172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7200" b="1" dirty="0">
                <a:latin typeface="+mn-ea"/>
                <a:ea typeface="+mn-ea"/>
              </a:rPr>
              <a:t>以上で報告を終わります</a:t>
            </a:r>
            <a:endParaRPr lang="en-US" altLang="ja-JP" sz="7200" b="1" dirty="0">
              <a:latin typeface="+mn-ea"/>
              <a:ea typeface="+mn-ea"/>
            </a:endParaRPr>
          </a:p>
          <a:p>
            <a:endParaRPr lang="ja-JP" altLang="en-US" sz="7200" b="1" dirty="0">
              <a:latin typeface="+mn-ea"/>
              <a:ea typeface="+mn-ea"/>
            </a:endParaRPr>
          </a:p>
        </p:txBody>
      </p:sp>
      <p:sp>
        <p:nvSpPr>
          <p:cNvPr id="5" name="タイトル 1">
            <a:extLst>
              <a:ext uri="{FF2B5EF4-FFF2-40B4-BE49-F238E27FC236}">
                <a16:creationId xmlns:a16="http://schemas.microsoft.com/office/drawing/2014/main" id="{7EA9A232-99BE-4933-A4E1-40020E593037}"/>
              </a:ext>
            </a:extLst>
          </p:cNvPr>
          <p:cNvSpPr txBox="1">
            <a:spLocks/>
          </p:cNvSpPr>
          <p:nvPr/>
        </p:nvSpPr>
        <p:spPr>
          <a:xfrm>
            <a:off x="1154130" y="2350289"/>
            <a:ext cx="10585807" cy="29172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7200" b="1" dirty="0">
                <a:latin typeface="+mn-ea"/>
                <a:ea typeface="+mn-ea"/>
              </a:rPr>
              <a:t>ありがとうございました</a:t>
            </a:r>
          </a:p>
        </p:txBody>
      </p:sp>
      <p:pic>
        <p:nvPicPr>
          <p:cNvPr id="4" name="図 3">
            <a:extLst>
              <a:ext uri="{FF2B5EF4-FFF2-40B4-BE49-F238E27FC236}">
                <a16:creationId xmlns:a16="http://schemas.microsoft.com/office/drawing/2014/main" id="{F64F0AEE-831B-4FD9-A082-9D0933EC2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063" y="4367090"/>
            <a:ext cx="2289457" cy="2215942"/>
          </a:xfrm>
          <a:prstGeom prst="rect">
            <a:avLst/>
          </a:prstGeom>
        </p:spPr>
      </p:pic>
    </p:spTree>
    <p:extLst>
      <p:ext uri="{BB962C8B-B14F-4D97-AF65-F5344CB8AC3E}">
        <p14:creationId xmlns:p14="http://schemas.microsoft.com/office/powerpoint/2010/main" val="2557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388307" y="1927386"/>
            <a:ext cx="11548997" cy="4011340"/>
          </a:xfrm>
        </p:spPr>
        <p:txBody>
          <a:bodyPr>
            <a:noAutofit/>
          </a:bodyPr>
          <a:lstStyle/>
          <a:p>
            <a:pPr algn="l"/>
            <a:r>
              <a:rPr lang="ja-JP" altLang="en-US" sz="4800" b="1" dirty="0">
                <a:solidFill>
                  <a:schemeClr val="tx1"/>
                </a:solidFill>
                <a:latin typeface="ＭＳ ゴシック" panose="020B0609070205080204" pitchFamily="49" charset="-128"/>
                <a:ea typeface="ＭＳ ゴシック" panose="020B0609070205080204" pitchFamily="49" charset="-128"/>
              </a:rPr>
              <a:t>調査数</a:t>
            </a:r>
            <a:br>
              <a:rPr lang="en-US" altLang="ja-JP" sz="4800" b="1" dirty="0">
                <a:solidFill>
                  <a:schemeClr val="tx1"/>
                </a:solidFill>
                <a:latin typeface="ＭＳ ゴシック" panose="020B0609070205080204" pitchFamily="49" charset="-128"/>
                <a:ea typeface="ＭＳ ゴシック" panose="020B0609070205080204" pitchFamily="49" charset="-128"/>
              </a:rPr>
            </a:br>
            <a:r>
              <a:rPr lang="ja-JP" altLang="en-US" sz="4800" b="1" dirty="0">
                <a:solidFill>
                  <a:schemeClr val="tx1"/>
                </a:solidFill>
                <a:latin typeface="ＭＳ ゴシック" panose="020B0609070205080204" pitchFamily="49" charset="-128"/>
                <a:ea typeface="ＭＳ ゴシック" panose="020B0609070205080204" pitchFamily="49" charset="-128"/>
              </a:rPr>
              <a:t>・昨年度　</a:t>
            </a:r>
            <a:r>
              <a:rPr lang="ja-JP" altLang="en-US" sz="4800" b="1" dirty="0">
                <a:latin typeface="ＭＳ ゴシック" panose="020B0609070205080204" pitchFamily="49" charset="-128"/>
                <a:ea typeface="ＭＳ ゴシック" panose="020B0609070205080204" pitchFamily="49" charset="-128"/>
              </a:rPr>
              <a:t>１３，７４４</a:t>
            </a:r>
            <a:r>
              <a:rPr lang="ja-JP" altLang="en-US" sz="4800" b="1" dirty="0">
                <a:solidFill>
                  <a:schemeClr val="tx1"/>
                </a:solidFill>
                <a:latin typeface="ＭＳ ゴシック" panose="020B0609070205080204" pitchFamily="49" charset="-128"/>
                <a:ea typeface="ＭＳ ゴシック" panose="020B0609070205080204" pitchFamily="49" charset="-128"/>
              </a:rPr>
              <a:t>件</a:t>
            </a:r>
            <a:br>
              <a:rPr lang="en-US" altLang="ja-JP" sz="4800" b="1" dirty="0">
                <a:solidFill>
                  <a:schemeClr val="tx1"/>
                </a:solidFill>
                <a:latin typeface="ＭＳ ゴシック" panose="020B0609070205080204" pitchFamily="49" charset="-128"/>
                <a:ea typeface="ＭＳ ゴシック" panose="020B0609070205080204" pitchFamily="49" charset="-128"/>
              </a:rPr>
            </a:br>
            <a:br>
              <a:rPr lang="en-US" altLang="ja-JP" sz="4800" b="1" dirty="0">
                <a:solidFill>
                  <a:schemeClr val="tx1"/>
                </a:solidFill>
                <a:latin typeface="ＭＳ ゴシック" panose="020B0609070205080204" pitchFamily="49" charset="-128"/>
                <a:ea typeface="ＭＳ ゴシック" panose="020B0609070205080204" pitchFamily="49" charset="-128"/>
              </a:rPr>
            </a:br>
            <a:r>
              <a:rPr lang="ja-JP" altLang="en-US" sz="4800" b="1" dirty="0">
                <a:solidFill>
                  <a:schemeClr val="tx1"/>
                </a:solidFill>
                <a:latin typeface="ＭＳ ゴシック" panose="020B0609070205080204" pitchFamily="49" charset="-128"/>
                <a:ea typeface="ＭＳ ゴシック" panose="020B0609070205080204" pitchFamily="49" charset="-128"/>
              </a:rPr>
              <a:t>　　　　　　　　　　</a:t>
            </a:r>
            <a:r>
              <a:rPr lang="ja-JP" altLang="en-US" sz="4800" b="1" u="sng" dirty="0">
                <a:solidFill>
                  <a:schemeClr val="tx1"/>
                </a:solidFill>
                <a:latin typeface="ＭＳ ゴシック" panose="020B0609070205080204" pitchFamily="49" charset="-128"/>
                <a:ea typeface="ＭＳ ゴシック" panose="020B0609070205080204" pitchFamily="49" charset="-128"/>
              </a:rPr>
              <a:t>２，３０３件増加</a:t>
            </a:r>
            <a:br>
              <a:rPr lang="en-US" altLang="ja-JP" sz="4800" b="1" dirty="0">
                <a:solidFill>
                  <a:schemeClr val="tx1"/>
                </a:solidFill>
                <a:latin typeface="ＭＳ ゴシック" panose="020B0609070205080204" pitchFamily="49" charset="-128"/>
                <a:ea typeface="ＭＳ ゴシック" panose="020B0609070205080204" pitchFamily="49" charset="-128"/>
              </a:rPr>
            </a:br>
            <a:br>
              <a:rPr lang="en-US" altLang="ja-JP" sz="4800" b="1" dirty="0">
                <a:solidFill>
                  <a:schemeClr val="tx1"/>
                </a:solidFill>
                <a:latin typeface="ＭＳ ゴシック" panose="020B0609070205080204" pitchFamily="49" charset="-128"/>
                <a:ea typeface="ＭＳ ゴシック" panose="020B0609070205080204" pitchFamily="49" charset="-128"/>
              </a:rPr>
            </a:br>
            <a:r>
              <a:rPr lang="ja-JP" altLang="en-US" sz="4800" b="1" dirty="0">
                <a:solidFill>
                  <a:schemeClr val="tx1"/>
                </a:solidFill>
                <a:latin typeface="ＭＳ ゴシック" panose="020B0609070205080204" pitchFamily="49" charset="-128"/>
                <a:ea typeface="ＭＳ ゴシック" panose="020B0609070205080204" pitchFamily="49" charset="-128"/>
              </a:rPr>
              <a:t>・今年度　１５，４４７件</a:t>
            </a:r>
            <a:endParaRPr kumimoji="1" lang="ja-JP" altLang="en-US" sz="4800" b="1" dirty="0">
              <a:solidFill>
                <a:schemeClr val="tx1"/>
              </a:solidFill>
              <a:latin typeface="ＭＳ ゴシック" panose="020B0609070205080204" pitchFamily="49" charset="-128"/>
              <a:ea typeface="ＭＳ ゴシック" panose="020B0609070205080204" pitchFamily="49" charset="-128"/>
            </a:endParaRPr>
          </a:p>
        </p:txBody>
      </p:sp>
      <p:sp>
        <p:nvSpPr>
          <p:cNvPr id="2" name="コンテンツ プレースホルダー 1"/>
          <p:cNvSpPr>
            <a:spLocks noGrp="1"/>
          </p:cNvSpPr>
          <p:nvPr>
            <p:ph idx="1"/>
          </p:nvPr>
        </p:nvSpPr>
        <p:spPr>
          <a:xfrm>
            <a:off x="1694597" y="618639"/>
            <a:ext cx="7499176" cy="1171600"/>
          </a:xfrm>
        </p:spPr>
        <p:txBody>
          <a:bodyPr>
            <a:normAutofit/>
          </a:bodyPr>
          <a:lstStyle/>
          <a:p>
            <a:pPr marL="0" indent="0">
              <a:buNone/>
            </a:pPr>
            <a:r>
              <a:rPr lang="ja-JP" altLang="en-US" sz="5400" b="1" dirty="0">
                <a:latin typeface="+mn-ea"/>
              </a:rPr>
              <a:t>調査件数の状況</a:t>
            </a:r>
          </a:p>
        </p:txBody>
      </p:sp>
      <p:sp>
        <p:nvSpPr>
          <p:cNvPr id="4" name="下矢印 3"/>
          <p:cNvSpPr/>
          <p:nvPr/>
        </p:nvSpPr>
        <p:spPr>
          <a:xfrm>
            <a:off x="4654739" y="3598530"/>
            <a:ext cx="789446" cy="10149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39089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74541" y="479106"/>
            <a:ext cx="9875520" cy="1356360"/>
          </a:xfrm>
        </p:spPr>
        <p:txBody>
          <a:bodyPr>
            <a:normAutofit/>
          </a:bodyPr>
          <a:lstStyle/>
          <a:p>
            <a:r>
              <a:rPr kumimoji="1" lang="ja-JP" altLang="en-US" sz="6600" b="1" dirty="0">
                <a:solidFill>
                  <a:schemeClr val="tx1"/>
                </a:solidFill>
                <a:latin typeface="+mn-ea"/>
                <a:ea typeface="+mn-ea"/>
              </a:rPr>
              <a:t>４．集計結果</a:t>
            </a:r>
          </a:p>
        </p:txBody>
      </p:sp>
      <p:sp>
        <p:nvSpPr>
          <p:cNvPr id="3" name="コンテンツ プレースホルダー 2"/>
          <p:cNvSpPr>
            <a:spLocks noGrp="1"/>
          </p:cNvSpPr>
          <p:nvPr>
            <p:ph idx="1"/>
          </p:nvPr>
        </p:nvSpPr>
        <p:spPr>
          <a:xfrm>
            <a:off x="477745" y="2100354"/>
            <a:ext cx="9872871" cy="4038600"/>
          </a:xfrm>
        </p:spPr>
        <p:txBody>
          <a:bodyPr>
            <a:noAutofit/>
          </a:bodyPr>
          <a:lstStyle/>
          <a:p>
            <a:pPr marL="45720" indent="0">
              <a:buNone/>
            </a:pPr>
            <a:r>
              <a:rPr kumimoji="1" lang="ja-JP" altLang="en-US" sz="4800" b="1" dirty="0">
                <a:solidFill>
                  <a:schemeClr val="tx1"/>
                </a:solidFill>
                <a:latin typeface="+mn-ea"/>
              </a:rPr>
              <a:t>＜凡例＞</a:t>
            </a:r>
            <a:endParaRPr kumimoji="1" lang="en-US" altLang="ja-JP" sz="4800" b="1" dirty="0">
              <a:solidFill>
                <a:schemeClr val="tx1"/>
              </a:solidFill>
              <a:latin typeface="+mn-ea"/>
            </a:endParaRPr>
          </a:p>
          <a:p>
            <a:pPr>
              <a:buFont typeface="Wingdings" panose="05000000000000000000" pitchFamily="2" charset="2"/>
              <a:buChar char="n"/>
            </a:pPr>
            <a:r>
              <a:rPr lang="ja-JP" altLang="en-US" sz="4800" b="1" dirty="0">
                <a:solidFill>
                  <a:srgbClr val="D20000"/>
                </a:solidFill>
                <a:latin typeface="+mn-ea"/>
              </a:rPr>
              <a:t>赤</a:t>
            </a:r>
            <a:r>
              <a:rPr kumimoji="1" lang="ja-JP" altLang="en-US" sz="4800" b="1" dirty="0">
                <a:latin typeface="+mn-ea"/>
              </a:rPr>
              <a:t>⇒</a:t>
            </a:r>
            <a:r>
              <a:rPr kumimoji="1" lang="ja-JP" altLang="en-US" sz="4800" b="1" dirty="0">
                <a:solidFill>
                  <a:schemeClr val="tx1"/>
                </a:solidFill>
                <a:latin typeface="+mn-ea"/>
              </a:rPr>
              <a:t>セイヨウタンポポ</a:t>
            </a:r>
            <a:endParaRPr kumimoji="1" lang="en-US" altLang="ja-JP" sz="4800" b="1" dirty="0">
              <a:solidFill>
                <a:schemeClr val="tx1"/>
              </a:solidFill>
              <a:latin typeface="+mn-ea"/>
            </a:endParaRPr>
          </a:p>
          <a:p>
            <a:pPr>
              <a:buFont typeface="Wingdings" panose="05000000000000000000" pitchFamily="2" charset="2"/>
              <a:buChar char="n"/>
            </a:pPr>
            <a:r>
              <a:rPr lang="ja-JP" altLang="en-US" sz="4800" b="1" dirty="0">
                <a:solidFill>
                  <a:srgbClr val="FFE500"/>
                </a:solidFill>
                <a:latin typeface="+mn-ea"/>
              </a:rPr>
              <a:t>黄</a:t>
            </a:r>
            <a:r>
              <a:rPr lang="ja-JP" altLang="en-US" sz="4800" b="1" dirty="0">
                <a:latin typeface="+mn-ea"/>
              </a:rPr>
              <a:t>⇒</a:t>
            </a:r>
            <a:r>
              <a:rPr lang="ja-JP" altLang="en-US" sz="4800" b="1" dirty="0">
                <a:solidFill>
                  <a:schemeClr val="tx1"/>
                </a:solidFill>
                <a:latin typeface="+mn-ea"/>
              </a:rPr>
              <a:t>アカミタンポポ</a:t>
            </a:r>
            <a:endParaRPr lang="en-US" altLang="ja-JP" sz="4800" b="1" dirty="0">
              <a:solidFill>
                <a:schemeClr val="tx1"/>
              </a:solidFill>
              <a:latin typeface="+mn-ea"/>
            </a:endParaRPr>
          </a:p>
          <a:p>
            <a:pPr>
              <a:buFont typeface="Wingdings" panose="05000000000000000000" pitchFamily="2" charset="2"/>
              <a:buChar char="n"/>
            </a:pPr>
            <a:r>
              <a:rPr kumimoji="1" lang="ja-JP" altLang="en-US" sz="4800" b="1" dirty="0">
                <a:solidFill>
                  <a:srgbClr val="00B050"/>
                </a:solidFill>
                <a:latin typeface="+mn-ea"/>
              </a:rPr>
              <a:t>緑</a:t>
            </a:r>
            <a:r>
              <a:rPr kumimoji="1" lang="ja-JP" altLang="en-US" sz="4800" b="1" dirty="0">
                <a:latin typeface="+mn-ea"/>
              </a:rPr>
              <a:t>⇒</a:t>
            </a:r>
            <a:r>
              <a:rPr kumimoji="1" lang="ja-JP" altLang="en-US" sz="4800" b="1" dirty="0">
                <a:solidFill>
                  <a:schemeClr val="tx1"/>
                </a:solidFill>
                <a:latin typeface="+mn-ea"/>
              </a:rPr>
              <a:t>シロバナタンポポ</a:t>
            </a:r>
            <a:endParaRPr kumimoji="1" lang="en-US" altLang="ja-JP" sz="4800" b="1" dirty="0">
              <a:solidFill>
                <a:schemeClr val="tx1"/>
              </a:solidFill>
              <a:latin typeface="+mn-ea"/>
            </a:endParaRPr>
          </a:p>
          <a:p>
            <a:pPr>
              <a:buFont typeface="Wingdings" panose="05000000000000000000" pitchFamily="2" charset="2"/>
              <a:buChar char="n"/>
            </a:pPr>
            <a:r>
              <a:rPr lang="ja-JP" altLang="en-US" sz="4800" b="1" dirty="0">
                <a:solidFill>
                  <a:srgbClr val="00B0F0"/>
                </a:solidFill>
                <a:latin typeface="+mn-ea"/>
              </a:rPr>
              <a:t>水色</a:t>
            </a:r>
            <a:r>
              <a:rPr lang="ja-JP" altLang="en-US" sz="4800" b="1" dirty="0">
                <a:latin typeface="+mn-ea"/>
              </a:rPr>
              <a:t>⇒</a:t>
            </a:r>
            <a:r>
              <a:rPr lang="ja-JP" altLang="en-US" sz="4800" b="1" dirty="0">
                <a:solidFill>
                  <a:schemeClr val="tx1"/>
                </a:solidFill>
                <a:latin typeface="+mn-ea"/>
              </a:rPr>
              <a:t>カントウタンポポ</a:t>
            </a:r>
            <a:endParaRPr kumimoji="1" lang="en-US" altLang="ja-JP" sz="4800" b="1" dirty="0">
              <a:solidFill>
                <a:schemeClr val="tx1"/>
              </a:solidFill>
              <a:latin typeface="+mn-ea"/>
            </a:endParaRPr>
          </a:p>
        </p:txBody>
      </p:sp>
      <p:sp>
        <p:nvSpPr>
          <p:cNvPr id="4" name="右中かっこ 3"/>
          <p:cNvSpPr/>
          <p:nvPr/>
        </p:nvSpPr>
        <p:spPr>
          <a:xfrm>
            <a:off x="7734195" y="4845118"/>
            <a:ext cx="936075" cy="1112395"/>
          </a:xfrm>
          <a:prstGeom prst="rightBrace">
            <a:avLst>
              <a:gd name="adj1" fmla="val 13435"/>
              <a:gd name="adj2" fmla="val 50000"/>
            </a:avLst>
          </a:prstGeom>
          <a:noFill/>
          <a:ln>
            <a:solidFill>
              <a:schemeClr val="accent5"/>
            </a:solid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テキスト ボックス 5"/>
          <p:cNvSpPr txBox="1"/>
          <p:nvPr/>
        </p:nvSpPr>
        <p:spPr>
          <a:xfrm>
            <a:off x="8809158" y="5023902"/>
            <a:ext cx="348017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在来種</a:t>
            </a:r>
          </a:p>
        </p:txBody>
      </p:sp>
      <p:sp>
        <p:nvSpPr>
          <p:cNvPr id="7" name="右中かっこ 6"/>
          <p:cNvSpPr/>
          <p:nvPr/>
        </p:nvSpPr>
        <p:spPr>
          <a:xfrm>
            <a:off x="7169972" y="3016407"/>
            <a:ext cx="936075" cy="1236130"/>
          </a:xfrm>
          <a:prstGeom prst="rightBrace">
            <a:avLst>
              <a:gd name="adj1" fmla="val 13435"/>
              <a:gd name="adj2" fmla="val 50000"/>
            </a:avLst>
          </a:prstGeom>
          <a:noFill/>
          <a:ln>
            <a:solidFill>
              <a:schemeClr val="accent5"/>
            </a:solid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 name="テキスト ボックス 7"/>
          <p:cNvSpPr txBox="1"/>
          <p:nvPr/>
        </p:nvSpPr>
        <p:spPr>
          <a:xfrm>
            <a:off x="8202233" y="3221837"/>
            <a:ext cx="254564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外来種</a:t>
            </a:r>
          </a:p>
        </p:txBody>
      </p:sp>
    </p:spTree>
    <p:extLst>
      <p:ext uri="{BB962C8B-B14F-4D97-AF65-F5344CB8AC3E}">
        <p14:creationId xmlns:p14="http://schemas.microsoft.com/office/powerpoint/2010/main" val="164604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グラフ 7">
            <a:extLst>
              <a:ext uri="{FF2B5EF4-FFF2-40B4-BE49-F238E27FC236}">
                <a16:creationId xmlns:a16="http://schemas.microsoft.com/office/drawing/2014/main" id="{3AE2F8B8-1F50-6754-983E-E4B3D91802CD}"/>
              </a:ext>
            </a:extLst>
          </p:cNvPr>
          <p:cNvGraphicFramePr>
            <a:graphicFrameLocks/>
          </p:cNvGraphicFramePr>
          <p:nvPr>
            <p:extLst>
              <p:ext uri="{D42A27DB-BD31-4B8C-83A1-F6EECF244321}">
                <p14:modId xmlns:p14="http://schemas.microsoft.com/office/powerpoint/2010/main" val="3784146647"/>
              </p:ext>
            </p:extLst>
          </p:nvPr>
        </p:nvGraphicFramePr>
        <p:xfrm>
          <a:off x="-139738" y="1096481"/>
          <a:ext cx="7557902" cy="5451166"/>
        </p:xfrm>
        <a:graphic>
          <a:graphicData uri="http://schemas.openxmlformats.org/drawingml/2006/chart">
            <c:chart xmlns:c="http://schemas.openxmlformats.org/drawingml/2006/chart" xmlns:r="http://schemas.openxmlformats.org/officeDocument/2006/relationships" r:id="rId3"/>
          </a:graphicData>
        </a:graphic>
      </p:graphicFrame>
      <p:sp>
        <p:nvSpPr>
          <p:cNvPr id="5" name="四角形: 角を丸くする 4">
            <a:extLst>
              <a:ext uri="{FF2B5EF4-FFF2-40B4-BE49-F238E27FC236}">
                <a16:creationId xmlns:a16="http://schemas.microsoft.com/office/drawing/2014/main" id="{8DB4253D-0E79-4E06-8974-AD003C46BF2A}"/>
              </a:ext>
            </a:extLst>
          </p:cNvPr>
          <p:cNvSpPr/>
          <p:nvPr/>
        </p:nvSpPr>
        <p:spPr>
          <a:xfrm>
            <a:off x="6648450" y="290512"/>
            <a:ext cx="5370427" cy="6276976"/>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D9FC7900-A1E8-7367-A83C-5491328C076C}"/>
              </a:ext>
            </a:extLst>
          </p:cNvPr>
          <p:cNvSpPr txBox="1"/>
          <p:nvPr/>
        </p:nvSpPr>
        <p:spPr>
          <a:xfrm>
            <a:off x="6842572" y="1440094"/>
            <a:ext cx="5379140" cy="4154984"/>
          </a:xfrm>
          <a:prstGeom prst="rect">
            <a:avLst/>
          </a:prstGeom>
          <a:noFill/>
          <a:ln>
            <a:noFill/>
          </a:ln>
        </p:spPr>
        <p:txBody>
          <a:bodyPr wrap="square">
            <a:spAutoFit/>
          </a:bodyPr>
          <a:lstStyle/>
          <a:p>
            <a:r>
              <a:rPr lang="ja-JP" altLang="en-US" sz="2400" b="1" dirty="0"/>
              <a:t>提出連盟数　　</a:t>
            </a:r>
            <a:r>
              <a:rPr lang="en-US" altLang="ja-JP" sz="2400" b="1" dirty="0"/>
              <a:t>2</a:t>
            </a:r>
            <a:r>
              <a:rPr lang="ja-JP" altLang="en-US" sz="2400" b="1" dirty="0"/>
              <a:t>県</a:t>
            </a:r>
            <a:r>
              <a:rPr lang="en-US" altLang="ja-JP" sz="2400" b="1" dirty="0"/>
              <a:t>(5/</a:t>
            </a:r>
            <a:r>
              <a:rPr lang="ja-JP" altLang="en-US" sz="2400" b="1" dirty="0"/>
              <a:t>６県</a:t>
            </a:r>
            <a:r>
              <a:rPr lang="en-US" altLang="ja-JP" sz="2400" b="1" dirty="0"/>
              <a:t>)</a:t>
            </a:r>
          </a:p>
          <a:p>
            <a:endParaRPr lang="en-US" altLang="ja-JP" sz="2400" b="1" dirty="0"/>
          </a:p>
          <a:p>
            <a:r>
              <a:rPr lang="ja-JP" altLang="en-US" sz="2400" b="1" dirty="0"/>
              <a:t>総調査数　　　　 </a:t>
            </a:r>
            <a:r>
              <a:rPr lang="en-US" altLang="ja-JP" sz="2400" b="1" dirty="0"/>
              <a:t>538</a:t>
            </a:r>
            <a:r>
              <a:rPr lang="ja-JP" altLang="en-US" sz="2400" b="1" dirty="0"/>
              <a:t>件</a:t>
            </a:r>
            <a:endParaRPr lang="en-US" altLang="ja-JP" sz="2400" b="1" dirty="0"/>
          </a:p>
          <a:p>
            <a:endParaRPr lang="en-US" altLang="ja-JP" sz="2400" b="1" dirty="0"/>
          </a:p>
          <a:p>
            <a:r>
              <a:rPr lang="ja-JP" altLang="en-US" sz="2400" b="1" dirty="0"/>
              <a:t>セイヨウタンポポ　　 　</a:t>
            </a:r>
            <a:r>
              <a:rPr lang="en-US" altLang="ja-JP" sz="2400" b="1" dirty="0"/>
              <a:t>3</a:t>
            </a:r>
            <a:r>
              <a:rPr lang="ja-JP" altLang="en-US" sz="2400" b="1" dirty="0"/>
              <a:t>ポイント</a:t>
            </a:r>
            <a:endParaRPr lang="en-US" altLang="ja-JP" sz="2400" b="1" dirty="0"/>
          </a:p>
          <a:p>
            <a:endParaRPr lang="en-US" altLang="ja-JP" sz="2400" b="1" dirty="0"/>
          </a:p>
          <a:p>
            <a:r>
              <a:rPr lang="ja-JP" altLang="en-US" sz="2400" b="1" dirty="0"/>
              <a:t>アカミタンポポ　　　 　</a:t>
            </a:r>
            <a:r>
              <a:rPr lang="en-US" altLang="ja-JP" sz="2400" b="1" dirty="0"/>
              <a:t>1</a:t>
            </a:r>
            <a:r>
              <a:rPr lang="ja-JP" altLang="en-US" sz="2400" b="1" dirty="0"/>
              <a:t>ポイント</a:t>
            </a:r>
            <a:endParaRPr lang="en-US" altLang="ja-JP" sz="2400" b="1" dirty="0"/>
          </a:p>
          <a:p>
            <a:endParaRPr lang="en-US" altLang="ja-JP" sz="2400" b="1" dirty="0"/>
          </a:p>
          <a:p>
            <a:r>
              <a:rPr lang="ja-JP" altLang="en-US" sz="2400" b="1" dirty="0"/>
              <a:t>シロバナタンポポ　　 　</a:t>
            </a:r>
            <a:r>
              <a:rPr lang="en-US" altLang="ja-JP" sz="2400" b="1" dirty="0"/>
              <a:t>1</a:t>
            </a:r>
            <a:r>
              <a:rPr lang="ja-JP" altLang="en-US" sz="2400" b="1" dirty="0"/>
              <a:t>ポイント</a:t>
            </a:r>
            <a:endParaRPr lang="en-US" altLang="ja-JP" sz="2400" b="1" dirty="0"/>
          </a:p>
          <a:p>
            <a:endParaRPr lang="en-US" altLang="ja-JP" sz="2400" b="1" dirty="0"/>
          </a:p>
          <a:p>
            <a:r>
              <a:rPr lang="ja-JP" altLang="en-US" sz="2400" b="1" dirty="0"/>
              <a:t>カントウタンポポ　　 　</a:t>
            </a:r>
            <a:r>
              <a:rPr lang="en-US" altLang="ja-JP" sz="2400" b="1" dirty="0"/>
              <a:t>3</a:t>
            </a:r>
            <a:r>
              <a:rPr lang="ja-JP" altLang="en-US" sz="2400" b="1" dirty="0"/>
              <a:t>ポイント</a:t>
            </a:r>
          </a:p>
        </p:txBody>
      </p:sp>
      <p:sp>
        <p:nvSpPr>
          <p:cNvPr id="2" name="テキスト ボックス 1">
            <a:extLst>
              <a:ext uri="{FF2B5EF4-FFF2-40B4-BE49-F238E27FC236}">
                <a16:creationId xmlns:a16="http://schemas.microsoft.com/office/drawing/2014/main" id="{2568D15F-5F92-47E1-A781-A5686D46B40E}"/>
              </a:ext>
            </a:extLst>
          </p:cNvPr>
          <p:cNvSpPr txBox="1"/>
          <p:nvPr/>
        </p:nvSpPr>
        <p:spPr>
          <a:xfrm>
            <a:off x="252392" y="53899"/>
            <a:ext cx="5105400" cy="923330"/>
          </a:xfrm>
          <a:prstGeom prst="rect">
            <a:avLst/>
          </a:prstGeom>
          <a:noFill/>
        </p:spPr>
        <p:txBody>
          <a:bodyPr wrap="square" rtlCol="0">
            <a:spAutoFit/>
          </a:bodyPr>
          <a:lstStyle/>
          <a:p>
            <a:r>
              <a:rPr kumimoji="1" lang="ja-JP" altLang="en-US" sz="5400" dirty="0">
                <a:latin typeface="UD デジタル 教科書体 NK-B" panose="02020700000000000000" pitchFamily="18" charset="-128"/>
                <a:ea typeface="UD デジタル 教科書体 NK-B" panose="02020700000000000000" pitchFamily="18" charset="-128"/>
              </a:rPr>
              <a:t>東北ブロック</a:t>
            </a:r>
          </a:p>
        </p:txBody>
      </p:sp>
      <p:sp>
        <p:nvSpPr>
          <p:cNvPr id="4" name="テキスト ボックス 3">
            <a:extLst>
              <a:ext uri="{FF2B5EF4-FFF2-40B4-BE49-F238E27FC236}">
                <a16:creationId xmlns:a16="http://schemas.microsoft.com/office/drawing/2014/main" id="{B978BCE8-F8A9-4073-8429-89989C8621A7}"/>
              </a:ext>
            </a:extLst>
          </p:cNvPr>
          <p:cNvSpPr txBox="1"/>
          <p:nvPr/>
        </p:nvSpPr>
        <p:spPr>
          <a:xfrm>
            <a:off x="7515225" y="1524000"/>
            <a:ext cx="4238625" cy="369332"/>
          </a:xfrm>
          <a:prstGeom prst="rect">
            <a:avLst/>
          </a:prstGeom>
          <a:noFill/>
        </p:spPr>
        <p:txBody>
          <a:bodyPr wrap="square" rtlCol="0">
            <a:spAutoFit/>
          </a:bodyPr>
          <a:lstStyle/>
          <a:p>
            <a:r>
              <a:rPr kumimoji="1" lang="ja-JP" altLang="en-US" dirty="0"/>
              <a:t>・</a:t>
            </a:r>
          </a:p>
        </p:txBody>
      </p:sp>
      <p:sp>
        <p:nvSpPr>
          <p:cNvPr id="15" name="矢印: 上 14">
            <a:extLst>
              <a:ext uri="{FF2B5EF4-FFF2-40B4-BE49-F238E27FC236}">
                <a16:creationId xmlns:a16="http://schemas.microsoft.com/office/drawing/2014/main" id="{C486F26D-9222-4FE2-891E-7D427C16E9F1}"/>
              </a:ext>
            </a:extLst>
          </p:cNvPr>
          <p:cNvSpPr/>
          <p:nvPr/>
        </p:nvSpPr>
        <p:spPr>
          <a:xfrm>
            <a:off x="9748958" y="5048574"/>
            <a:ext cx="452441" cy="369332"/>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endParaRPr>
          </a:p>
        </p:txBody>
      </p:sp>
      <p:sp>
        <p:nvSpPr>
          <p:cNvPr id="18" name="矢印: 下 17">
            <a:extLst>
              <a:ext uri="{FF2B5EF4-FFF2-40B4-BE49-F238E27FC236}">
                <a16:creationId xmlns:a16="http://schemas.microsoft.com/office/drawing/2014/main" id="{0F4725EF-5F69-4731-AB61-CF057ED2D8C5}"/>
              </a:ext>
            </a:extLst>
          </p:cNvPr>
          <p:cNvSpPr/>
          <p:nvPr/>
        </p:nvSpPr>
        <p:spPr>
          <a:xfrm rot="10800000">
            <a:off x="8853481" y="2194871"/>
            <a:ext cx="452441" cy="36933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1891B996-972E-4284-8D78-39E5094E6972}"/>
              </a:ext>
            </a:extLst>
          </p:cNvPr>
          <p:cNvSpPr txBox="1"/>
          <p:nvPr/>
        </p:nvSpPr>
        <p:spPr>
          <a:xfrm>
            <a:off x="7977185" y="515564"/>
            <a:ext cx="2657475" cy="830997"/>
          </a:xfrm>
          <a:prstGeom prst="rect">
            <a:avLst/>
          </a:prstGeom>
          <a:noFill/>
        </p:spPr>
        <p:txBody>
          <a:bodyPr wrap="square" rtlCol="0">
            <a:spAutoFit/>
          </a:bodyPr>
          <a:lstStyle/>
          <a:p>
            <a:pPr algn="ctr"/>
            <a:r>
              <a:rPr kumimoji="1" lang="ja-JP" altLang="en-US" sz="4800" b="1" u="sng" dirty="0">
                <a:latin typeface="+mn-ea"/>
              </a:rPr>
              <a:t>前年度比</a:t>
            </a:r>
          </a:p>
        </p:txBody>
      </p:sp>
      <p:sp>
        <p:nvSpPr>
          <p:cNvPr id="10" name="テキスト ボックス 9">
            <a:extLst>
              <a:ext uri="{FF2B5EF4-FFF2-40B4-BE49-F238E27FC236}">
                <a16:creationId xmlns:a16="http://schemas.microsoft.com/office/drawing/2014/main" id="{E09E5FF8-BED4-C871-8530-DB12A131DB94}"/>
              </a:ext>
            </a:extLst>
          </p:cNvPr>
          <p:cNvSpPr txBox="1"/>
          <p:nvPr/>
        </p:nvSpPr>
        <p:spPr>
          <a:xfrm>
            <a:off x="2679236" y="3552033"/>
            <a:ext cx="2129514" cy="1077218"/>
          </a:xfrm>
          <a:prstGeom prst="rect">
            <a:avLst/>
          </a:prstGeom>
          <a:noFill/>
        </p:spPr>
        <p:txBody>
          <a:bodyPr wrap="square" rtlCol="0">
            <a:spAutoFit/>
          </a:bodyPr>
          <a:lstStyle/>
          <a:p>
            <a:pPr algn="ctr"/>
            <a:r>
              <a:rPr lang="ja-JP" altLang="en-US" sz="3200" b="1" dirty="0"/>
              <a:t>東北合計</a:t>
            </a:r>
            <a:endParaRPr lang="en-US" altLang="ja-JP" sz="3200" b="1" dirty="0"/>
          </a:p>
          <a:p>
            <a:pPr algn="ctr"/>
            <a:r>
              <a:rPr lang="en-US" altLang="ja-JP" sz="3200" b="1" dirty="0"/>
              <a:t>922</a:t>
            </a:r>
            <a:r>
              <a:rPr kumimoji="1" lang="ja-JP" altLang="en-US" sz="3200" b="1" dirty="0"/>
              <a:t>件</a:t>
            </a:r>
          </a:p>
        </p:txBody>
      </p:sp>
      <p:sp>
        <p:nvSpPr>
          <p:cNvPr id="12" name="矢印: 上 11">
            <a:extLst>
              <a:ext uri="{FF2B5EF4-FFF2-40B4-BE49-F238E27FC236}">
                <a16:creationId xmlns:a16="http://schemas.microsoft.com/office/drawing/2014/main" id="{BEC3D60F-DAD2-E615-3CB1-D9C53E618FFC}"/>
              </a:ext>
            </a:extLst>
          </p:cNvPr>
          <p:cNvSpPr/>
          <p:nvPr/>
        </p:nvSpPr>
        <p:spPr>
          <a:xfrm>
            <a:off x="9726736" y="4370413"/>
            <a:ext cx="452441" cy="369332"/>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endParaRPr>
          </a:p>
        </p:txBody>
      </p:sp>
      <p:sp>
        <p:nvSpPr>
          <p:cNvPr id="20" name="矢印: 下 19">
            <a:extLst>
              <a:ext uri="{FF2B5EF4-FFF2-40B4-BE49-F238E27FC236}">
                <a16:creationId xmlns:a16="http://schemas.microsoft.com/office/drawing/2014/main" id="{ABEF81A0-1351-BB96-D9FD-BDD6B0ED3CC8}"/>
              </a:ext>
            </a:extLst>
          </p:cNvPr>
          <p:cNvSpPr/>
          <p:nvPr/>
        </p:nvSpPr>
        <p:spPr>
          <a:xfrm>
            <a:off x="9726736" y="3649056"/>
            <a:ext cx="452441" cy="369332"/>
          </a:xfrm>
          <a:prstGeom prst="down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矢印: 下 20">
            <a:extLst>
              <a:ext uri="{FF2B5EF4-FFF2-40B4-BE49-F238E27FC236}">
                <a16:creationId xmlns:a16="http://schemas.microsoft.com/office/drawing/2014/main" id="{03298EF1-0753-4E5F-541E-25E47CAF07D2}"/>
              </a:ext>
            </a:extLst>
          </p:cNvPr>
          <p:cNvSpPr/>
          <p:nvPr/>
        </p:nvSpPr>
        <p:spPr>
          <a:xfrm rot="10800000">
            <a:off x="8528429" y="1435414"/>
            <a:ext cx="452441" cy="36933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07E6C7D3-B9D8-28B1-14D2-4DD326AE1DAA}"/>
              </a:ext>
            </a:extLst>
          </p:cNvPr>
          <p:cNvPicPr>
            <a:picLocks noChangeAspect="1"/>
          </p:cNvPicPr>
          <p:nvPr/>
        </p:nvPicPr>
        <p:blipFill>
          <a:blip r:embed="rId4"/>
          <a:stretch>
            <a:fillRect/>
          </a:stretch>
        </p:blipFill>
        <p:spPr>
          <a:xfrm>
            <a:off x="9726736" y="2939832"/>
            <a:ext cx="487722" cy="384081"/>
          </a:xfrm>
          <a:prstGeom prst="rect">
            <a:avLst/>
          </a:prstGeom>
        </p:spPr>
      </p:pic>
    </p:spTree>
    <p:extLst>
      <p:ext uri="{BB962C8B-B14F-4D97-AF65-F5344CB8AC3E}">
        <p14:creationId xmlns:p14="http://schemas.microsoft.com/office/powerpoint/2010/main" val="736902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インク 3">
                <a:extLst>
                  <a:ext uri="{FF2B5EF4-FFF2-40B4-BE49-F238E27FC236}">
                    <a16:creationId xmlns:a16="http://schemas.microsoft.com/office/drawing/2014/main" id="{D464687B-BACF-DC44-9281-62B035EDC78E}"/>
                  </a:ext>
                </a:extLst>
              </p14:cNvPr>
              <p14:cNvContentPartPr/>
              <p14:nvPr/>
            </p14:nvContentPartPr>
            <p14:xfrm>
              <a:off x="1021159" y="6264360"/>
              <a:ext cx="360" cy="360"/>
            </p14:xfrm>
          </p:contentPart>
        </mc:Choice>
        <mc:Fallback xmlns="">
          <p:pic>
            <p:nvPicPr>
              <p:cNvPr id="4" name="インク 3">
                <a:extLst>
                  <a:ext uri="{FF2B5EF4-FFF2-40B4-BE49-F238E27FC236}">
                    <a16:creationId xmlns:a16="http://schemas.microsoft.com/office/drawing/2014/main" id="{D464687B-BACF-DC44-9281-62B035EDC78E}"/>
                  </a:ext>
                </a:extLst>
              </p:cNvPr>
              <p:cNvPicPr/>
              <p:nvPr/>
            </p:nvPicPr>
            <p:blipFill>
              <a:blip r:embed="rId6"/>
              <a:stretch>
                <a:fillRect/>
              </a:stretch>
            </p:blipFill>
            <p:spPr>
              <a:xfrm>
                <a:off x="967159" y="6156360"/>
                <a:ext cx="108000" cy="216000"/>
              </a:xfrm>
              <a:prstGeom prst="rect">
                <a:avLst/>
              </a:prstGeom>
            </p:spPr>
          </p:pic>
        </mc:Fallback>
      </mc:AlternateContent>
      <p:graphicFrame>
        <p:nvGraphicFramePr>
          <p:cNvPr id="5" name="グラフ 4">
            <a:extLst>
              <a:ext uri="{FF2B5EF4-FFF2-40B4-BE49-F238E27FC236}">
                <a16:creationId xmlns:a16="http://schemas.microsoft.com/office/drawing/2014/main" id="{0E4182E5-1CB9-0EB3-D39C-9684E0FE6E30}"/>
              </a:ext>
            </a:extLst>
          </p:cNvPr>
          <p:cNvGraphicFramePr>
            <a:graphicFrameLocks/>
          </p:cNvGraphicFramePr>
          <p:nvPr>
            <p:extLst>
              <p:ext uri="{D42A27DB-BD31-4B8C-83A1-F6EECF244321}">
                <p14:modId xmlns:p14="http://schemas.microsoft.com/office/powerpoint/2010/main" val="2433499673"/>
              </p:ext>
            </p:extLst>
          </p:nvPr>
        </p:nvGraphicFramePr>
        <p:xfrm>
          <a:off x="0" y="0"/>
          <a:ext cx="6096000" cy="685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 name="グラフ 5">
            <a:extLst>
              <a:ext uri="{FF2B5EF4-FFF2-40B4-BE49-F238E27FC236}">
                <a16:creationId xmlns:a16="http://schemas.microsoft.com/office/drawing/2014/main" id="{1CE70A34-8C59-EB9F-68C6-B9A6C03F1FE6}"/>
              </a:ext>
            </a:extLst>
          </p:cNvPr>
          <p:cNvGraphicFramePr>
            <a:graphicFrameLocks/>
          </p:cNvGraphicFramePr>
          <p:nvPr>
            <p:extLst>
              <p:ext uri="{D42A27DB-BD31-4B8C-83A1-F6EECF244321}">
                <p14:modId xmlns:p14="http://schemas.microsoft.com/office/powerpoint/2010/main" val="2214302935"/>
              </p:ext>
            </p:extLst>
          </p:nvPr>
        </p:nvGraphicFramePr>
        <p:xfrm>
          <a:off x="6096000" y="0"/>
          <a:ext cx="6096000" cy="685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182839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a:extLst>
              <a:ext uri="{FF2B5EF4-FFF2-40B4-BE49-F238E27FC236}">
                <a16:creationId xmlns:a16="http://schemas.microsoft.com/office/drawing/2014/main" id="{C913C87D-8398-A3F8-7E9E-F35ED0CC2981}"/>
              </a:ext>
            </a:extLst>
          </p:cNvPr>
          <p:cNvGraphicFramePr>
            <a:graphicFrameLocks/>
          </p:cNvGraphicFramePr>
          <p:nvPr>
            <p:extLst>
              <p:ext uri="{D42A27DB-BD31-4B8C-83A1-F6EECF244321}">
                <p14:modId xmlns:p14="http://schemas.microsoft.com/office/powerpoint/2010/main" val="2674312819"/>
              </p:ext>
            </p:extLst>
          </p:nvPr>
        </p:nvGraphicFramePr>
        <p:xfrm>
          <a:off x="-543634" y="971653"/>
          <a:ext cx="7427510" cy="5707997"/>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a:extLst>
              <a:ext uri="{FF2B5EF4-FFF2-40B4-BE49-F238E27FC236}">
                <a16:creationId xmlns:a16="http://schemas.microsoft.com/office/drawing/2014/main" id="{53E98DC2-F679-49FD-A312-E9E1A96A08A5}"/>
              </a:ext>
            </a:extLst>
          </p:cNvPr>
          <p:cNvSpPr>
            <a:spLocks noGrp="1"/>
          </p:cNvSpPr>
          <p:nvPr>
            <p:ph type="ctrTitle"/>
          </p:nvPr>
        </p:nvSpPr>
        <p:spPr>
          <a:xfrm>
            <a:off x="-305654" y="-46900"/>
            <a:ext cx="5570255" cy="1018553"/>
          </a:xfrm>
        </p:spPr>
        <p:txBody>
          <a:bodyPr>
            <a:normAutofit/>
          </a:bodyPr>
          <a:lstStyle/>
          <a:p>
            <a:r>
              <a:rPr kumimoji="1" lang="ja-JP" altLang="en-US" sz="5400" b="1" dirty="0">
                <a:solidFill>
                  <a:schemeClr val="tx1"/>
                </a:solidFill>
                <a:latin typeface="UD デジタル 教科書体 N-B" panose="02020700000000000000" pitchFamily="17" charset="-128"/>
                <a:ea typeface="UD デジタル 教科書体 N-B" panose="02020700000000000000" pitchFamily="17" charset="-128"/>
              </a:rPr>
              <a:t>北信越</a:t>
            </a:r>
            <a:r>
              <a:rPr kumimoji="1" lang="ja-JP" altLang="en-US" sz="4800" b="1" dirty="0">
                <a:solidFill>
                  <a:schemeClr val="tx1"/>
                </a:solidFill>
                <a:latin typeface="UD デジタル 教科書体 N-B" panose="02020700000000000000" pitchFamily="17" charset="-128"/>
                <a:ea typeface="UD デジタル 教科書体 N-B" panose="02020700000000000000" pitchFamily="17" charset="-128"/>
              </a:rPr>
              <a:t>ブロック</a:t>
            </a:r>
          </a:p>
        </p:txBody>
      </p:sp>
      <p:sp>
        <p:nvSpPr>
          <p:cNvPr id="3" name="字幕 2">
            <a:extLst>
              <a:ext uri="{FF2B5EF4-FFF2-40B4-BE49-F238E27FC236}">
                <a16:creationId xmlns:a16="http://schemas.microsoft.com/office/drawing/2014/main" id="{7A24C1AF-289C-4D83-8996-2E3484481E88}"/>
              </a:ext>
            </a:extLst>
          </p:cNvPr>
          <p:cNvSpPr>
            <a:spLocks noGrp="1"/>
          </p:cNvSpPr>
          <p:nvPr>
            <p:ph type="subTitle" idx="1"/>
          </p:nvPr>
        </p:nvSpPr>
        <p:spPr>
          <a:xfrm>
            <a:off x="-35265" y="1301091"/>
            <a:ext cx="6860041" cy="426301"/>
          </a:xfrm>
        </p:spPr>
        <p:txBody>
          <a:bodyPr>
            <a:normAutofit/>
          </a:bodyPr>
          <a:lstStyle/>
          <a:p>
            <a:r>
              <a:rPr kumimoji="1" lang="ja-JP" altLang="en-US" sz="2400" b="1" u="sng" dirty="0">
                <a:latin typeface="+mn-ea"/>
              </a:rPr>
              <a:t>　　　</a:t>
            </a:r>
          </a:p>
        </p:txBody>
      </p:sp>
      <p:graphicFrame>
        <p:nvGraphicFramePr>
          <p:cNvPr id="4" name="グラフ 3">
            <a:extLst>
              <a:ext uri="{FF2B5EF4-FFF2-40B4-BE49-F238E27FC236}">
                <a16:creationId xmlns:a16="http://schemas.microsoft.com/office/drawing/2014/main" id="{D782EDF2-2D48-4618-B7B0-B6B1D57BE2E1}"/>
              </a:ext>
            </a:extLst>
          </p:cNvPr>
          <p:cNvGraphicFramePr>
            <a:graphicFrameLocks/>
          </p:cNvGraphicFramePr>
          <p:nvPr>
            <p:extLst>
              <p:ext uri="{D42A27DB-BD31-4B8C-83A1-F6EECF244321}">
                <p14:modId xmlns:p14="http://schemas.microsoft.com/office/powerpoint/2010/main" val="3005264613"/>
              </p:ext>
            </p:extLst>
          </p:nvPr>
        </p:nvGraphicFramePr>
        <p:xfrm>
          <a:off x="1802493" y="2508283"/>
          <a:ext cx="3256237" cy="3324470"/>
        </p:xfrm>
        <a:graphic>
          <a:graphicData uri="http://schemas.openxmlformats.org/drawingml/2006/chart">
            <c:chart xmlns:c="http://schemas.openxmlformats.org/drawingml/2006/chart" xmlns:r="http://schemas.openxmlformats.org/officeDocument/2006/relationships" r:id="rId4"/>
          </a:graphicData>
        </a:graphic>
      </p:graphicFrame>
      <p:sp>
        <p:nvSpPr>
          <p:cNvPr id="13" name="四角形: 角を丸くする 12">
            <a:extLst>
              <a:ext uri="{FF2B5EF4-FFF2-40B4-BE49-F238E27FC236}">
                <a16:creationId xmlns:a16="http://schemas.microsoft.com/office/drawing/2014/main" id="{B334BA86-5B43-4EBC-94CA-8A41A37B535C}"/>
              </a:ext>
            </a:extLst>
          </p:cNvPr>
          <p:cNvSpPr/>
          <p:nvPr/>
        </p:nvSpPr>
        <p:spPr>
          <a:xfrm>
            <a:off x="6431436" y="245395"/>
            <a:ext cx="5661225" cy="636721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940727CD-EA7F-40D2-82DE-1458AEF9B4D1}"/>
              </a:ext>
            </a:extLst>
          </p:cNvPr>
          <p:cNvSpPr txBox="1"/>
          <p:nvPr/>
        </p:nvSpPr>
        <p:spPr>
          <a:xfrm>
            <a:off x="7926002" y="615294"/>
            <a:ext cx="2999824" cy="830997"/>
          </a:xfrm>
          <a:prstGeom prst="rect">
            <a:avLst/>
          </a:prstGeom>
          <a:noFill/>
        </p:spPr>
        <p:txBody>
          <a:bodyPr wrap="square">
            <a:spAutoFit/>
          </a:bodyPr>
          <a:lstStyle/>
          <a:p>
            <a:r>
              <a:rPr lang="ja-JP" altLang="en-US" sz="4800" b="1" u="sng" dirty="0">
                <a:latin typeface="+mn-ea"/>
              </a:rPr>
              <a:t>前年度比</a:t>
            </a:r>
          </a:p>
        </p:txBody>
      </p:sp>
      <p:sp>
        <p:nvSpPr>
          <p:cNvPr id="12" name="テキスト ボックス 11">
            <a:extLst>
              <a:ext uri="{FF2B5EF4-FFF2-40B4-BE49-F238E27FC236}">
                <a16:creationId xmlns:a16="http://schemas.microsoft.com/office/drawing/2014/main" id="{D176F43E-E771-4A81-8105-A2BC0539F0E2}"/>
              </a:ext>
            </a:extLst>
          </p:cNvPr>
          <p:cNvSpPr txBox="1"/>
          <p:nvPr/>
        </p:nvSpPr>
        <p:spPr>
          <a:xfrm>
            <a:off x="6722508" y="1731363"/>
            <a:ext cx="5379140" cy="4154984"/>
          </a:xfrm>
          <a:prstGeom prst="rect">
            <a:avLst/>
          </a:prstGeom>
          <a:noFill/>
          <a:ln>
            <a:noFill/>
          </a:ln>
        </p:spPr>
        <p:txBody>
          <a:bodyPr wrap="square">
            <a:spAutoFit/>
          </a:bodyPr>
          <a:lstStyle/>
          <a:p>
            <a:r>
              <a:rPr lang="ja-JP" altLang="en-US" sz="2400" b="1" dirty="0"/>
              <a:t>提出連盟数　　昨年同様</a:t>
            </a:r>
            <a:r>
              <a:rPr lang="en-US" altLang="ja-JP" sz="2400" b="1" dirty="0"/>
              <a:t>(4/5</a:t>
            </a:r>
            <a:r>
              <a:rPr lang="ja-JP" altLang="en-US" sz="2400" b="1" dirty="0"/>
              <a:t>県</a:t>
            </a:r>
            <a:r>
              <a:rPr lang="en-US" altLang="ja-JP" sz="2400" b="1" dirty="0"/>
              <a:t>)</a:t>
            </a:r>
          </a:p>
          <a:p>
            <a:endParaRPr lang="en-US" altLang="ja-JP" sz="2400" b="1" dirty="0"/>
          </a:p>
          <a:p>
            <a:r>
              <a:rPr lang="ja-JP" altLang="en-US" sz="2400" b="1" dirty="0"/>
              <a:t>総調査数　　　　 </a:t>
            </a:r>
            <a:r>
              <a:rPr lang="en-US" altLang="ja-JP" sz="2400" b="1" dirty="0"/>
              <a:t>1572</a:t>
            </a:r>
            <a:r>
              <a:rPr lang="ja-JP" altLang="en-US" sz="2400" b="1" dirty="0"/>
              <a:t>件</a:t>
            </a:r>
            <a:endParaRPr lang="en-US" altLang="ja-JP" sz="2400" b="1" dirty="0"/>
          </a:p>
          <a:p>
            <a:endParaRPr lang="en-US" altLang="ja-JP" sz="2400" b="1" dirty="0"/>
          </a:p>
          <a:p>
            <a:r>
              <a:rPr lang="ja-JP" altLang="en-US" sz="2400" b="1" dirty="0"/>
              <a:t>セイヨウタンポポ　　 　</a:t>
            </a:r>
            <a:r>
              <a:rPr lang="en-US" altLang="ja-JP" sz="2400" b="1" dirty="0"/>
              <a:t>6</a:t>
            </a:r>
            <a:r>
              <a:rPr lang="ja-JP" altLang="en-US" sz="2400" b="1" dirty="0"/>
              <a:t>ポイント</a:t>
            </a:r>
            <a:endParaRPr lang="en-US" altLang="ja-JP" sz="2400" b="1" dirty="0"/>
          </a:p>
          <a:p>
            <a:endParaRPr lang="en-US" altLang="ja-JP" sz="2400" b="1" dirty="0"/>
          </a:p>
          <a:p>
            <a:r>
              <a:rPr lang="ja-JP" altLang="en-US" sz="2400" b="1" dirty="0"/>
              <a:t>アカミタンポポ　　　 　</a:t>
            </a:r>
            <a:r>
              <a:rPr lang="en-US" altLang="ja-JP" sz="2400" b="1" dirty="0"/>
              <a:t>3</a:t>
            </a:r>
            <a:r>
              <a:rPr lang="ja-JP" altLang="en-US" sz="2400" b="1" dirty="0"/>
              <a:t>ポイント</a:t>
            </a:r>
            <a:endParaRPr lang="en-US" altLang="ja-JP" sz="2400" b="1" dirty="0"/>
          </a:p>
          <a:p>
            <a:endParaRPr lang="en-US" altLang="ja-JP" sz="2400" b="1" dirty="0"/>
          </a:p>
          <a:p>
            <a:r>
              <a:rPr lang="ja-JP" altLang="en-US" sz="2400" b="1" dirty="0"/>
              <a:t>シロバナタンポポ　　 　昨年同様</a:t>
            </a:r>
            <a:endParaRPr lang="en-US" altLang="ja-JP" sz="2400" b="1" dirty="0"/>
          </a:p>
          <a:p>
            <a:endParaRPr lang="en-US" altLang="ja-JP" sz="2400" b="1" dirty="0"/>
          </a:p>
          <a:p>
            <a:r>
              <a:rPr lang="ja-JP" altLang="en-US" sz="2400" b="1" dirty="0"/>
              <a:t>カントウタンポポ　　 　</a:t>
            </a:r>
            <a:r>
              <a:rPr lang="en-US" altLang="ja-JP" sz="2400" b="1" dirty="0"/>
              <a:t>3</a:t>
            </a:r>
            <a:r>
              <a:rPr lang="ja-JP" altLang="en-US" sz="2400" b="1" dirty="0"/>
              <a:t>ポイント</a:t>
            </a:r>
          </a:p>
        </p:txBody>
      </p:sp>
      <p:sp>
        <p:nvSpPr>
          <p:cNvPr id="16" name="矢印: 下 15">
            <a:extLst>
              <a:ext uri="{FF2B5EF4-FFF2-40B4-BE49-F238E27FC236}">
                <a16:creationId xmlns:a16="http://schemas.microsoft.com/office/drawing/2014/main" id="{AB42D6ED-CBE9-49AD-A97A-A70C47FA0DA8}"/>
              </a:ext>
            </a:extLst>
          </p:cNvPr>
          <p:cNvSpPr/>
          <p:nvPr/>
        </p:nvSpPr>
        <p:spPr>
          <a:xfrm>
            <a:off x="9605621" y="3983604"/>
            <a:ext cx="470979" cy="405927"/>
          </a:xfrm>
          <a:prstGeom prst="down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上 16">
            <a:extLst>
              <a:ext uri="{FF2B5EF4-FFF2-40B4-BE49-F238E27FC236}">
                <a16:creationId xmlns:a16="http://schemas.microsoft.com/office/drawing/2014/main" id="{7159D735-BDF1-48B3-BD37-1C68D10D53CB}"/>
              </a:ext>
            </a:extLst>
          </p:cNvPr>
          <p:cNvSpPr/>
          <p:nvPr/>
        </p:nvSpPr>
        <p:spPr>
          <a:xfrm flipH="1">
            <a:off x="9599087" y="3185508"/>
            <a:ext cx="470982" cy="405927"/>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下 6">
            <a:extLst>
              <a:ext uri="{FF2B5EF4-FFF2-40B4-BE49-F238E27FC236}">
                <a16:creationId xmlns:a16="http://schemas.microsoft.com/office/drawing/2014/main" id="{A8F6D478-9753-676F-816D-AF4CB987DF0D}"/>
              </a:ext>
            </a:extLst>
          </p:cNvPr>
          <p:cNvSpPr/>
          <p:nvPr/>
        </p:nvSpPr>
        <p:spPr>
          <a:xfrm rot="10800000">
            <a:off x="8791069" y="2457603"/>
            <a:ext cx="470979" cy="405927"/>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下 7">
            <a:extLst>
              <a:ext uri="{FF2B5EF4-FFF2-40B4-BE49-F238E27FC236}">
                <a16:creationId xmlns:a16="http://schemas.microsoft.com/office/drawing/2014/main" id="{F0CD6E5E-A320-54B0-9564-F6F41ADDB88A}"/>
              </a:ext>
            </a:extLst>
          </p:cNvPr>
          <p:cNvSpPr/>
          <p:nvPr/>
        </p:nvSpPr>
        <p:spPr>
          <a:xfrm>
            <a:off x="9681359" y="5426826"/>
            <a:ext cx="470979" cy="405927"/>
          </a:xfrm>
          <a:prstGeom prst="down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次の値と等しい 9">
            <a:extLst>
              <a:ext uri="{FF2B5EF4-FFF2-40B4-BE49-F238E27FC236}">
                <a16:creationId xmlns:a16="http://schemas.microsoft.com/office/drawing/2014/main" id="{5D0B80F9-CB38-187F-3583-301C3F5D7C2D}"/>
              </a:ext>
            </a:extLst>
          </p:cNvPr>
          <p:cNvSpPr/>
          <p:nvPr/>
        </p:nvSpPr>
        <p:spPr>
          <a:xfrm>
            <a:off x="8498905" y="1745673"/>
            <a:ext cx="452442" cy="407431"/>
          </a:xfrm>
          <a:prstGeom prst="mathEqual">
            <a:avLst>
              <a:gd name="adj1" fmla="val 23520"/>
              <a:gd name="adj2" fmla="val 16918"/>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aphicFrame>
        <p:nvGraphicFramePr>
          <p:cNvPr id="11" name="グラフ 10">
            <a:extLst>
              <a:ext uri="{FF2B5EF4-FFF2-40B4-BE49-F238E27FC236}">
                <a16:creationId xmlns:a16="http://schemas.microsoft.com/office/drawing/2014/main" id="{696CF7E7-2335-2715-E3FA-7F54E3877F23}"/>
              </a:ext>
            </a:extLst>
          </p:cNvPr>
          <p:cNvGraphicFramePr>
            <a:graphicFrameLocks/>
          </p:cNvGraphicFramePr>
          <p:nvPr>
            <p:extLst>
              <p:ext uri="{D42A27DB-BD31-4B8C-83A1-F6EECF244321}">
                <p14:modId xmlns:p14="http://schemas.microsoft.com/office/powerpoint/2010/main" val="2292827578"/>
              </p:ext>
            </p:extLst>
          </p:nvPr>
        </p:nvGraphicFramePr>
        <p:xfrm>
          <a:off x="-2353591" y="-4930"/>
          <a:ext cx="11548998" cy="8183568"/>
        </p:xfrm>
        <a:graphic>
          <a:graphicData uri="http://schemas.openxmlformats.org/drawingml/2006/chart">
            <c:chart xmlns:c="http://schemas.openxmlformats.org/drawingml/2006/chart" xmlns:r="http://schemas.openxmlformats.org/officeDocument/2006/relationships" r:id="rId5"/>
          </a:graphicData>
        </a:graphic>
      </p:graphicFrame>
      <p:pic>
        <p:nvPicPr>
          <p:cNvPr id="14" name="図 13">
            <a:extLst>
              <a:ext uri="{FF2B5EF4-FFF2-40B4-BE49-F238E27FC236}">
                <a16:creationId xmlns:a16="http://schemas.microsoft.com/office/drawing/2014/main" id="{23758AB3-6229-CD29-FBE8-579E532B9D6B}"/>
              </a:ext>
            </a:extLst>
          </p:cNvPr>
          <p:cNvPicPr>
            <a:picLocks noChangeAspect="1"/>
          </p:cNvPicPr>
          <p:nvPr/>
        </p:nvPicPr>
        <p:blipFill>
          <a:blip r:embed="rId6"/>
          <a:stretch>
            <a:fillRect/>
          </a:stretch>
        </p:blipFill>
        <p:spPr>
          <a:xfrm>
            <a:off x="9716470" y="4779157"/>
            <a:ext cx="353599" cy="274344"/>
          </a:xfrm>
          <a:prstGeom prst="rect">
            <a:avLst/>
          </a:prstGeom>
        </p:spPr>
      </p:pic>
    </p:spTree>
    <p:extLst>
      <p:ext uri="{BB962C8B-B14F-4D97-AF65-F5344CB8AC3E}">
        <p14:creationId xmlns:p14="http://schemas.microsoft.com/office/powerpoint/2010/main" val="263573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a:extLst>
              <a:ext uri="{FF2B5EF4-FFF2-40B4-BE49-F238E27FC236}">
                <a16:creationId xmlns:a16="http://schemas.microsoft.com/office/drawing/2014/main" id="{B790F431-57F2-B1B3-A7DE-6833BB07FE23}"/>
              </a:ext>
            </a:extLst>
          </p:cNvPr>
          <p:cNvGraphicFramePr>
            <a:graphicFrameLocks/>
          </p:cNvGraphicFramePr>
          <p:nvPr>
            <p:extLst>
              <p:ext uri="{D42A27DB-BD31-4B8C-83A1-F6EECF244321}">
                <p14:modId xmlns:p14="http://schemas.microsoft.com/office/powerpoint/2010/main" val="1228730663"/>
              </p:ext>
            </p:extLst>
          </p:nvPr>
        </p:nvGraphicFramePr>
        <p:xfrm>
          <a:off x="0" y="0"/>
          <a:ext cx="6096000" cy="685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グラフ 3">
            <a:extLst>
              <a:ext uri="{FF2B5EF4-FFF2-40B4-BE49-F238E27FC236}">
                <a16:creationId xmlns:a16="http://schemas.microsoft.com/office/drawing/2014/main" id="{2921D988-8E78-2B32-E183-0C53FFF2CA8B}"/>
              </a:ext>
            </a:extLst>
          </p:cNvPr>
          <p:cNvGraphicFramePr>
            <a:graphicFrameLocks/>
          </p:cNvGraphicFramePr>
          <p:nvPr>
            <p:extLst>
              <p:ext uri="{D42A27DB-BD31-4B8C-83A1-F6EECF244321}">
                <p14:modId xmlns:p14="http://schemas.microsoft.com/office/powerpoint/2010/main" val="1519758705"/>
              </p:ext>
            </p:extLst>
          </p:nvPr>
        </p:nvGraphicFramePr>
        <p:xfrm>
          <a:off x="5923280" y="0"/>
          <a:ext cx="6268720" cy="6858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4933930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Sheets">
    <a:dk1>
      <a:srgbClr val="000000"/>
    </a:dk1>
    <a:lt1>
      <a:srgbClr val="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Sheets">
    <a:dk1>
      <a:srgbClr val="000000"/>
    </a:dk1>
    <a:lt1>
      <a:srgbClr val="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Sheets">
    <a:dk1>
      <a:srgbClr val="000000"/>
    </a:dk1>
    <a:lt1>
      <a:srgbClr val="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7.xml><?xml version="1.0" encoding="utf-8"?>
<a:themeOverride xmlns:a="http://schemas.openxmlformats.org/drawingml/2006/main">
  <a:clrScheme name="Sheets">
    <a:dk1>
      <a:srgbClr val="000000"/>
    </a:dk1>
    <a:lt1>
      <a:srgbClr val="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CAF7EF5696EB404F84E73134B2CD137A" ma:contentTypeVersion="8" ma:contentTypeDescription="新しいドキュメントを作成します。" ma:contentTypeScope="" ma:versionID="edb3837bd506937efc3f0352e996fec8">
  <xsd:schema xmlns:xsd="http://www.w3.org/2001/XMLSchema" xmlns:xs="http://www.w3.org/2001/XMLSchema" xmlns:p="http://schemas.microsoft.com/office/2006/metadata/properties" xmlns:ns2="3db81894-862f-4a45-8f73-b638a41d695f" xmlns:ns3="a0ea4579-e3eb-4a72-bdd3-5db3b592bddc" targetNamespace="http://schemas.microsoft.com/office/2006/metadata/properties" ma:root="true" ma:fieldsID="d8adbe00220340abaeb6805e2b46cff0" ns2:_="" ns3:_="">
    <xsd:import namespace="3db81894-862f-4a45-8f73-b638a41d695f"/>
    <xsd:import namespace="a0ea4579-e3eb-4a72-bdd3-5db3b592bdd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b81894-862f-4a45-8f73-b638a41d69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ea4579-e3eb-4a72-bdd3-5db3b592bddc"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6B5B3A-E91B-4003-8BE0-29BE0C48DE90}">
  <ds:schemaRefs>
    <ds:schemaRef ds:uri="http://schemas.microsoft.com/office/2006/documentManagement/types"/>
    <ds:schemaRef ds:uri="http://purl.org/dc/elements/1.1/"/>
    <ds:schemaRef ds:uri="http://schemas.microsoft.com/office/2006/metadata/properties"/>
    <ds:schemaRef ds:uri="a0ea4579-e3eb-4a72-bdd3-5db3b592bddc"/>
    <ds:schemaRef ds:uri="http://purl.org/dc/terms/"/>
    <ds:schemaRef ds:uri="http://schemas.openxmlformats.org/package/2006/metadata/core-properties"/>
    <ds:schemaRef ds:uri="http://purl.org/dc/dcmitype/"/>
    <ds:schemaRef ds:uri="http://schemas.microsoft.com/office/infopath/2007/PartnerControls"/>
    <ds:schemaRef ds:uri="3db81894-862f-4a45-8f73-b638a41d695f"/>
    <ds:schemaRef ds:uri="http://www.w3.org/XML/1998/namespace"/>
  </ds:schemaRefs>
</ds:datastoreItem>
</file>

<file path=customXml/itemProps2.xml><?xml version="1.0" encoding="utf-8"?>
<ds:datastoreItem xmlns:ds="http://schemas.openxmlformats.org/officeDocument/2006/customXml" ds:itemID="{ACAB0427-BAA5-42C2-8568-8281CD98BBF3}">
  <ds:schemaRefs>
    <ds:schemaRef ds:uri="http://schemas.microsoft.com/sharepoint/v3/contenttype/forms"/>
  </ds:schemaRefs>
</ds:datastoreItem>
</file>

<file path=customXml/itemProps3.xml><?xml version="1.0" encoding="utf-8"?>
<ds:datastoreItem xmlns:ds="http://schemas.openxmlformats.org/officeDocument/2006/customXml" ds:itemID="{CE7F7929-4641-4605-8145-1D0754109D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b81894-862f-4a45-8f73-b638a41d695f"/>
    <ds:schemaRef ds:uri="a0ea4579-e3eb-4a72-bdd3-5db3b592bd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2610</TotalTime>
  <Words>3042</Words>
  <Application>Microsoft Office PowerPoint</Application>
  <PresentationFormat>ワイド画面</PresentationFormat>
  <Paragraphs>425</Paragraphs>
  <Slides>30</Slides>
  <Notes>27</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30</vt:i4>
      </vt:variant>
    </vt:vector>
  </HeadingPairs>
  <TitlesOfParts>
    <vt:vector size="43" baseType="lpstr">
      <vt:lpstr>HGP創英角ﾎﾟｯﾌﾟ体</vt:lpstr>
      <vt:lpstr>ＭＳ Ｐゴシック</vt:lpstr>
      <vt:lpstr>ＭＳ ゴシック</vt:lpstr>
      <vt:lpstr>UD デジタル 教科書体 N-B</vt:lpstr>
      <vt:lpstr>UD デジタル 教科書体 NK-B</vt:lpstr>
      <vt:lpstr>游ゴシック</vt:lpstr>
      <vt:lpstr>游ゴシック Light</vt:lpstr>
      <vt:lpstr>游ゴシック 本文</vt:lpstr>
      <vt:lpstr>游明朝</vt:lpstr>
      <vt:lpstr>Arial</vt:lpstr>
      <vt:lpstr>Calibri</vt:lpstr>
      <vt:lpstr>Wingdings</vt:lpstr>
      <vt:lpstr>Office テーマ</vt:lpstr>
      <vt:lpstr>PowerPoint プレゼンテーション</vt:lpstr>
      <vt:lpstr>２. これまでの取り組み</vt:lpstr>
      <vt:lpstr>PowerPoint プレゼンテーション</vt:lpstr>
      <vt:lpstr>調査数 ・昨年度　１３，７４４件  　　　　　　　　　　２，３０３件増加  ・今年度　１５，４４７件</vt:lpstr>
      <vt:lpstr>４．集計結果</vt:lpstr>
      <vt:lpstr>PowerPoint プレゼンテーション</vt:lpstr>
      <vt:lpstr>PowerPoint プレゼンテーション</vt:lpstr>
      <vt:lpstr>北信越ブロック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近畿ブロック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九州ブロック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夏季環境調査 地球の生物多様性</vt:lpstr>
      <vt:lpstr>冬季環境調査 いきものログ</vt:lpstr>
      <vt:lpstr>演習ーイネ科</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皆口　心平</dc:creator>
  <cp:lastModifiedBy>廣田 真人</cp:lastModifiedBy>
  <cp:revision>148</cp:revision>
  <cp:lastPrinted>2022-01-06T07:46:37Z</cp:lastPrinted>
  <dcterms:created xsi:type="dcterms:W3CDTF">2021-12-23T07:02:11Z</dcterms:created>
  <dcterms:modified xsi:type="dcterms:W3CDTF">2024-01-16T08:10:10Z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0x010100CAF7EF5696EB404F84E73134B2CD137A</vt:lpwstr>
  </property>
</Properties>
</file>