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FF66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'（集計表）日連事務局提出用'!$P$11</c:f>
              <c:strCache>
                <c:ptCount val="1"/>
                <c:pt idx="0">
                  <c:v>セイヨウタンポポ</c:v>
                </c:pt>
              </c:strCache>
            </c:strRef>
          </c:tx>
          <c:invertIfNegative val="0"/>
          <c:cat>
            <c:strRef>
              <c:f>'（集計表）日連事務局提出用'!$O$12:$O$22</c:f>
              <c:strCache>
                <c:ptCount val="11"/>
                <c:pt idx="0">
                  <c:v>畑・周辺</c:v>
                </c:pt>
                <c:pt idx="1">
                  <c:v>田・周辺</c:v>
                </c:pt>
                <c:pt idx="2">
                  <c:v>建て込んだ住宅・周辺</c:v>
                </c:pt>
                <c:pt idx="3">
                  <c:v>緑の多い住宅・周辺</c:v>
                </c:pt>
                <c:pt idx="4">
                  <c:v>公園</c:v>
                </c:pt>
                <c:pt idx="5">
                  <c:v>林</c:v>
                </c:pt>
                <c:pt idx="6">
                  <c:v>河川敷</c:v>
                </c:pt>
                <c:pt idx="7">
                  <c:v>海岸</c:v>
                </c:pt>
                <c:pt idx="8">
                  <c:v>草原</c:v>
                </c:pt>
                <c:pt idx="9">
                  <c:v>校庭</c:v>
                </c:pt>
                <c:pt idx="10">
                  <c:v>その他</c:v>
                </c:pt>
              </c:strCache>
            </c:strRef>
          </c:cat>
          <c:val>
            <c:numRef>
              <c:f>'（集計表）日連事務局提出用'!$P$12:$P$22</c:f>
              <c:numCache>
                <c:formatCode>General</c:formatCode>
                <c:ptCount val="11"/>
                <c:pt idx="0">
                  <c:v>1677</c:v>
                </c:pt>
                <c:pt idx="1">
                  <c:v>1014</c:v>
                </c:pt>
                <c:pt idx="2">
                  <c:v>1543</c:v>
                </c:pt>
                <c:pt idx="3">
                  <c:v>1567</c:v>
                </c:pt>
                <c:pt idx="4">
                  <c:v>1099</c:v>
                </c:pt>
                <c:pt idx="5">
                  <c:v>72</c:v>
                </c:pt>
                <c:pt idx="6">
                  <c:v>245</c:v>
                </c:pt>
                <c:pt idx="7">
                  <c:v>15</c:v>
                </c:pt>
                <c:pt idx="8">
                  <c:v>685</c:v>
                </c:pt>
                <c:pt idx="9">
                  <c:v>406</c:v>
                </c:pt>
                <c:pt idx="10">
                  <c:v>420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DD-4E3E-B054-9AAA7DE2AABE}"/>
            </c:ext>
          </c:extLst>
        </c:ser>
        <c:ser>
          <c:idx val="1"/>
          <c:order val="1"/>
          <c:tx>
            <c:strRef>
              <c:f>'（集計表）日連事務局提出用'!$Q$11</c:f>
              <c:strCache>
                <c:ptCount val="1"/>
                <c:pt idx="0">
                  <c:v>アカミタンポポ</c:v>
                </c:pt>
              </c:strCache>
            </c:strRef>
          </c:tx>
          <c:invertIfNegative val="0"/>
          <c:cat>
            <c:strRef>
              <c:f>'（集計表）日連事務局提出用'!$O$12:$O$22</c:f>
              <c:strCache>
                <c:ptCount val="11"/>
                <c:pt idx="0">
                  <c:v>畑・周辺</c:v>
                </c:pt>
                <c:pt idx="1">
                  <c:v>田・周辺</c:v>
                </c:pt>
                <c:pt idx="2">
                  <c:v>建て込んだ住宅・周辺</c:v>
                </c:pt>
                <c:pt idx="3">
                  <c:v>緑の多い住宅・周辺</c:v>
                </c:pt>
                <c:pt idx="4">
                  <c:v>公園</c:v>
                </c:pt>
                <c:pt idx="5">
                  <c:v>林</c:v>
                </c:pt>
                <c:pt idx="6">
                  <c:v>河川敷</c:v>
                </c:pt>
                <c:pt idx="7">
                  <c:v>海岸</c:v>
                </c:pt>
                <c:pt idx="8">
                  <c:v>草原</c:v>
                </c:pt>
                <c:pt idx="9">
                  <c:v>校庭</c:v>
                </c:pt>
                <c:pt idx="10">
                  <c:v>その他</c:v>
                </c:pt>
              </c:strCache>
            </c:strRef>
          </c:cat>
          <c:val>
            <c:numRef>
              <c:f>'（集計表）日連事務局提出用'!$Q$12:$Q$22</c:f>
              <c:numCache>
                <c:formatCode>General</c:formatCode>
                <c:ptCount val="11"/>
                <c:pt idx="0">
                  <c:v>72</c:v>
                </c:pt>
                <c:pt idx="1">
                  <c:v>59</c:v>
                </c:pt>
                <c:pt idx="2">
                  <c:v>65</c:v>
                </c:pt>
                <c:pt idx="3">
                  <c:v>66</c:v>
                </c:pt>
                <c:pt idx="4">
                  <c:v>41</c:v>
                </c:pt>
                <c:pt idx="5">
                  <c:v>1</c:v>
                </c:pt>
                <c:pt idx="6">
                  <c:v>13</c:v>
                </c:pt>
                <c:pt idx="7">
                  <c:v>1</c:v>
                </c:pt>
                <c:pt idx="8">
                  <c:v>41</c:v>
                </c:pt>
                <c:pt idx="9">
                  <c:v>12</c:v>
                </c:pt>
                <c:pt idx="1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DD-4E3E-B054-9AAA7DE2AABE}"/>
            </c:ext>
          </c:extLst>
        </c:ser>
        <c:ser>
          <c:idx val="2"/>
          <c:order val="2"/>
          <c:tx>
            <c:strRef>
              <c:f>'（集計表）日連事務局提出用'!$R$11</c:f>
              <c:strCache>
                <c:ptCount val="1"/>
                <c:pt idx="0">
                  <c:v>シロバナタンポポ</c:v>
                </c:pt>
              </c:strCache>
            </c:strRef>
          </c:tx>
          <c:invertIfNegative val="0"/>
          <c:cat>
            <c:strRef>
              <c:f>'（集計表）日連事務局提出用'!$O$12:$O$22</c:f>
              <c:strCache>
                <c:ptCount val="11"/>
                <c:pt idx="0">
                  <c:v>畑・周辺</c:v>
                </c:pt>
                <c:pt idx="1">
                  <c:v>田・周辺</c:v>
                </c:pt>
                <c:pt idx="2">
                  <c:v>建て込んだ住宅・周辺</c:v>
                </c:pt>
                <c:pt idx="3">
                  <c:v>緑の多い住宅・周辺</c:v>
                </c:pt>
                <c:pt idx="4">
                  <c:v>公園</c:v>
                </c:pt>
                <c:pt idx="5">
                  <c:v>林</c:v>
                </c:pt>
                <c:pt idx="6">
                  <c:v>河川敷</c:v>
                </c:pt>
                <c:pt idx="7">
                  <c:v>海岸</c:v>
                </c:pt>
                <c:pt idx="8">
                  <c:v>草原</c:v>
                </c:pt>
                <c:pt idx="9">
                  <c:v>校庭</c:v>
                </c:pt>
                <c:pt idx="10">
                  <c:v>その他</c:v>
                </c:pt>
              </c:strCache>
            </c:strRef>
          </c:cat>
          <c:val>
            <c:numRef>
              <c:f>'（集計表）日連事務局提出用'!$R$12:$R$22</c:f>
              <c:numCache>
                <c:formatCode>General</c:formatCode>
                <c:ptCount val="11"/>
                <c:pt idx="0">
                  <c:v>157</c:v>
                </c:pt>
                <c:pt idx="1">
                  <c:v>114</c:v>
                </c:pt>
                <c:pt idx="2">
                  <c:v>126</c:v>
                </c:pt>
                <c:pt idx="3">
                  <c:v>127</c:v>
                </c:pt>
                <c:pt idx="4">
                  <c:v>124</c:v>
                </c:pt>
                <c:pt idx="5">
                  <c:v>14</c:v>
                </c:pt>
                <c:pt idx="6">
                  <c:v>22</c:v>
                </c:pt>
                <c:pt idx="7">
                  <c:v>3</c:v>
                </c:pt>
                <c:pt idx="8">
                  <c:v>80</c:v>
                </c:pt>
                <c:pt idx="9">
                  <c:v>33</c:v>
                </c:pt>
                <c:pt idx="10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DD-4E3E-B054-9AAA7DE2AABE}"/>
            </c:ext>
          </c:extLst>
        </c:ser>
        <c:ser>
          <c:idx val="3"/>
          <c:order val="3"/>
          <c:tx>
            <c:strRef>
              <c:f>'（集計表）日連事務局提出用'!$S$11</c:f>
              <c:strCache>
                <c:ptCount val="1"/>
                <c:pt idx="0">
                  <c:v>カントウタンポポ</c:v>
                </c:pt>
              </c:strCache>
            </c:strRef>
          </c:tx>
          <c:invertIfNegative val="0"/>
          <c:cat>
            <c:strRef>
              <c:f>'（集計表）日連事務局提出用'!$O$12:$O$22</c:f>
              <c:strCache>
                <c:ptCount val="11"/>
                <c:pt idx="0">
                  <c:v>畑・周辺</c:v>
                </c:pt>
                <c:pt idx="1">
                  <c:v>田・周辺</c:v>
                </c:pt>
                <c:pt idx="2">
                  <c:v>建て込んだ住宅・周辺</c:v>
                </c:pt>
                <c:pt idx="3">
                  <c:v>緑の多い住宅・周辺</c:v>
                </c:pt>
                <c:pt idx="4">
                  <c:v>公園</c:v>
                </c:pt>
                <c:pt idx="5">
                  <c:v>林</c:v>
                </c:pt>
                <c:pt idx="6">
                  <c:v>河川敷</c:v>
                </c:pt>
                <c:pt idx="7">
                  <c:v>海岸</c:v>
                </c:pt>
                <c:pt idx="8">
                  <c:v>草原</c:v>
                </c:pt>
                <c:pt idx="9">
                  <c:v>校庭</c:v>
                </c:pt>
                <c:pt idx="10">
                  <c:v>その他</c:v>
                </c:pt>
              </c:strCache>
            </c:strRef>
          </c:cat>
          <c:val>
            <c:numRef>
              <c:f>'（集計表）日連事務局提出用'!$S$12:$S$22</c:f>
              <c:numCache>
                <c:formatCode>General</c:formatCode>
                <c:ptCount val="11"/>
                <c:pt idx="0">
                  <c:v>186</c:v>
                </c:pt>
                <c:pt idx="1">
                  <c:v>107</c:v>
                </c:pt>
                <c:pt idx="2">
                  <c:v>233</c:v>
                </c:pt>
                <c:pt idx="3">
                  <c:v>296</c:v>
                </c:pt>
                <c:pt idx="4">
                  <c:v>225</c:v>
                </c:pt>
                <c:pt idx="5">
                  <c:v>22</c:v>
                </c:pt>
                <c:pt idx="6">
                  <c:v>56</c:v>
                </c:pt>
                <c:pt idx="7">
                  <c:v>5</c:v>
                </c:pt>
                <c:pt idx="8">
                  <c:v>168</c:v>
                </c:pt>
                <c:pt idx="9">
                  <c:v>56</c:v>
                </c:pt>
                <c:pt idx="10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1DD-4E3E-B054-9AAA7DE2A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986176"/>
        <c:axId val="63899904"/>
      </c:barChart>
      <c:catAx>
        <c:axId val="63986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3899904"/>
        <c:crosses val="autoZero"/>
        <c:auto val="1"/>
        <c:lblAlgn val="ctr"/>
        <c:lblOffset val="100"/>
        <c:noMultiLvlLbl val="0"/>
      </c:catAx>
      <c:valAx>
        <c:axId val="638999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3986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'（集計表）日連事務局提出用'!$P$38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'（集計表）日連事務局提出用'!$O$39:$O$44</c:f>
              <c:strCache>
                <c:ptCount val="6"/>
                <c:pt idx="0">
                  <c:v>コンクリートなどに囲まれている</c:v>
                </c:pt>
                <c:pt idx="1">
                  <c:v>雑草が密生している</c:v>
                </c:pt>
                <c:pt idx="2">
                  <c:v>雑草がまばらに生息</c:v>
                </c:pt>
                <c:pt idx="3">
                  <c:v>タンポポが群生</c:v>
                </c:pt>
                <c:pt idx="4">
                  <c:v>ほぼ全面が土</c:v>
                </c:pt>
                <c:pt idx="5">
                  <c:v>その他</c:v>
                </c:pt>
              </c:strCache>
            </c:strRef>
          </c:cat>
          <c:val>
            <c:numRef>
              <c:f>'（集計表）日連事務局提出用'!$P$39:$P$44</c:f>
              <c:numCache>
                <c:formatCode>General</c:formatCode>
                <c:ptCount val="6"/>
                <c:pt idx="0">
                  <c:v>1152</c:v>
                </c:pt>
                <c:pt idx="1">
                  <c:v>3849</c:v>
                </c:pt>
                <c:pt idx="2">
                  <c:v>2623</c:v>
                </c:pt>
                <c:pt idx="3">
                  <c:v>485</c:v>
                </c:pt>
                <c:pt idx="4">
                  <c:v>432</c:v>
                </c:pt>
                <c:pt idx="5">
                  <c:v>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00-4A57-B076-EBE5EB752696}"/>
            </c:ext>
          </c:extLst>
        </c:ser>
        <c:ser>
          <c:idx val="1"/>
          <c:order val="1"/>
          <c:tx>
            <c:strRef>
              <c:f>'（集計表）日連事務局提出用'!$Q$38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'（集計表）日連事務局提出用'!$O$39:$O$44</c:f>
              <c:strCache>
                <c:ptCount val="6"/>
                <c:pt idx="0">
                  <c:v>コンクリートなどに囲まれている</c:v>
                </c:pt>
                <c:pt idx="1">
                  <c:v>雑草が密生している</c:v>
                </c:pt>
                <c:pt idx="2">
                  <c:v>雑草がまばらに生息</c:v>
                </c:pt>
                <c:pt idx="3">
                  <c:v>タンポポが群生</c:v>
                </c:pt>
                <c:pt idx="4">
                  <c:v>ほぼ全面が土</c:v>
                </c:pt>
                <c:pt idx="5">
                  <c:v>その他</c:v>
                </c:pt>
              </c:strCache>
            </c:strRef>
          </c:cat>
          <c:val>
            <c:numRef>
              <c:f>'（集計表）日連事務局提出用'!$Q$39:$Q$44</c:f>
              <c:numCache>
                <c:formatCode>General</c:formatCode>
                <c:ptCount val="6"/>
                <c:pt idx="0">
                  <c:v>54</c:v>
                </c:pt>
                <c:pt idx="1">
                  <c:v>170</c:v>
                </c:pt>
                <c:pt idx="2">
                  <c:v>104</c:v>
                </c:pt>
                <c:pt idx="3">
                  <c:v>34</c:v>
                </c:pt>
                <c:pt idx="4">
                  <c:v>23</c:v>
                </c:pt>
                <c:pt idx="5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00-4A57-B076-EBE5EB752696}"/>
            </c:ext>
          </c:extLst>
        </c:ser>
        <c:ser>
          <c:idx val="2"/>
          <c:order val="2"/>
          <c:tx>
            <c:strRef>
              <c:f>'（集計表）日連事務局提出用'!$R$38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'（集計表）日連事務局提出用'!$O$39:$O$44</c:f>
              <c:strCache>
                <c:ptCount val="6"/>
                <c:pt idx="0">
                  <c:v>コンクリートなどに囲まれている</c:v>
                </c:pt>
                <c:pt idx="1">
                  <c:v>雑草が密生している</c:v>
                </c:pt>
                <c:pt idx="2">
                  <c:v>雑草がまばらに生息</c:v>
                </c:pt>
                <c:pt idx="3">
                  <c:v>タンポポが群生</c:v>
                </c:pt>
                <c:pt idx="4">
                  <c:v>ほぼ全面が土</c:v>
                </c:pt>
                <c:pt idx="5">
                  <c:v>その他</c:v>
                </c:pt>
              </c:strCache>
            </c:strRef>
          </c:cat>
          <c:val>
            <c:numRef>
              <c:f>'（集計表）日連事務局提出用'!$R$39:$R$44</c:f>
              <c:numCache>
                <c:formatCode>General</c:formatCode>
                <c:ptCount val="6"/>
                <c:pt idx="0">
                  <c:v>84</c:v>
                </c:pt>
                <c:pt idx="1">
                  <c:v>387</c:v>
                </c:pt>
                <c:pt idx="2">
                  <c:v>289</c:v>
                </c:pt>
                <c:pt idx="3">
                  <c:v>51</c:v>
                </c:pt>
                <c:pt idx="4">
                  <c:v>43</c:v>
                </c:pt>
                <c:pt idx="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00-4A57-B076-EBE5EB752696}"/>
            </c:ext>
          </c:extLst>
        </c:ser>
        <c:ser>
          <c:idx val="3"/>
          <c:order val="3"/>
          <c:tx>
            <c:strRef>
              <c:f>'（集計表）日連事務局提出用'!$S$38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'（集計表）日連事務局提出用'!$O$39:$O$44</c:f>
              <c:strCache>
                <c:ptCount val="6"/>
                <c:pt idx="0">
                  <c:v>コンクリートなどに囲まれている</c:v>
                </c:pt>
                <c:pt idx="1">
                  <c:v>雑草が密生している</c:v>
                </c:pt>
                <c:pt idx="2">
                  <c:v>雑草がまばらに生息</c:v>
                </c:pt>
                <c:pt idx="3">
                  <c:v>タンポポが群生</c:v>
                </c:pt>
                <c:pt idx="4">
                  <c:v>ほぼ全面が土</c:v>
                </c:pt>
                <c:pt idx="5">
                  <c:v>その他</c:v>
                </c:pt>
              </c:strCache>
            </c:strRef>
          </c:cat>
          <c:val>
            <c:numRef>
              <c:f>'（集計表）日連事務局提出用'!$S$39:$S$44</c:f>
              <c:numCache>
                <c:formatCode>General</c:formatCode>
                <c:ptCount val="6"/>
                <c:pt idx="0">
                  <c:v>174</c:v>
                </c:pt>
                <c:pt idx="1">
                  <c:v>608</c:v>
                </c:pt>
                <c:pt idx="2">
                  <c:v>427</c:v>
                </c:pt>
                <c:pt idx="3">
                  <c:v>144</c:v>
                </c:pt>
                <c:pt idx="4">
                  <c:v>55</c:v>
                </c:pt>
                <c:pt idx="5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00-4A57-B076-EBE5EB752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006592"/>
        <c:axId val="63901632"/>
      </c:barChart>
      <c:catAx>
        <c:axId val="65006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3901632"/>
        <c:crosses val="autoZero"/>
        <c:auto val="1"/>
        <c:lblAlgn val="ctr"/>
        <c:lblOffset val="100"/>
        <c:noMultiLvlLbl val="0"/>
      </c:catAx>
      <c:valAx>
        <c:axId val="63901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006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C0A-1F54-4CA3-8DD1-370A4E96D011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9856A-9172-4119-B988-5B0E8F840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C0A-1F54-4CA3-8DD1-370A4E96D011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56A-9172-4119-B988-5B0E8F840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C0A-1F54-4CA3-8DD1-370A4E96D011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56A-9172-4119-B988-5B0E8F840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C0A-1F54-4CA3-8DD1-370A4E96D011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56A-9172-4119-B988-5B0E8F840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C0A-1F54-4CA3-8DD1-370A4E96D011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56A-9172-4119-B988-5B0E8F840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C0A-1F54-4CA3-8DD1-370A4E96D011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56A-9172-4119-B988-5B0E8F840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C0A-1F54-4CA3-8DD1-370A4E96D011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56A-9172-4119-B988-5B0E8F840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C0A-1F54-4CA3-8DD1-370A4E96D011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56A-9172-4119-B988-5B0E8F840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C0A-1F54-4CA3-8DD1-370A4E96D011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56A-9172-4119-B988-5B0E8F840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C0A-1F54-4CA3-8DD1-370A4E96D011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56A-9172-4119-B988-5B0E8F840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EC0A-1F54-4CA3-8DD1-370A4E96D011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856A-9172-4119-B988-5B0E8F840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C3DEC0A-1F54-4CA3-8DD1-370A4E96D011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99856A-9172-4119-B988-5B0E8F840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ORISEN1\AppData\Local\Microsoft\Windows\INetCache\IE\3LFZ7VK7\gi01a2014011220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4581128"/>
            <a:ext cx="7772400" cy="678284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3600" b="0" dirty="0" smtClean="0"/>
              <a:t>集計結果報告</a:t>
            </a:r>
            <a:endParaRPr kumimoji="1" lang="ja-JP" altLang="en-US" sz="3600" b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71600" y="3573016"/>
            <a:ext cx="7772400" cy="95829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4400" dirty="0" smtClean="0">
                <a:solidFill>
                  <a:schemeClr val="tx1"/>
                </a:solidFill>
              </a:rPr>
              <a:t>～平成</a:t>
            </a:r>
            <a:r>
              <a:rPr kumimoji="1" lang="en-US" altLang="ja-JP" sz="4400" dirty="0" smtClean="0">
                <a:solidFill>
                  <a:schemeClr val="tx1"/>
                </a:solidFill>
              </a:rPr>
              <a:t>30</a:t>
            </a:r>
            <a:r>
              <a:rPr kumimoji="1" lang="ja-JP" altLang="en-US" sz="4400" dirty="0" smtClean="0">
                <a:solidFill>
                  <a:schemeClr val="tx1"/>
                </a:solidFill>
              </a:rPr>
              <a:t>年環境調査～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ありがとうございました</a:t>
            </a:r>
            <a:endParaRPr kumimoji="1"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9" name="Picture 6" descr="C:\Users\ORISEN1\AppData\Local\Microsoft\Windows\INetCache\IE\3LFZ7VK7\dandelion-flowers-clipart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556792"/>
            <a:ext cx="454072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ORISEN1\AppData\Local\Microsoft\Windows\INetCache\IE\6B6165OF\flower-31420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48" y="1669382"/>
            <a:ext cx="5292080" cy="488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6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１、はじめに</a:t>
            </a:r>
            <a:endParaRPr kumimoji="1"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農業クラブでは、全国４９都道府県連盟</a:t>
            </a:r>
            <a:endParaRPr lang="en-US" altLang="ja-JP" sz="32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約８万４千人の農業クラブ員が取り組める</a:t>
            </a:r>
            <a:endParaRPr lang="en-US" altLang="ja-JP" sz="32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　　　　　　　　</a:t>
            </a:r>
            <a:r>
              <a:rPr lang="ja-JP" altLang="en-US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活動</a:t>
            </a:r>
            <a:endParaRPr lang="en-US" altLang="ja-JP" sz="36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 algn="ctr">
              <a:buNone/>
            </a:pPr>
            <a:endParaRPr kumimoji="1" lang="en-US" altLang="ja-JP" dirty="0" smtClean="0"/>
          </a:p>
          <a:p>
            <a:pPr marL="0" indent="0" algn="ctr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sz="4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環境調査</a:t>
            </a:r>
            <a:endParaRPr lang="en-US" altLang="ja-JP" sz="44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 algn="ctr">
              <a:buNone/>
            </a:pPr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4129935" y="4077072"/>
            <a:ext cx="864096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pic>
        <p:nvPicPr>
          <p:cNvPr id="5" name="Picture 5" descr="C:\Users\ORISEN1\AppData\Local\Microsoft\Windows\INetCache\IE\7FS7PTGT\gatag-000035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031" y="4096440"/>
            <a:ext cx="1928697" cy="224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ORISEN1\AppData\Local\Microsoft\Windows\INetCache\IE\7FS7PTGT\gatag-000035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1" y="4096440"/>
            <a:ext cx="1944216" cy="22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3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b="1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、</a:t>
            </a:r>
            <a:r>
              <a:rPr kumimoji="1"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目的</a:t>
            </a:r>
            <a:endParaRPr kumimoji="1"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調査初代テーマは</a:t>
            </a:r>
            <a:r>
              <a:rPr lang="ja-JP" altLang="en-US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32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 algn="ctr">
              <a:buNone/>
            </a:pPr>
            <a:r>
              <a:rPr lang="ja-JP" altLang="en-US" sz="3200" dirty="0" smtClean="0"/>
              <a:t>　　　　　　</a:t>
            </a:r>
            <a:r>
              <a:rPr lang="en-US" altLang="ja-JP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18</a:t>
            </a:r>
            <a:r>
              <a:rPr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年後</a:t>
            </a:r>
            <a:r>
              <a:rPr lang="en-US" altLang="ja-JP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  <a:endParaRPr kumimoji="1" lang="en-US" altLang="ja-JP" sz="3200" dirty="0" smtClean="0"/>
          </a:p>
          <a:p>
            <a:pPr marL="0" indent="0" algn="ctr">
              <a:buNone/>
            </a:pPr>
            <a:endParaRPr kumimoji="1" lang="en-US" altLang="ja-JP" dirty="0"/>
          </a:p>
          <a:p>
            <a:pPr marL="0" indent="0" algn="ctr">
              <a:buNone/>
            </a:pPr>
            <a:endParaRPr kumimoji="1" lang="ja-JP" altLang="en-US" dirty="0"/>
          </a:p>
        </p:txBody>
      </p:sp>
      <p:sp>
        <p:nvSpPr>
          <p:cNvPr id="7" name="雲 6"/>
          <p:cNvSpPr/>
          <p:nvPr/>
        </p:nvSpPr>
        <p:spPr>
          <a:xfrm>
            <a:off x="4606131" y="1700808"/>
            <a:ext cx="3456384" cy="1584176"/>
          </a:xfrm>
          <a:prstGeom prst="cloud">
            <a:avLst/>
          </a:prstGeom>
          <a:solidFill>
            <a:srgbClr val="FFFF00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rgbClr val="FF00FF"/>
                </a:solidFill>
              </a:rPr>
              <a:t>タンポポ</a:t>
            </a:r>
            <a:endParaRPr kumimoji="1" lang="ja-JP" altLang="en-US" sz="3600" dirty="0">
              <a:solidFill>
                <a:srgbClr val="FF00FF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3348791" y="3275747"/>
            <a:ext cx="941113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830516" y="4293096"/>
            <a:ext cx="3007611" cy="1639114"/>
          </a:xfrm>
          <a:prstGeom prst="ellipse">
            <a:avLst/>
          </a:prstGeom>
          <a:solidFill>
            <a:srgbClr val="CCFF33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00FF"/>
                </a:solidFill>
              </a:rPr>
              <a:t>環境？</a:t>
            </a:r>
            <a:endParaRPr kumimoji="1" lang="ja-JP" altLang="en-US" sz="4000" dirty="0">
              <a:solidFill>
                <a:srgbClr val="FF00FF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986132" y="4293096"/>
            <a:ext cx="3007612" cy="1661598"/>
          </a:xfrm>
          <a:prstGeom prst="ellipse">
            <a:avLst/>
          </a:prstGeom>
          <a:solidFill>
            <a:srgbClr val="CCFF33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rgbClr val="FF00FF"/>
                </a:solidFill>
              </a:rPr>
              <a:t>外来種？</a:t>
            </a:r>
            <a:endParaRPr kumimoji="1" lang="ja-JP" altLang="en-US" sz="3600" dirty="0">
              <a:solidFill>
                <a:srgbClr val="FF00FF"/>
              </a:solidFill>
            </a:endParaRPr>
          </a:p>
        </p:txBody>
      </p:sp>
      <p:pic>
        <p:nvPicPr>
          <p:cNvPr id="13" name="Picture 5" descr="C:\Users\ORISEN1\AppData\Local\Microsoft\Windows\INetCache\IE\3LFZ7VK7\flying-31425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6" y="345264"/>
            <a:ext cx="559011" cy="8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ORISEN1\AppData\Local\Microsoft\Windows\INetCache\IE\3LFZ7VK7\flying-31425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15" y="1605136"/>
            <a:ext cx="559011" cy="8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ORISEN1\AppData\Local\Microsoft\Windows\INetCache\IE\3LFZ7VK7\flying-31425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02" y="775748"/>
            <a:ext cx="559011" cy="8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３</a:t>
            </a:r>
            <a:r>
              <a:rPr lang="en-US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､</a:t>
            </a:r>
            <a:r>
              <a:rPr kumimoji="1"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集計</a:t>
            </a:r>
            <a:endParaRPr kumimoji="1"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9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北海道　　東北　　　関東　　　北信越</a:t>
            </a:r>
            <a:endParaRPr lang="en-US" altLang="ja-JP" sz="39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endParaRPr kumimoji="1" lang="en-US" altLang="ja-JP" sz="39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lang="ja-JP" altLang="en-US" sz="39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東海</a:t>
            </a:r>
            <a:r>
              <a:rPr lang="ja-JP" altLang="en-US" sz="39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</a:t>
            </a:r>
            <a:r>
              <a:rPr lang="ja-JP" altLang="en-US" sz="39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近畿　　中国　　四国　　九州　</a:t>
            </a:r>
            <a:endParaRPr lang="en-US" altLang="ja-JP" sz="39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 algn="ctr">
              <a:buNone/>
            </a:pPr>
            <a:endParaRPr lang="en-US" altLang="ja-JP" sz="40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 algn="ctr">
              <a:buNone/>
            </a:pPr>
            <a:endParaRPr lang="en-US" altLang="ja-JP" sz="40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 algn="ctr">
              <a:buNone/>
            </a:pPr>
            <a:r>
              <a:rPr lang="ja-JP" altLang="en-US" sz="47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計　９ブロック</a:t>
            </a:r>
            <a:endParaRPr lang="en-US" altLang="ja-JP" sz="47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4171426" y="4293096"/>
            <a:ext cx="864096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 descr="C:\Users\ORISEN1\AppData\Local\Microsoft\Windows\INetCache\IE\4D2A83DV\publicdomainq-0011308qrlsz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617132"/>
            <a:ext cx="1952836" cy="156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ORISEN1\AppData\Local\Microsoft\Windows\INetCache\IE\4D2A83DV\publicdomainq-0011308qrlsz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617132"/>
            <a:ext cx="1952836" cy="156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４</a:t>
            </a:r>
            <a:r>
              <a:rPr kumimoji="1"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、集計結果</a:t>
            </a:r>
            <a:endParaRPr kumimoji="1"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kumimoji="1"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シロバナタンポポの生育が多い</a:t>
            </a:r>
            <a:endParaRPr kumimoji="1" lang="en-US" altLang="ja-JP" sz="32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kumimoji="1"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四国ブロック</a:t>
            </a:r>
            <a:endParaRPr kumimoji="1" lang="en-US" altLang="ja-JP" sz="32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sz="3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アカミタンポポの生育の多い</a:t>
            </a:r>
            <a:endParaRPr kumimoji="1" lang="en-US" altLang="ja-JP" sz="32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九州ブロック</a:t>
            </a:r>
            <a:endParaRPr lang="en-US" altLang="ja-JP" sz="3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kumimoji="1"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kumimoji="1" lang="en-US" altLang="ja-JP" sz="32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kumimoji="1"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各ブロックの気候、地形によって、生育する場所・種類に違いがある。</a:t>
            </a:r>
            <a:endParaRPr kumimoji="1" lang="ja-JP" altLang="en-US" sz="3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4" name="Picture 2" descr="C:\Users\ORISEN1\AppData\Local\Microsoft\Windows\INetCache\IE\3LFZ7VK7\gatag-000021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60" y="3356992"/>
            <a:ext cx="1500758" cy="15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RISEN1\AppData\Local\Microsoft\Windows\INetCache\IE\3LFZ7VK7\gatag-000021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l"/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５、全国報告</a:t>
            </a:r>
            <a:endParaRPr kumimoji="1"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1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894914"/>
              </p:ext>
            </p:extLst>
          </p:nvPr>
        </p:nvGraphicFramePr>
        <p:xfrm>
          <a:off x="323528" y="4376861"/>
          <a:ext cx="4330824" cy="248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739458"/>
              </p:ext>
            </p:extLst>
          </p:nvPr>
        </p:nvGraphicFramePr>
        <p:xfrm>
          <a:off x="4367428" y="3975326"/>
          <a:ext cx="4585607" cy="288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43277"/>
            <a:ext cx="4132098" cy="295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093382"/>
              </p:ext>
            </p:extLst>
          </p:nvPr>
        </p:nvGraphicFramePr>
        <p:xfrm>
          <a:off x="467544" y="1556792"/>
          <a:ext cx="3600400" cy="237626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640494"/>
                <a:gridCol w="959906"/>
              </a:tblGrid>
              <a:tr h="4371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</a:rPr>
                        <a:t>和名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200" kern="100">
                          <a:effectLst/>
                        </a:rPr>
                        <a:t>数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カントウタンポポ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1573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6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シロバナタンポポ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783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4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アカミタンポポ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448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7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セイヨウタンポポ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8120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2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kumimoji="1" lang="en-US" altLang="ja-JP" sz="3200" dirty="0" smtClean="0"/>
          </a:p>
          <a:p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kumimoji="1" lang="ja-JP" altLang="en-US" sz="3200" dirty="0" smtClean="0"/>
              <a:t>　・建て込んだ住宅・周辺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kumimoji="1" lang="ja-JP" altLang="en-US" sz="3200" dirty="0" smtClean="0"/>
              <a:t>　　　　　　　　→人の行き来が激しい場所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　　　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 smtClean="0"/>
              <a:t>　　　　　　　</a:t>
            </a:r>
            <a:r>
              <a:rPr lang="ja-JP" altLang="en-US" sz="5400" dirty="0" smtClean="0">
                <a:solidFill>
                  <a:srgbClr val="FF0000"/>
                </a:solidFill>
              </a:rPr>
              <a:t>増加傾向</a:t>
            </a:r>
            <a:endParaRPr lang="en-US" altLang="ja-JP" sz="5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r>
              <a:rPr kumimoji="1" lang="ja-JP" altLang="en-US" sz="3200" dirty="0" smtClean="0"/>
              <a:t>　　・・・一方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　　　在来種は年々</a:t>
            </a:r>
            <a:r>
              <a:rPr lang="ja-JP" altLang="en-US" sz="4800" dirty="0" smtClean="0">
                <a:solidFill>
                  <a:srgbClr val="0070C0"/>
                </a:solidFill>
              </a:rPr>
              <a:t>減少</a:t>
            </a:r>
            <a:endParaRPr kumimoji="1" lang="en-US" altLang="ja-JP" sz="4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kumimoji="1" lang="ja-JP" altLang="en-US" sz="3200" dirty="0"/>
          </a:p>
        </p:txBody>
      </p:sp>
      <p:sp>
        <p:nvSpPr>
          <p:cNvPr id="5" name="角丸四角形 4"/>
          <p:cNvSpPr/>
          <p:nvPr/>
        </p:nvSpPr>
        <p:spPr>
          <a:xfrm>
            <a:off x="225272" y="232553"/>
            <a:ext cx="3816424" cy="13464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セイヨウタンポポ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588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６、</a:t>
            </a:r>
            <a:r>
              <a:rPr kumimoji="1"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課題</a:t>
            </a:r>
            <a:endParaRPr kumimoji="1"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今年度　提出県数　　　　　</a:t>
            </a:r>
            <a:endParaRPr lang="en-US" altLang="ja-JP" sz="32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調査数　　　　　</a:t>
            </a:r>
            <a:endParaRPr lang="en-US" altLang="ja-JP" sz="32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endParaRPr lang="en-US" altLang="ja-JP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昨年度　提出県数　　　　</a:t>
            </a:r>
            <a:endParaRPr lang="en-US" altLang="ja-JP" sz="32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調査数　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 smtClean="0"/>
          </a:p>
        </p:txBody>
      </p:sp>
      <p:sp>
        <p:nvSpPr>
          <p:cNvPr id="4" name="右矢印 3"/>
          <p:cNvSpPr/>
          <p:nvPr/>
        </p:nvSpPr>
        <p:spPr>
          <a:xfrm>
            <a:off x="4788024" y="2286806"/>
            <a:ext cx="720080" cy="360040"/>
          </a:xfrm>
          <a:prstGeom prst="right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5" name="右矢印 4"/>
          <p:cNvSpPr/>
          <p:nvPr/>
        </p:nvSpPr>
        <p:spPr>
          <a:xfrm>
            <a:off x="4788024" y="2924944"/>
            <a:ext cx="720080" cy="360040"/>
          </a:xfrm>
          <a:prstGeom prst="right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4788024" y="4077072"/>
            <a:ext cx="720080" cy="360040"/>
          </a:xfrm>
          <a:prstGeom prst="right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4788024" y="4670612"/>
            <a:ext cx="720080" cy="360040"/>
          </a:xfrm>
          <a:prstGeom prst="right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4" descr="C:\Users\ORISEN1\AppData\Local\Microsoft\Windows\INetCache\IE\7FS7PTGT\gatag-000109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10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ORISEN1\AppData\Local\Microsoft\Windows\INetCache\IE\7FS7PTGT\gatag-000109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6" y="4670612"/>
            <a:ext cx="1699306" cy="16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７、改善策</a:t>
            </a:r>
            <a:endParaRPr kumimoji="1"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１、春季代議員会での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環境調査の結果報告</a:t>
            </a:r>
            <a:endParaRPr kumimoji="1" lang="en-US" altLang="ja-JP" sz="3200" b="1" dirty="0" smtClean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endParaRPr lang="en-US" altLang="ja-JP" sz="3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kumimoji="1"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２、環境調査についての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アンケート</a:t>
            </a:r>
            <a:endParaRPr kumimoji="1" lang="en-US" altLang="ja-JP" sz="3200" b="1" dirty="0" smtClean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</a:t>
            </a:r>
            <a:r>
              <a:rPr kumimoji="1"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代議員、指導教師</a:t>
            </a:r>
            <a:r>
              <a:rPr kumimoji="1"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kumimoji="1" lang="en-US" altLang="ja-JP" sz="32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endParaRPr lang="en-US" altLang="ja-JP" sz="3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kumimoji="1"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３、全国大会での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表彰</a:t>
            </a:r>
            <a:r>
              <a:rPr kumimoji="1"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、タンポポバッチの</a:t>
            </a:r>
            <a:endParaRPr kumimoji="1" lang="en-US" altLang="ja-JP" sz="3200" b="1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　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贈呈</a:t>
            </a:r>
            <a:endParaRPr kumimoji="1" lang="ja-JP" altLang="en-US" sz="32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4" name="Picture 2" descr="C:\Users\ORISEN1\AppData\Local\Microsoft\Windows\INetCache\IE\4D2A83DV\gatag-000012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3720"/>
            <a:ext cx="1545308" cy="14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RISEN1\AppData\Local\Microsoft\Windows\INetCache\IE\4D2A83DV\gatag-000012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46288"/>
            <a:ext cx="1656184" cy="152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8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224</TotalTime>
  <Words>79</Words>
  <Application>Microsoft Office PowerPoint</Application>
  <PresentationFormat>画面に合わせる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エグゼクティブ</vt:lpstr>
      <vt:lpstr>集計結果報告</vt:lpstr>
      <vt:lpstr>１、はじめに</vt:lpstr>
      <vt:lpstr>2、目的</vt:lpstr>
      <vt:lpstr>３､集計</vt:lpstr>
      <vt:lpstr>４、集計結果</vt:lpstr>
      <vt:lpstr>５、全国報告</vt:lpstr>
      <vt:lpstr>PowerPoint プレゼンテーション</vt:lpstr>
      <vt:lpstr>６、課題</vt:lpstr>
      <vt:lpstr>７、改善策</vt:lpstr>
      <vt:lpstr>ありがとうございました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１、はじめに</dc:title>
  <dc:creator>ORISEN1</dc:creator>
  <cp:lastModifiedBy>ORISEN1</cp:lastModifiedBy>
  <cp:revision>16</cp:revision>
  <dcterms:created xsi:type="dcterms:W3CDTF">2018-12-25T23:57:57Z</dcterms:created>
  <dcterms:modified xsi:type="dcterms:W3CDTF">2018-12-26T03:44:52Z</dcterms:modified>
</cp:coreProperties>
</file>