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9"/>
  </p:notesMasterIdLst>
  <p:handoutMasterIdLst>
    <p:handoutMasterId r:id="rId30"/>
  </p:handoutMasterIdLst>
  <p:sldIdLst>
    <p:sldId id="256" r:id="rId2"/>
    <p:sldId id="257" r:id="rId3"/>
    <p:sldId id="258" r:id="rId4"/>
    <p:sldId id="259" r:id="rId5"/>
    <p:sldId id="274" r:id="rId6"/>
    <p:sldId id="260" r:id="rId7"/>
    <p:sldId id="267" r:id="rId8"/>
    <p:sldId id="272" r:id="rId9"/>
    <p:sldId id="271" r:id="rId10"/>
    <p:sldId id="270" r:id="rId11"/>
    <p:sldId id="269" r:id="rId12"/>
    <p:sldId id="279" r:id="rId13"/>
    <p:sldId id="268" r:id="rId14"/>
    <p:sldId id="265" r:id="rId15"/>
    <p:sldId id="280" r:id="rId16"/>
    <p:sldId id="266" r:id="rId17"/>
    <p:sldId id="275" r:id="rId18"/>
    <p:sldId id="283" r:id="rId19"/>
    <p:sldId id="276" r:id="rId20"/>
    <p:sldId id="281" r:id="rId21"/>
    <p:sldId id="282" r:id="rId22"/>
    <p:sldId id="273" r:id="rId23"/>
    <p:sldId id="261" r:id="rId24"/>
    <p:sldId id="262" r:id="rId25"/>
    <p:sldId id="278" r:id="rId26"/>
    <p:sldId id="284" r:id="rId27"/>
    <p:sldId id="263" r:id="rId2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q1z2UuE2kD1jjzNgZZkCw==" hashData="tbK4XA+cu3ncCouddrefmsZ767uKM/P2A7GRm+HxjYMjVTBTmHC8vMgDE/Q9Xahq4uUSWjikEibBl4q4vIXVF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掛田　進哉" initials="掛田　進哉" lastIdx="1" clrIdx="0">
    <p:extLst>
      <p:ext uri="{19B8F6BF-5375-455C-9EA6-DF929625EA0E}">
        <p15:presenceInfo xmlns:p15="http://schemas.microsoft.com/office/powerpoint/2012/main" userId="S-1-5-21-3308232169-1732545648-556755648-175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5" autoAdjust="0"/>
    <p:restoredTop sz="86410"/>
  </p:normalViewPr>
  <p:slideViewPr>
    <p:cSldViewPr snapToGrid="0">
      <p:cViewPr varScale="1">
        <p:scale>
          <a:sx n="58" d="100"/>
          <a:sy n="58" d="100"/>
        </p:scale>
        <p:origin x="240" y="44"/>
      </p:cViewPr>
      <p:guideLst/>
    </p:cSldViewPr>
  </p:slideViewPr>
  <p:outlineViewPr>
    <p:cViewPr>
      <p:scale>
        <a:sx n="33" d="100"/>
        <a:sy n="33" d="100"/>
      </p:scale>
      <p:origin x="0" y="-97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1B2204C-6EF0-4133-83BA-FC5B54F351CC}" type="datetimeFigureOut">
              <a:rPr kumimoji="1" lang="ja-JP" altLang="en-US" smtClean="0"/>
              <a:t>2020/1/17</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C2F99799-0B4D-4222-BC27-497BF9CE57E1}" type="slidenum">
              <a:rPr kumimoji="1" lang="ja-JP" altLang="en-US" smtClean="0"/>
              <a:t>‹#›</a:t>
            </a:fld>
            <a:endParaRPr kumimoji="1" lang="ja-JP" altLang="en-US"/>
          </a:p>
        </p:txBody>
      </p:sp>
    </p:spTree>
    <p:extLst>
      <p:ext uri="{BB962C8B-B14F-4D97-AF65-F5344CB8AC3E}">
        <p14:creationId xmlns:p14="http://schemas.microsoft.com/office/powerpoint/2010/main" val="4239416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0758" tIns="45379" rIns="90758" bIns="453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1" cy="495030"/>
          </a:xfrm>
          <a:prstGeom prst="rect">
            <a:avLst/>
          </a:prstGeom>
        </p:spPr>
        <p:txBody>
          <a:bodyPr vert="horz" lIns="90758" tIns="45379" rIns="90758" bIns="45379" rtlCol="0"/>
          <a:lstStyle>
            <a:lvl1pPr algn="r">
              <a:defRPr sz="1200"/>
            </a:lvl1pPr>
          </a:lstStyle>
          <a:p>
            <a:fld id="{9EECE031-2B27-409F-A9C4-A449CBA8A256}" type="datetimeFigureOut">
              <a:rPr kumimoji="1" lang="ja-JP" altLang="en-US" smtClean="0"/>
              <a:t>2020/1/17</a:t>
            </a:fld>
            <a:endParaRPr kumimoji="1" lang="ja-JP" altLang="en-US"/>
          </a:p>
        </p:txBody>
      </p:sp>
      <p:sp>
        <p:nvSpPr>
          <p:cNvPr id="4" name="スライド イメージ プレースホルダー 3"/>
          <p:cNvSpPr>
            <a:spLocks noGrp="1" noRot="1" noChangeAspect="1"/>
          </p:cNvSpPr>
          <p:nvPr>
            <p:ph type="sldImg" idx="2"/>
          </p:nvPr>
        </p:nvSpPr>
        <p:spPr>
          <a:xfrm>
            <a:off x="409575" y="1235075"/>
            <a:ext cx="5916613" cy="3328988"/>
          </a:xfrm>
          <a:prstGeom prst="rect">
            <a:avLst/>
          </a:prstGeom>
          <a:noFill/>
          <a:ln w="12700">
            <a:solidFill>
              <a:prstClr val="black"/>
            </a:solidFill>
          </a:ln>
        </p:spPr>
        <p:txBody>
          <a:bodyPr vert="horz" lIns="90758" tIns="45379" rIns="90758" bIns="45379" rtlCol="0" anchor="ctr"/>
          <a:lstStyle/>
          <a:p>
            <a:endParaRPr lang="ja-JP" altLang="en-US"/>
          </a:p>
        </p:txBody>
      </p:sp>
      <p:sp>
        <p:nvSpPr>
          <p:cNvPr id="5" name="ノート プレースホルダー 4"/>
          <p:cNvSpPr>
            <a:spLocks noGrp="1"/>
          </p:cNvSpPr>
          <p:nvPr>
            <p:ph type="body" sz="quarter" idx="3"/>
          </p:nvPr>
        </p:nvSpPr>
        <p:spPr>
          <a:xfrm>
            <a:off x="673578" y="4748164"/>
            <a:ext cx="5388610" cy="3884861"/>
          </a:xfrm>
          <a:prstGeom prst="rect">
            <a:avLst/>
          </a:prstGeom>
        </p:spPr>
        <p:txBody>
          <a:bodyPr vert="horz" lIns="90758" tIns="45379" rIns="90758" bIns="453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7"/>
            <a:ext cx="2918831" cy="495029"/>
          </a:xfrm>
          <a:prstGeom prst="rect">
            <a:avLst/>
          </a:prstGeom>
        </p:spPr>
        <p:txBody>
          <a:bodyPr vert="horz" lIns="90758" tIns="45379" rIns="90758" bIns="453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9"/>
          </a:xfrm>
          <a:prstGeom prst="rect">
            <a:avLst/>
          </a:prstGeom>
        </p:spPr>
        <p:txBody>
          <a:bodyPr vert="horz" lIns="90758" tIns="45379" rIns="90758" bIns="45379" rtlCol="0" anchor="b"/>
          <a:lstStyle>
            <a:lvl1pPr algn="r">
              <a:defRPr sz="1200"/>
            </a:lvl1pPr>
          </a:lstStyle>
          <a:p>
            <a:fld id="{BF9AE9BE-C61F-4E1C-B3B0-4196A6501401}" type="slidenum">
              <a:rPr kumimoji="1" lang="ja-JP" altLang="en-US" smtClean="0"/>
              <a:t>‹#›</a:t>
            </a:fld>
            <a:endParaRPr kumimoji="1" lang="ja-JP" altLang="en-US"/>
          </a:p>
        </p:txBody>
      </p:sp>
    </p:spTree>
    <p:extLst>
      <p:ext uri="{BB962C8B-B14F-4D97-AF65-F5344CB8AC3E}">
        <p14:creationId xmlns:p14="http://schemas.microsoft.com/office/powerpoint/2010/main" val="20596473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○令和元</a:t>
            </a:r>
            <a:r>
              <a:rPr kumimoji="1" lang="en-US" altLang="ja-JP" dirty="0"/>
              <a:t>(2019)</a:t>
            </a:r>
            <a:r>
              <a:rPr kumimoji="1" lang="ja-JP" altLang="en-US" dirty="0"/>
              <a:t>年度・</a:t>
            </a:r>
            <a:r>
              <a:rPr kumimoji="1" lang="en-US" altLang="ja-JP" dirty="0"/>
              <a:t>FFJ</a:t>
            </a:r>
            <a:r>
              <a:rPr kumimoji="1" lang="ja-JP" altLang="en-US" dirty="0"/>
              <a:t>環境調査の実施結果について、その概要を報告します。</a:t>
            </a:r>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1</a:t>
            </a:fld>
            <a:endParaRPr kumimoji="1" lang="ja-JP" altLang="en-US"/>
          </a:p>
        </p:txBody>
      </p:sp>
    </p:spTree>
    <p:extLst>
      <p:ext uri="{BB962C8B-B14F-4D97-AF65-F5344CB8AC3E}">
        <p14:creationId xmlns:p14="http://schemas.microsoft.com/office/powerpoint/2010/main" val="3935865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○東海ブロックです。昨年同様、３県中２県より提出がありましたが、調査数は</a:t>
            </a:r>
            <a:r>
              <a:rPr kumimoji="1" lang="en-US" altLang="ja-JP" dirty="0"/>
              <a:t>680</a:t>
            </a:r>
            <a:r>
              <a:rPr kumimoji="1" lang="ja-JP" altLang="en-US" dirty="0"/>
              <a:t>件ほど増加しました。全調査数に占める在来種の割合は</a:t>
            </a:r>
            <a:r>
              <a:rPr kumimoji="1" lang="en-US" altLang="ja-JP" dirty="0"/>
              <a:t>24</a:t>
            </a:r>
            <a:r>
              <a:rPr kumimoji="1" lang="ja-JP" altLang="en-US" dirty="0"/>
              <a:t>％でした。また、カントウタンポポの生息割合が全国集計では約</a:t>
            </a:r>
            <a:r>
              <a:rPr kumimoji="1" lang="en-US" altLang="ja-JP" dirty="0"/>
              <a:t>14</a:t>
            </a:r>
            <a:r>
              <a:rPr kumimoji="1" lang="ja-JP" altLang="en-US" dirty="0"/>
              <a:t>％であったのに対し、東海ブロックでは約</a:t>
            </a:r>
            <a:r>
              <a:rPr kumimoji="1" lang="en-US" altLang="ja-JP" dirty="0"/>
              <a:t>18</a:t>
            </a:r>
            <a:r>
              <a:rPr kumimoji="1" lang="ja-JP" altLang="en-US" dirty="0"/>
              <a:t>％と、カントウタンポポの分布がやや多いという結果でした。タンポポが確認された環境や地表面の状況については他ブロックと同様の傾向でした。</a:t>
            </a:r>
            <a:endParaRPr kumimoji="1" lang="en-US" altLang="ja-JP"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10</a:t>
            </a:fld>
            <a:endParaRPr kumimoji="1" lang="ja-JP" altLang="en-US"/>
          </a:p>
        </p:txBody>
      </p:sp>
    </p:spTree>
    <p:extLst>
      <p:ext uri="{BB962C8B-B14F-4D97-AF65-F5344CB8AC3E}">
        <p14:creationId xmlns:p14="http://schemas.microsoft.com/office/powerpoint/2010/main" val="1211333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○近畿ブロックです。昨年度と同様６府県中２県から提出がありましたが、調査数は昨年度の</a:t>
            </a:r>
            <a:r>
              <a:rPr kumimoji="1" lang="en-US" altLang="ja-JP" dirty="0"/>
              <a:t>2.3</a:t>
            </a:r>
            <a:r>
              <a:rPr kumimoji="1" lang="ja-JP" altLang="en-US" dirty="0"/>
              <a:t>倍ほど増加しました。</a:t>
            </a:r>
            <a:endParaRPr kumimoji="1" lang="en-US" altLang="ja-JP" dirty="0"/>
          </a:p>
          <a:p>
            <a:r>
              <a:rPr kumimoji="1" lang="ja-JP" altLang="en-US" dirty="0"/>
              <a:t>○近畿ブロックの大きな特徴としては、関東ブロックなど他のブロックと比べてセイヨウタンポポの割合が極めて低く、アカミタンポポの割合が突出していたことです。</a:t>
            </a:r>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11</a:t>
            </a:fld>
            <a:endParaRPr kumimoji="1" lang="ja-JP" altLang="en-US"/>
          </a:p>
        </p:txBody>
      </p:sp>
    </p:spTree>
    <p:extLst>
      <p:ext uri="{BB962C8B-B14F-4D97-AF65-F5344CB8AC3E}">
        <p14:creationId xmlns:p14="http://schemas.microsoft.com/office/powerpoint/2010/main" val="2632233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○円グラフの通り、全国集計や関東ブロックではアカミタンポポの割合が５％だったのに対し、近畿ブロックでは</a:t>
            </a:r>
            <a:r>
              <a:rPr kumimoji="1" lang="en-US" altLang="ja-JP" dirty="0"/>
              <a:t>65</a:t>
            </a:r>
            <a:r>
              <a:rPr kumimoji="1" lang="ja-JP" altLang="en-US" dirty="0"/>
              <a:t>％に達しました。これは、右下の昨年度の近畿ブロックの調査報告と比べても、大きな変化です。京都でアカミタンポポが多数発見されたことが大きく影響しています。</a:t>
            </a:r>
            <a:endParaRPr kumimoji="1" lang="en-US" altLang="ja-JP" dirty="0"/>
          </a:p>
          <a:p>
            <a:r>
              <a:rPr kumimoji="1" lang="ja-JP" altLang="en-US" dirty="0"/>
              <a:t>○京都におけるアカミタンポポの分布拡大が推測されますが、今後、他の府県も含めてさらに多くの調査報告が提出されることで、より正確な実態が見えてくるものと考えられます。</a:t>
            </a:r>
          </a:p>
        </p:txBody>
      </p:sp>
      <p:sp>
        <p:nvSpPr>
          <p:cNvPr id="4" name="スライド番号プレースホルダー 3"/>
          <p:cNvSpPr>
            <a:spLocks noGrp="1"/>
          </p:cNvSpPr>
          <p:nvPr>
            <p:ph type="sldNum" sz="quarter" idx="5"/>
          </p:nvPr>
        </p:nvSpPr>
        <p:spPr/>
        <p:txBody>
          <a:bodyPr/>
          <a:lstStyle/>
          <a:p>
            <a:fld id="{BF9AE9BE-C61F-4E1C-B3B0-4196A6501401}" type="slidenum">
              <a:rPr kumimoji="1" lang="ja-JP" altLang="en-US" smtClean="0"/>
              <a:t>12</a:t>
            </a:fld>
            <a:endParaRPr kumimoji="1" lang="ja-JP" altLang="en-US"/>
          </a:p>
        </p:txBody>
      </p:sp>
    </p:spTree>
    <p:extLst>
      <p:ext uri="{BB962C8B-B14F-4D97-AF65-F5344CB8AC3E}">
        <p14:creationId xmlns:p14="http://schemas.microsoft.com/office/powerpoint/2010/main" val="325529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○中国ブロックです。昨年同様、５県中２県からの提出がありました。調査数は</a:t>
            </a:r>
            <a:r>
              <a:rPr kumimoji="1" lang="en-US" altLang="ja-JP" dirty="0"/>
              <a:t>630</a:t>
            </a:r>
            <a:r>
              <a:rPr kumimoji="1" lang="ja-JP" altLang="en-US" dirty="0"/>
              <a:t>件余りでした。全調査数に占める在来種の割合は</a:t>
            </a:r>
            <a:r>
              <a:rPr kumimoji="1" lang="en-US" altLang="ja-JP" dirty="0"/>
              <a:t>25</a:t>
            </a:r>
            <a:r>
              <a:rPr kumimoji="1" lang="ja-JP" altLang="en-US" dirty="0"/>
              <a:t>％でした。特にシロバナタンポポの割合が、全国集計よりも３ポイント高い</a:t>
            </a:r>
            <a:r>
              <a:rPr kumimoji="1" lang="en-US" altLang="ja-JP" dirty="0"/>
              <a:t>11</a:t>
            </a:r>
            <a:r>
              <a:rPr kumimoji="1" lang="ja-JP" altLang="en-US" dirty="0"/>
              <a:t>％という結果でした。</a:t>
            </a:r>
            <a:endParaRPr kumimoji="1" lang="en-US" altLang="ja-JP" dirty="0"/>
          </a:p>
          <a:p>
            <a:r>
              <a:rPr kumimoji="1" lang="ja-JP" altLang="en-US" dirty="0"/>
              <a:t>○中国地方には、白花系在来種として「シロバナタンポポ」の他に「キビシロタンポポ」が多く生息していることが知られており、今回の調査においてもその両種を合わせて報告されていると考えられます。中国地方における白花系在来種の分布の多さを反映していると思われました。</a:t>
            </a:r>
            <a:endParaRPr kumimoji="1" lang="en-US" altLang="ja-JP"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13</a:t>
            </a:fld>
            <a:endParaRPr kumimoji="1" lang="ja-JP" altLang="en-US"/>
          </a:p>
        </p:txBody>
      </p:sp>
    </p:spTree>
    <p:extLst>
      <p:ext uri="{BB962C8B-B14F-4D97-AF65-F5344CB8AC3E}">
        <p14:creationId xmlns:p14="http://schemas.microsoft.com/office/powerpoint/2010/main" val="259813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○四国ブロックです。昨年同様、４県中３県からの提出がありました。調査数は昨年度から約</a:t>
            </a:r>
            <a:r>
              <a:rPr kumimoji="1" lang="en-US" altLang="ja-JP" dirty="0"/>
              <a:t>300</a:t>
            </a:r>
            <a:r>
              <a:rPr kumimoji="1" lang="ja-JP" altLang="en-US" dirty="0"/>
              <a:t>件ほど増加し、全調査数に占める在来種の割合は昨年度と同様</a:t>
            </a:r>
            <a:r>
              <a:rPr kumimoji="1" lang="en-US" altLang="ja-JP" dirty="0"/>
              <a:t>24</a:t>
            </a:r>
            <a:r>
              <a:rPr kumimoji="1" lang="ja-JP" altLang="en-US" dirty="0"/>
              <a:t>％でした。四国ブロックの特徴として、全国の他のブロックよりも「シロバナタンポポ」の発見数が多いことが挙げられます。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14</a:t>
            </a:fld>
            <a:endParaRPr kumimoji="1" lang="ja-JP" altLang="en-US"/>
          </a:p>
        </p:txBody>
      </p:sp>
    </p:spTree>
    <p:extLst>
      <p:ext uri="{BB962C8B-B14F-4D97-AF65-F5344CB8AC3E}">
        <p14:creationId xmlns:p14="http://schemas.microsoft.com/office/powerpoint/2010/main" val="105712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○円グラフからもわかる通り、全国集計と比べるとシロバナタンポポの割合は２倍近く高いという結果でした。</a:t>
            </a:r>
            <a:endParaRPr kumimoji="1" lang="en-US" altLang="ja-JP" dirty="0"/>
          </a:p>
          <a:p>
            <a:r>
              <a:rPr kumimoji="1" lang="ja-JP" altLang="en-US" dirty="0"/>
              <a:t>○元々四国ブロックにおいてシロバナタンポポの生息数が多いと推測されることに加え、今年度の四国ブロックでは調査日が３月から５月に集中しており、シロバナタンポポの開花適温に合っていたことから、発見数が増えたのではないかと考えられました。実際に、この３ケ月における調査の実施が、全体の</a:t>
            </a:r>
            <a:r>
              <a:rPr kumimoji="1" lang="en-US" altLang="ja-JP" dirty="0"/>
              <a:t>98</a:t>
            </a:r>
            <a:r>
              <a:rPr kumimoji="1" lang="ja-JP" altLang="en-US" dirty="0"/>
              <a:t>％を占めていました。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F9AE9BE-C61F-4E1C-B3B0-4196A6501401}" type="slidenum">
              <a:rPr kumimoji="1" lang="ja-JP" altLang="en-US" smtClean="0"/>
              <a:t>15</a:t>
            </a:fld>
            <a:endParaRPr kumimoji="1" lang="ja-JP" altLang="en-US"/>
          </a:p>
        </p:txBody>
      </p:sp>
    </p:spTree>
    <p:extLst>
      <p:ext uri="{BB962C8B-B14F-4D97-AF65-F5344CB8AC3E}">
        <p14:creationId xmlns:p14="http://schemas.microsoft.com/office/powerpoint/2010/main" val="2618770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○九州ブロックです。昨年度は８県全てからの提出がありましたが、今年度は６県からの提出となり、調査数は</a:t>
            </a:r>
            <a:r>
              <a:rPr kumimoji="1" lang="en-US" altLang="ja-JP" dirty="0"/>
              <a:t>90</a:t>
            </a:r>
            <a:r>
              <a:rPr kumimoji="1" lang="ja-JP" altLang="en-US" dirty="0"/>
              <a:t>件ほど減少しました。調査数全体に占める在来種の割合は</a:t>
            </a:r>
            <a:r>
              <a:rPr kumimoji="1" lang="en-US" altLang="ja-JP" dirty="0"/>
              <a:t>19</a:t>
            </a:r>
            <a:r>
              <a:rPr kumimoji="1" lang="ja-JP" altLang="en-US" dirty="0"/>
              <a:t>％でした。</a:t>
            </a:r>
            <a:endParaRPr kumimoji="1" lang="en-US" altLang="ja-JP" dirty="0"/>
          </a:p>
          <a:p>
            <a:r>
              <a:rPr kumimoji="1" lang="ja-JP" altLang="en-US" dirty="0"/>
              <a:t>○温暖な九州地方においては、在来種の開花の最盛期が他のブロックよりも早く、３月頃であった可能性があります。今年度の九州ブロックにおける調査実施時期については、３月が８％、</a:t>
            </a:r>
            <a:r>
              <a:rPr kumimoji="1" lang="en-US" altLang="ja-JP" dirty="0"/>
              <a:t>4</a:t>
            </a:r>
            <a:r>
              <a:rPr kumimoji="1" lang="ja-JP" altLang="en-US" dirty="0"/>
              <a:t>月が</a:t>
            </a:r>
            <a:r>
              <a:rPr kumimoji="1" lang="en-US" altLang="ja-JP" dirty="0"/>
              <a:t>36</a:t>
            </a:r>
            <a:r>
              <a:rPr kumimoji="1" lang="ja-JP" altLang="en-US" dirty="0"/>
              <a:t>％、５月が</a:t>
            </a:r>
            <a:r>
              <a:rPr kumimoji="1" lang="en-US" altLang="ja-JP" dirty="0"/>
              <a:t>39</a:t>
            </a:r>
            <a:r>
              <a:rPr kumimoji="1" lang="ja-JP" altLang="en-US" dirty="0"/>
              <a:t>％となっていることから、３月から４月上中旬の調査件数がもっと多かった場合には、在来種の割合がより高くなったのではないかと考えられました。</a:t>
            </a:r>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16</a:t>
            </a:fld>
            <a:endParaRPr kumimoji="1" lang="ja-JP" altLang="en-US"/>
          </a:p>
        </p:txBody>
      </p:sp>
    </p:spTree>
    <p:extLst>
      <p:ext uri="{BB962C8B-B14F-4D97-AF65-F5344CB8AC3E}">
        <p14:creationId xmlns:p14="http://schemas.microsoft.com/office/powerpoint/2010/main" val="2133710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○全国の集計結果です。種類別報告件数の割合については、昨年度、および</a:t>
            </a:r>
            <a:r>
              <a:rPr kumimoji="1" lang="en-US" altLang="ja-JP" dirty="0"/>
              <a:t>2015</a:t>
            </a:r>
            <a:r>
              <a:rPr kumimoji="1" lang="ja-JP" altLang="en-US" dirty="0"/>
              <a:t>年度の調査と比べても大きな変化はなく、外来種が約８割、在来種が約２割という結果でした。調査報告件数は、昨年度と比べ約</a:t>
            </a:r>
            <a:r>
              <a:rPr kumimoji="1" lang="en-US" altLang="ja-JP" dirty="0"/>
              <a:t>1,500</a:t>
            </a:r>
            <a:r>
              <a:rPr kumimoji="1" lang="ja-JP" altLang="en-US" dirty="0"/>
              <a:t>件増加しました。</a:t>
            </a:r>
            <a:endParaRPr kumimoji="1" lang="en-US" altLang="ja-JP"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17</a:t>
            </a:fld>
            <a:endParaRPr kumimoji="1" lang="ja-JP" altLang="en-US"/>
          </a:p>
        </p:txBody>
      </p:sp>
    </p:spTree>
    <p:extLst>
      <p:ext uri="{BB962C8B-B14F-4D97-AF65-F5344CB8AC3E}">
        <p14:creationId xmlns:p14="http://schemas.microsoft.com/office/powerpoint/2010/main" val="178668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○一方、種類別報告件数の推移を長期的に見ると、</a:t>
            </a:r>
            <a:r>
              <a:rPr kumimoji="1" lang="en-US" altLang="ja-JP" dirty="0"/>
              <a:t>2000</a:t>
            </a:r>
            <a:r>
              <a:rPr kumimoji="1" lang="ja-JP" altLang="en-US" dirty="0"/>
              <a:t>年・</a:t>
            </a:r>
            <a:r>
              <a:rPr kumimoji="1" lang="en-US" altLang="ja-JP" dirty="0"/>
              <a:t>2001</a:t>
            </a:r>
            <a:r>
              <a:rPr kumimoji="1" lang="ja-JP" altLang="en-US" dirty="0"/>
              <a:t>年度調査においてはセイヨウタンポポの発見数が約</a:t>
            </a:r>
            <a:r>
              <a:rPr kumimoji="1" lang="en-US" altLang="ja-JP" dirty="0"/>
              <a:t>50</a:t>
            </a:r>
            <a:r>
              <a:rPr kumimoji="1" lang="ja-JP" altLang="en-US" dirty="0"/>
              <a:t>％余りであったのに対し、</a:t>
            </a:r>
            <a:r>
              <a:rPr kumimoji="1" lang="en-US" altLang="ja-JP" dirty="0"/>
              <a:t>13</a:t>
            </a:r>
            <a:r>
              <a:rPr kumimoji="1" lang="ja-JP" altLang="en-US" dirty="0"/>
              <a:t>年後の</a:t>
            </a:r>
            <a:r>
              <a:rPr kumimoji="1" lang="en-US" altLang="ja-JP" dirty="0"/>
              <a:t>2014</a:t>
            </a:r>
            <a:r>
              <a:rPr kumimoji="1" lang="ja-JP" altLang="en-US" dirty="0"/>
              <a:t>年度調査においては</a:t>
            </a:r>
            <a:r>
              <a:rPr kumimoji="1" lang="en-US" altLang="ja-JP" dirty="0"/>
              <a:t>70</a:t>
            </a:r>
            <a:r>
              <a:rPr kumimoji="1" lang="ja-JP" altLang="en-US" dirty="0"/>
              <a:t>％近くまで急上昇しています。これは、この年の調査においてアカミタンポポのカウントをしていないことも影響していますが、その後の調査においても８割に近い高い水準で推移していることがわかります。</a:t>
            </a:r>
            <a:endParaRPr kumimoji="1" lang="en-US" altLang="ja-JP" dirty="0"/>
          </a:p>
          <a:p>
            <a:r>
              <a:rPr kumimoji="1" lang="ja-JP" altLang="en-US" dirty="0"/>
              <a:t>○</a:t>
            </a:r>
            <a:r>
              <a:rPr kumimoji="1" lang="en-US" altLang="ja-JP" dirty="0"/>
              <a:t>2015</a:t>
            </a:r>
            <a:r>
              <a:rPr kumimoji="1" lang="ja-JP" altLang="en-US" dirty="0"/>
              <a:t>年度以降、調査数全体に占める在来種の割合は合わせて「</a:t>
            </a:r>
            <a:r>
              <a:rPr kumimoji="1" lang="en-US" altLang="ja-JP" dirty="0"/>
              <a:t>2</a:t>
            </a:r>
            <a:r>
              <a:rPr kumimoji="1" lang="ja-JP" altLang="en-US" dirty="0"/>
              <a:t>割程度」であり、今年度までほぼ変化なく推移していることもわかりました。</a:t>
            </a:r>
          </a:p>
        </p:txBody>
      </p:sp>
      <p:sp>
        <p:nvSpPr>
          <p:cNvPr id="4" name="スライド番号プレースホルダー 3"/>
          <p:cNvSpPr>
            <a:spLocks noGrp="1"/>
          </p:cNvSpPr>
          <p:nvPr>
            <p:ph type="sldNum" sz="quarter" idx="5"/>
          </p:nvPr>
        </p:nvSpPr>
        <p:spPr/>
        <p:txBody>
          <a:bodyPr/>
          <a:lstStyle/>
          <a:p>
            <a:fld id="{BF9AE9BE-C61F-4E1C-B3B0-4196A6501401}" type="slidenum">
              <a:rPr kumimoji="1" lang="ja-JP" altLang="en-US" smtClean="0"/>
              <a:t>18</a:t>
            </a:fld>
            <a:endParaRPr kumimoji="1" lang="ja-JP" altLang="en-US"/>
          </a:p>
        </p:txBody>
      </p:sp>
    </p:spTree>
    <p:extLst>
      <p:ext uri="{BB962C8B-B14F-4D97-AF65-F5344CB8AC3E}">
        <p14:creationId xmlns:p14="http://schemas.microsoft.com/office/powerpoint/2010/main" val="339156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○生育環境についてです。昨年度の調査結果とは大きな違いはありませんでしたが、</a:t>
            </a:r>
            <a:r>
              <a:rPr kumimoji="1" lang="en-US" altLang="ja-JP" dirty="0"/>
              <a:t>2015</a:t>
            </a:r>
            <a:r>
              <a:rPr kumimoji="1" lang="ja-JP" altLang="en-US" dirty="0"/>
              <a:t>年度の調査結果と比べると、住宅地周辺や草原におけるセイヨウタンポポの生息割合が伸びている傾向が伺えます。宅地などの開発がさらに進み、そうした環境におけるセイヨウタンポポや雑種の分布が広がった結果と見ることもできますが、一方でそうした環境における在来タンポポの生息状況もある程度確認できており、さらなる調査の継続と分析が求められ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19</a:t>
            </a:fld>
            <a:endParaRPr kumimoji="1" lang="ja-JP" altLang="en-US"/>
          </a:p>
        </p:txBody>
      </p:sp>
    </p:spTree>
    <p:extLst>
      <p:ext uri="{BB962C8B-B14F-4D97-AF65-F5344CB8AC3E}">
        <p14:creationId xmlns:p14="http://schemas.microsoft.com/office/powerpoint/2010/main" val="216580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FFJ</a:t>
            </a:r>
            <a:r>
              <a:rPr kumimoji="1" lang="ja-JP" altLang="en-US" dirty="0"/>
              <a:t>環境調査とは、</a:t>
            </a:r>
            <a:r>
              <a:rPr kumimoji="1" lang="en-US" altLang="ja-JP" dirty="0"/>
              <a:t>2000</a:t>
            </a:r>
            <a:r>
              <a:rPr kumimoji="1" lang="ja-JP" altLang="en-US" dirty="0"/>
              <a:t>年から全国規模で開始され、全国</a:t>
            </a:r>
            <a:r>
              <a:rPr kumimoji="1" lang="en-US" altLang="ja-JP" dirty="0"/>
              <a:t>49</a:t>
            </a:r>
            <a:r>
              <a:rPr kumimoji="1" lang="ja-JP" altLang="en-US" dirty="0"/>
              <a:t>都道府県連盟、約８万３千人の農業クラブ員全員が各地で取り組める活動です。地域の身近な環境調査を通して自然のシステムや環境の変化について理解し、環境問題に対する正しい理解と行動力を育てることを目的にして取り組んでいる活動です。</a:t>
            </a:r>
            <a:endParaRPr kumimoji="1" lang="en-US" altLang="ja-JP" dirty="0"/>
          </a:p>
          <a:p>
            <a:r>
              <a:rPr kumimoji="1" lang="ja-JP" altLang="en-US" dirty="0"/>
              <a:t>○全国のクラブ員から提出されたデータは９ブロックごとに集計し、常任理事が全国の集計を行っています。</a:t>
            </a:r>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2</a:t>
            </a:fld>
            <a:endParaRPr kumimoji="1" lang="ja-JP" altLang="en-US"/>
          </a:p>
        </p:txBody>
      </p:sp>
    </p:spTree>
    <p:extLst>
      <p:ext uri="{BB962C8B-B14F-4D97-AF65-F5344CB8AC3E}">
        <p14:creationId xmlns:p14="http://schemas.microsoft.com/office/powerpoint/2010/main" val="497100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○生息が確認された地表面の状況についてです。</a:t>
            </a:r>
            <a:r>
              <a:rPr kumimoji="1" lang="en-US" altLang="ja-JP" dirty="0"/>
              <a:t>2015</a:t>
            </a:r>
            <a:r>
              <a:rPr kumimoji="1" lang="ja-JP" altLang="en-US" dirty="0"/>
              <a:t>年度の調査時と比べても大きな変化はありませんでしたが、雑草が密生する、自然度の高い場所におけるセイヨウタンポポの分布が拡大している傾向もうかがわれました。生育環境との関係からは、住宅地などの拡がりに伴い、その周辺の草原や雑草密生地域におけるセイヨウタンポポや雑種の生息数が増加しているという傾向が確認できたと考えら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F9AE9BE-C61F-4E1C-B3B0-4196A6501401}" type="slidenum">
              <a:rPr kumimoji="1" lang="ja-JP" altLang="en-US" smtClean="0"/>
              <a:t>20</a:t>
            </a:fld>
            <a:endParaRPr kumimoji="1" lang="ja-JP" altLang="en-US"/>
          </a:p>
        </p:txBody>
      </p:sp>
    </p:spTree>
    <p:extLst>
      <p:ext uri="{BB962C8B-B14F-4D97-AF65-F5344CB8AC3E}">
        <p14:creationId xmlns:p14="http://schemas.microsoft.com/office/powerpoint/2010/main" val="2030109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7758"/>
            <a:r>
              <a:rPr kumimoji="1" lang="ja-JP" altLang="en-US" dirty="0"/>
              <a:t>○過去の調査とは、調査件数や実施時期などにばらつきがあることから単純な比較はできませんが、今回の調査結果からは、繁殖力の強い外来タンポポや雑種が、様々な環境下においてその生息域を少しずつ拡大している傾向が確認できたと考えられます。</a:t>
            </a:r>
            <a:endParaRPr kumimoji="1" lang="en-US" altLang="ja-JP" dirty="0"/>
          </a:p>
          <a:p>
            <a:r>
              <a:rPr kumimoji="1" lang="ja-JP" altLang="en-US" dirty="0"/>
              <a:t>○一方、在来種がこの先も生息域を順調に拡大していく可能性は低いと考えられるものの、いまだその生息数を大きくは減らしていないということも確認できました。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BF9AE9BE-C61F-4E1C-B3B0-4196A6501401}" type="slidenum">
              <a:rPr kumimoji="1" lang="ja-JP" altLang="en-US" smtClean="0"/>
              <a:t>21</a:t>
            </a:fld>
            <a:endParaRPr kumimoji="1" lang="ja-JP" altLang="en-US"/>
          </a:p>
        </p:txBody>
      </p:sp>
    </p:spTree>
    <p:extLst>
      <p:ext uri="{BB962C8B-B14F-4D97-AF65-F5344CB8AC3E}">
        <p14:creationId xmlns:p14="http://schemas.microsoft.com/office/powerpoint/2010/main" val="2411677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○報告件数は、昨年度と比べ約</a:t>
            </a:r>
            <a:r>
              <a:rPr kumimoji="1" lang="en-US" altLang="ja-JP" dirty="0"/>
              <a:t>1,500</a:t>
            </a:r>
            <a:r>
              <a:rPr kumimoji="1" lang="ja-JP" altLang="en-US" dirty="0"/>
              <a:t>件増加しました。一方、提出県連数は２連盟減少しました。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22</a:t>
            </a:fld>
            <a:endParaRPr kumimoji="1" lang="ja-JP" altLang="en-US"/>
          </a:p>
        </p:txBody>
      </p:sp>
    </p:spTree>
    <p:extLst>
      <p:ext uri="{BB962C8B-B14F-4D97-AF65-F5344CB8AC3E}">
        <p14:creationId xmlns:p14="http://schemas.microsoft.com/office/powerpoint/2010/main" val="1333256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FFJ</a:t>
            </a:r>
            <a:r>
              <a:rPr kumimoji="1" lang="ja-JP" altLang="en-US" dirty="0"/>
              <a:t>環境調査に関する、主な課題はこれらのとおりです。</a:t>
            </a:r>
            <a:endParaRPr kumimoji="1" lang="en-US" altLang="ja-JP" dirty="0"/>
          </a:p>
          <a:p>
            <a:r>
              <a:rPr kumimoji="1" lang="ja-JP" altLang="en-US" dirty="0"/>
              <a:t>○また、調査報告の精度に疑問があるケースも見られました。一人ひとりのクラブ員が各地で実施する調査について、その精度を高める工夫が求められていると思われました。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23</a:t>
            </a:fld>
            <a:endParaRPr kumimoji="1" lang="ja-JP" altLang="en-US"/>
          </a:p>
        </p:txBody>
      </p:sp>
    </p:spTree>
    <p:extLst>
      <p:ext uri="{BB962C8B-B14F-4D97-AF65-F5344CB8AC3E}">
        <p14:creationId xmlns:p14="http://schemas.microsoft.com/office/powerpoint/2010/main" val="523086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○こうした課題に対する、常任理事からの提案です。</a:t>
            </a:r>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24</a:t>
            </a:fld>
            <a:endParaRPr kumimoji="1" lang="ja-JP" altLang="en-US"/>
          </a:p>
        </p:txBody>
      </p:sp>
    </p:spTree>
    <p:extLst>
      <p:ext uri="{BB962C8B-B14F-4D97-AF65-F5344CB8AC3E}">
        <p14:creationId xmlns:p14="http://schemas.microsoft.com/office/powerpoint/2010/main" val="739050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ブロックごとに気候が違うため、調査期間の変更を検討したり、特に在来種は高温となる初夏以降は開花しないことから、開花の最盛期とされる３月から５月くらいの早い期間に実施することで、より実態に近い調査結果を得ることができるのではないかと考えられました。</a:t>
            </a:r>
            <a:endParaRPr kumimoji="1" lang="en-US" altLang="ja-JP" dirty="0"/>
          </a:p>
          <a:p>
            <a:r>
              <a:rPr kumimoji="1" lang="ja-JP" altLang="en-US" dirty="0"/>
              <a:t>○調査の精度を高めるため、「個人調査票」を簡略化し、もっとわかりやすいものにするなど改善を加えることで、クラブ員がもっと取り組みやすくなると思いました。</a:t>
            </a:r>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25</a:t>
            </a:fld>
            <a:endParaRPr kumimoji="1" lang="ja-JP" altLang="en-US"/>
          </a:p>
        </p:txBody>
      </p:sp>
    </p:spTree>
    <p:extLst>
      <p:ext uri="{BB962C8B-B14F-4D97-AF65-F5344CB8AC3E}">
        <p14:creationId xmlns:p14="http://schemas.microsoft.com/office/powerpoint/2010/main" val="857534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○タンポポの全国分布図を完成させるためには、全国約８万３千人のクラブ員ひとりひとりのご協力が不可欠です。令和２年度の環境調査も、ぜひご協力をよろしくお願いいたします。</a:t>
            </a:r>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26</a:t>
            </a:fld>
            <a:endParaRPr kumimoji="1" lang="ja-JP" altLang="en-US"/>
          </a:p>
        </p:txBody>
      </p:sp>
    </p:spTree>
    <p:extLst>
      <p:ext uri="{BB962C8B-B14F-4D97-AF65-F5344CB8AC3E}">
        <p14:creationId xmlns:p14="http://schemas.microsoft.com/office/powerpoint/2010/main" val="2376705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○以上で</a:t>
            </a:r>
            <a:r>
              <a:rPr kumimoji="1" lang="en-US" altLang="ja-JP" dirty="0"/>
              <a:t>2019</a:t>
            </a:r>
            <a:r>
              <a:rPr kumimoji="1" lang="ja-JP" altLang="en-US"/>
              <a:t>年度「タンポポ調査」の報告を終わります。ありがとうございました！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27</a:t>
            </a:fld>
            <a:endParaRPr kumimoji="1" lang="ja-JP" altLang="en-US"/>
          </a:p>
        </p:txBody>
      </p:sp>
    </p:spTree>
    <p:extLst>
      <p:ext uri="{BB962C8B-B14F-4D97-AF65-F5344CB8AC3E}">
        <p14:creationId xmlns:p14="http://schemas.microsoft.com/office/powerpoint/2010/main" val="79965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○これまでの取り組みとして、</a:t>
            </a:r>
            <a:endParaRPr kumimoji="1" lang="en-US" altLang="ja-JP" dirty="0"/>
          </a:p>
          <a:p>
            <a:r>
              <a:rPr kumimoji="1" lang="ja-JP" altLang="en-US" dirty="0"/>
              <a:t>　・平成</a:t>
            </a:r>
            <a:r>
              <a:rPr kumimoji="1" lang="en-US" altLang="ja-JP" dirty="0"/>
              <a:t>12</a:t>
            </a:r>
            <a:r>
              <a:rPr kumimoji="1" lang="ja-JP" altLang="en-US" dirty="0"/>
              <a:t>年から</a:t>
            </a:r>
            <a:r>
              <a:rPr kumimoji="1" lang="en-US" altLang="ja-JP" dirty="0"/>
              <a:t>13</a:t>
            </a:r>
            <a:r>
              <a:rPr kumimoji="1" lang="ja-JP" altLang="en-US" dirty="0"/>
              <a:t>年はタンポポ、</a:t>
            </a:r>
            <a:endParaRPr kumimoji="1" lang="en-US" altLang="ja-JP" dirty="0"/>
          </a:p>
          <a:p>
            <a:r>
              <a:rPr kumimoji="1" lang="ja-JP" altLang="en-US" dirty="0"/>
              <a:t>　・平成</a:t>
            </a:r>
            <a:r>
              <a:rPr kumimoji="1" lang="en-US" altLang="ja-JP" dirty="0"/>
              <a:t>14</a:t>
            </a:r>
            <a:r>
              <a:rPr kumimoji="1" lang="ja-JP" altLang="en-US" dirty="0"/>
              <a:t>年から</a:t>
            </a:r>
            <a:r>
              <a:rPr kumimoji="1" lang="en-US" altLang="ja-JP" dirty="0"/>
              <a:t>16</a:t>
            </a:r>
            <a:r>
              <a:rPr kumimoji="1" lang="ja-JP" altLang="en-US" dirty="0"/>
              <a:t>年はセイタカアワダチソウ、アキノキリンソウ、</a:t>
            </a:r>
            <a:endParaRPr kumimoji="1" lang="en-US" altLang="ja-JP" dirty="0"/>
          </a:p>
          <a:p>
            <a:r>
              <a:rPr kumimoji="1" lang="ja-JP" altLang="en-US" dirty="0"/>
              <a:t>　・平成</a:t>
            </a:r>
            <a:r>
              <a:rPr kumimoji="1" lang="en-US" altLang="ja-JP" dirty="0"/>
              <a:t>17</a:t>
            </a:r>
            <a:r>
              <a:rPr kumimoji="1" lang="ja-JP" altLang="en-US" dirty="0"/>
              <a:t>年から平成</a:t>
            </a:r>
            <a:r>
              <a:rPr kumimoji="1" lang="en-US" altLang="ja-JP" dirty="0"/>
              <a:t>19</a:t>
            </a:r>
            <a:r>
              <a:rPr kumimoji="1" lang="ja-JP" altLang="en-US" dirty="0"/>
              <a:t>年はアメリカセンダングサ、コセンダングサ、タウコギ、</a:t>
            </a:r>
            <a:endParaRPr kumimoji="1" lang="en-US" altLang="ja-JP" dirty="0"/>
          </a:p>
          <a:p>
            <a:r>
              <a:rPr kumimoji="1" lang="ja-JP" altLang="en-US" dirty="0"/>
              <a:t>　・平成</a:t>
            </a:r>
            <a:r>
              <a:rPr kumimoji="1" lang="en-US" altLang="ja-JP" dirty="0"/>
              <a:t>20</a:t>
            </a:r>
            <a:r>
              <a:rPr kumimoji="1" lang="ja-JP" altLang="en-US" dirty="0"/>
              <a:t>年から平成</a:t>
            </a:r>
            <a:r>
              <a:rPr kumimoji="1" lang="en-US" altLang="ja-JP" dirty="0"/>
              <a:t>22</a:t>
            </a:r>
            <a:r>
              <a:rPr kumimoji="1" lang="ja-JP" altLang="en-US" dirty="0"/>
              <a:t>年は、クマゼミ、アブラゼミ、リュウキュウアブラゼミ、</a:t>
            </a:r>
            <a:endParaRPr kumimoji="1" lang="en-US" altLang="ja-JP" dirty="0"/>
          </a:p>
          <a:p>
            <a:r>
              <a:rPr kumimoji="1" lang="ja-JP" altLang="en-US" dirty="0"/>
              <a:t>　・平成</a:t>
            </a:r>
            <a:r>
              <a:rPr kumimoji="1" lang="en-US" altLang="ja-JP" dirty="0"/>
              <a:t>23</a:t>
            </a:r>
            <a:r>
              <a:rPr kumimoji="1" lang="ja-JP" altLang="en-US" dirty="0"/>
              <a:t>年から平成</a:t>
            </a:r>
            <a:r>
              <a:rPr kumimoji="1" lang="en-US" altLang="ja-JP" dirty="0"/>
              <a:t>25</a:t>
            </a:r>
            <a:r>
              <a:rPr kumimoji="1" lang="ja-JP" altLang="en-US" dirty="0"/>
              <a:t>年は、ツバメ、コシアカツバメ、イワツバメ、リュウキュウツバメ、</a:t>
            </a:r>
            <a:endParaRPr kumimoji="1" lang="en-US" altLang="ja-JP" dirty="0"/>
          </a:p>
          <a:p>
            <a:r>
              <a:rPr kumimoji="1" lang="ja-JP" altLang="en-US" dirty="0"/>
              <a:t>　・平成</a:t>
            </a:r>
            <a:r>
              <a:rPr kumimoji="1" lang="en-US" altLang="ja-JP" dirty="0"/>
              <a:t>26</a:t>
            </a:r>
            <a:r>
              <a:rPr kumimoji="1" lang="ja-JP" altLang="en-US" dirty="0"/>
              <a:t>年から現在まで、第２弾としてタンポポの分布状況について調査を行っています。</a:t>
            </a:r>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3</a:t>
            </a:fld>
            <a:endParaRPr kumimoji="1" lang="ja-JP" altLang="en-US"/>
          </a:p>
        </p:txBody>
      </p:sp>
    </p:spTree>
    <p:extLst>
      <p:ext uri="{BB962C8B-B14F-4D97-AF65-F5344CB8AC3E}">
        <p14:creationId xmlns:p14="http://schemas.microsoft.com/office/powerpoint/2010/main" val="362779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ンポポの種類を見分ける基準として、ポイントは大きく２つあります。１つ目は、花弁の色が「白色」か「黄色」かです。ここで、「白色」の場合は、在来種の「シロバナタンポポ」だと判断することができます。また、白花系には他にも、中国・近畿地方に多く生息する「キビシロタンポポ」なども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4</a:t>
            </a:fld>
            <a:endParaRPr kumimoji="1" lang="ja-JP" altLang="en-US"/>
          </a:p>
        </p:txBody>
      </p:sp>
    </p:spTree>
    <p:extLst>
      <p:ext uri="{BB962C8B-B14F-4D97-AF65-F5344CB8AC3E}">
        <p14:creationId xmlns:p14="http://schemas.microsoft.com/office/powerpoint/2010/main" val="31257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花弁が黄色い場合は、２つ目のポイントである、総苞片が反り返って開いているか、反り返らずに閉じているかで判断します。花弁が黄色いタンポポのうち、総苞片が反り返っている場合は「外来種」で、反り返っていない場合は「在来種」だと判断する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5</a:t>
            </a:fld>
            <a:endParaRPr kumimoji="1" lang="ja-JP" altLang="en-US"/>
          </a:p>
        </p:txBody>
      </p:sp>
    </p:spTree>
    <p:extLst>
      <p:ext uri="{BB962C8B-B14F-4D97-AF65-F5344CB8AC3E}">
        <p14:creationId xmlns:p14="http://schemas.microsoft.com/office/powerpoint/2010/main" val="245543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集計結果の概要を、２つのグラフで表しました。次のスライドで出てくる、向かって左側の棒グラフはタンポポが発見された場所の状況を示し、右側の棒グラフは、周囲の地表面の状況を示しています。凡例はご覧の通りです。</a:t>
            </a:r>
            <a:endParaRPr kumimoji="1" lang="en-US" altLang="ja-JP" dirty="0"/>
          </a:p>
          <a:p>
            <a:r>
              <a:rPr kumimoji="1" lang="ja-JP" altLang="en-US" dirty="0"/>
              <a:t>○黄花系のセイヨウタンポポとアカミタンポポが外来種、シロバナタンポポおよび黄色系のカントウタンポポが在来種です。本調査では、黄花系在来タンポポの細かい区別は行わず、すべて「カントウタンポポ」としてカウントしています。</a:t>
            </a:r>
            <a:endParaRPr kumimoji="1" lang="en-US" altLang="ja-JP" dirty="0"/>
          </a:p>
          <a:p>
            <a:r>
              <a:rPr kumimoji="1" lang="ja-JP" altLang="en-US" dirty="0"/>
              <a:t>○また、外来種と在来種の「雑種」は外来タンポポの性質を強く持っているため、外来種の「セイヨウタンポポ」としてカウントしています。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6</a:t>
            </a:fld>
            <a:endParaRPr kumimoji="1" lang="ja-JP" altLang="en-US"/>
          </a:p>
        </p:txBody>
      </p:sp>
    </p:spTree>
    <p:extLst>
      <p:ext uri="{BB962C8B-B14F-4D97-AF65-F5344CB8AC3E}">
        <p14:creationId xmlns:p14="http://schemas.microsoft.com/office/powerpoint/2010/main" val="6134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○まず、東北ブロックについてです。東北ブロックは６県中５県から提出がありました。調査報告件数は約</a:t>
            </a:r>
            <a:r>
              <a:rPr kumimoji="1" lang="en-US" altLang="ja-JP" dirty="0"/>
              <a:t>800</a:t>
            </a:r>
            <a:r>
              <a:rPr kumimoji="1" lang="ja-JP" altLang="en-US" dirty="0"/>
              <a:t>件で、昨年度より</a:t>
            </a:r>
            <a:r>
              <a:rPr kumimoji="1" lang="en-US" altLang="ja-JP" dirty="0"/>
              <a:t>130</a:t>
            </a:r>
            <a:r>
              <a:rPr kumimoji="1" lang="ja-JP" altLang="en-US" dirty="0"/>
              <a:t>件ほど増加しました。全調査数に占める在来種の割合は</a:t>
            </a:r>
            <a:r>
              <a:rPr kumimoji="1" lang="en-US" altLang="ja-JP" dirty="0"/>
              <a:t>25</a:t>
            </a:r>
            <a:r>
              <a:rPr kumimoji="1" lang="ja-JP" altLang="en-US" dirty="0"/>
              <a:t>％でした。在来種の中では、カントウタンポポの割合が</a:t>
            </a:r>
            <a:r>
              <a:rPr kumimoji="1" lang="en-US" altLang="ja-JP" dirty="0"/>
              <a:t>17</a:t>
            </a:r>
            <a:r>
              <a:rPr kumimoji="1" lang="ja-JP" altLang="en-US" dirty="0"/>
              <a:t>％で、シロバナタンポポの８％の約２倍という結果でした。</a:t>
            </a:r>
            <a:endParaRPr kumimoji="1" lang="en-US" altLang="ja-JP" dirty="0"/>
          </a:p>
          <a:p>
            <a:r>
              <a:rPr kumimoji="1" lang="ja-JP" altLang="en-US" dirty="0"/>
              <a:t>○東北地方における在来種の開花時期は一般的に４月中旬から下旬とされています。今回の東北ブロックの調査数約</a:t>
            </a:r>
            <a:r>
              <a:rPr kumimoji="1" lang="en-US" altLang="ja-JP" dirty="0"/>
              <a:t>800</a:t>
            </a:r>
            <a:r>
              <a:rPr kumimoji="1" lang="ja-JP" altLang="en-US" dirty="0"/>
              <a:t>件のうち、およそ</a:t>
            </a:r>
            <a:r>
              <a:rPr kumimoji="1" lang="en-US" altLang="ja-JP" dirty="0"/>
              <a:t>75</a:t>
            </a:r>
            <a:r>
              <a:rPr kumimoji="1" lang="ja-JP" altLang="en-US" dirty="0"/>
              <a:t>％が５月に実施されていました。月別の調査数のうち、在来種の割合は５月と６月がどちらも約</a:t>
            </a:r>
            <a:r>
              <a:rPr kumimoji="1" lang="en-US" altLang="ja-JP" dirty="0"/>
              <a:t>25</a:t>
            </a:r>
            <a:r>
              <a:rPr kumimoji="1" lang="ja-JP" altLang="en-US" dirty="0"/>
              <a:t>％だったのに対し、４月では</a:t>
            </a:r>
            <a:r>
              <a:rPr kumimoji="1" lang="en-US" altLang="ja-JP" dirty="0"/>
              <a:t>35</a:t>
            </a:r>
            <a:r>
              <a:rPr kumimoji="1" lang="ja-JP" altLang="en-US" dirty="0"/>
              <a:t>％に達します。このことから、</a:t>
            </a:r>
            <a:r>
              <a:rPr kumimoji="1" lang="en-US" altLang="ja-JP" dirty="0"/>
              <a:t>2019</a:t>
            </a:r>
            <a:r>
              <a:rPr kumimoji="1" lang="ja-JP" altLang="en-US" dirty="0"/>
              <a:t>年の東北地方における在来種の開花は４月中がピークだった可能性があり、４月中の調査がもっと多かった場合には、在来種の発見数がさらに増えたのではないかと推測されました。</a:t>
            </a:r>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7</a:t>
            </a:fld>
            <a:endParaRPr kumimoji="1" lang="ja-JP" altLang="en-US"/>
          </a:p>
        </p:txBody>
      </p:sp>
    </p:spTree>
    <p:extLst>
      <p:ext uri="{BB962C8B-B14F-4D97-AF65-F5344CB8AC3E}">
        <p14:creationId xmlns:p14="http://schemas.microsoft.com/office/powerpoint/2010/main" val="861886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○関東ブロックです。関東ブロックは９都県全てから提出がありました。調査件数は昨年度より</a:t>
            </a:r>
            <a:r>
              <a:rPr kumimoji="1" lang="en-US" altLang="ja-JP" dirty="0"/>
              <a:t>430</a:t>
            </a:r>
            <a:r>
              <a:rPr kumimoji="1" lang="ja-JP" altLang="en-US" dirty="0"/>
              <a:t>件ほど増加しました。セイヨウタンポポの発見数が目立ちますが、全調査数に占める在来種の割合は</a:t>
            </a:r>
            <a:r>
              <a:rPr kumimoji="1" lang="en-US" altLang="ja-JP" dirty="0"/>
              <a:t>23</a:t>
            </a:r>
            <a:r>
              <a:rPr kumimoji="1" lang="ja-JP" altLang="en-US" dirty="0"/>
              <a:t>％でした。在来種の内訳としては、東北ブロックと同様、カントウタンポポの割合がシロバナタンポポのおよそ２倍という結果でした。</a:t>
            </a:r>
            <a:endParaRPr kumimoji="1" lang="en-US" altLang="ja-JP"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8</a:t>
            </a:fld>
            <a:endParaRPr kumimoji="1" lang="ja-JP" altLang="en-US"/>
          </a:p>
        </p:txBody>
      </p:sp>
    </p:spTree>
    <p:extLst>
      <p:ext uri="{BB962C8B-B14F-4D97-AF65-F5344CB8AC3E}">
        <p14:creationId xmlns:p14="http://schemas.microsoft.com/office/powerpoint/2010/main" val="382377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○北信越ブロックです。５県中４県から提出があり昨年度と変わりませんでしたが、調査報告数が約</a:t>
            </a:r>
            <a:r>
              <a:rPr kumimoji="1" lang="en-US" altLang="ja-JP" dirty="0"/>
              <a:t>50</a:t>
            </a:r>
            <a:r>
              <a:rPr kumimoji="1" lang="ja-JP" altLang="en-US" dirty="0"/>
              <a:t>件ほど減少しました。全調査数に占める在来種の割合は</a:t>
            </a:r>
            <a:r>
              <a:rPr kumimoji="1" lang="en-US" altLang="ja-JP" dirty="0"/>
              <a:t>12</a:t>
            </a:r>
            <a:r>
              <a:rPr kumimoji="1" lang="ja-JP" altLang="en-US" dirty="0"/>
              <a:t>％でした。</a:t>
            </a:r>
            <a:endParaRPr kumimoji="1" lang="en-US" altLang="ja-JP" dirty="0"/>
          </a:p>
          <a:p>
            <a:r>
              <a:rPr kumimoji="1" lang="ja-JP" altLang="en-US" dirty="0"/>
              <a:t>○北信越地方における在来種の開花時期は一般的に４月上旬から中旬とされています。今回の北信越ブロックの調査数約</a:t>
            </a:r>
            <a:r>
              <a:rPr kumimoji="1" lang="en-US" altLang="ja-JP" dirty="0"/>
              <a:t>1,800</a:t>
            </a:r>
            <a:r>
              <a:rPr kumimoji="1" lang="ja-JP" altLang="en-US" dirty="0"/>
              <a:t>件のうち、およそ</a:t>
            </a:r>
            <a:r>
              <a:rPr kumimoji="1" lang="en-US" altLang="ja-JP" dirty="0"/>
              <a:t>67</a:t>
            </a:r>
            <a:r>
              <a:rPr kumimoji="1" lang="ja-JP" altLang="en-US" dirty="0"/>
              <a:t>％が５月に実施されており、４月の調査は</a:t>
            </a:r>
            <a:r>
              <a:rPr kumimoji="1" lang="en-US" altLang="ja-JP" dirty="0"/>
              <a:t>28</a:t>
            </a:r>
            <a:r>
              <a:rPr kumimoji="1" lang="ja-JP" altLang="en-US" dirty="0"/>
              <a:t>％、それ以外の月が約</a:t>
            </a:r>
            <a:r>
              <a:rPr kumimoji="1" lang="en-US" altLang="ja-JP" dirty="0"/>
              <a:t>5</a:t>
            </a:r>
            <a:r>
              <a:rPr kumimoji="1" lang="ja-JP" altLang="en-US" dirty="0"/>
              <a:t>％でした。このことから、東北ブロックと同様、４月中の調査がもっと多かった場合には在来種の発見数がさらに増えたのではないかと推察されました。</a:t>
            </a:r>
            <a:endParaRPr kumimoji="1" lang="en-US" altLang="ja-JP" dirty="0"/>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9</a:t>
            </a:fld>
            <a:endParaRPr kumimoji="1" lang="ja-JP" altLang="en-US"/>
          </a:p>
        </p:txBody>
      </p:sp>
    </p:spTree>
    <p:extLst>
      <p:ext uri="{BB962C8B-B14F-4D97-AF65-F5344CB8AC3E}">
        <p14:creationId xmlns:p14="http://schemas.microsoft.com/office/powerpoint/2010/main" val="62752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5B4108A1-71CA-45BC-9612-9AAB5CCF2F48}" type="datetimeFigureOut">
              <a:rPr kumimoji="1" lang="ja-JP" altLang="en-US" smtClean="0"/>
              <a:t>2020/1/17</a:t>
            </a:fld>
            <a:endParaRPr kumimoji="1" lang="ja-JP" alt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327E5B70-D0E3-4499-952F-CAEC8ECEC5A2}" type="slidenum">
              <a:rPr kumimoji="1" lang="ja-JP" altLang="en-US" smtClean="0"/>
              <a:t>‹#›</a:t>
            </a:fld>
            <a:endParaRPr kumimoji="1" lang="ja-JP" alt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56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4108A1-71CA-45BC-9612-9AAB5CCF2F48}" type="datetimeFigureOut">
              <a:rPr kumimoji="1" lang="ja-JP" altLang="en-US" smtClean="0"/>
              <a:t>2020/1/17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E5B70-D0E3-4499-952F-CAEC8ECEC5A2}" type="slidenum">
              <a:rPr kumimoji="1" lang="ja-JP" altLang="en-US" smtClean="0"/>
              <a:t>‹#›</a:t>
            </a:fld>
            <a:endParaRPr kumimoji="1" lang="ja-JP" altLang="en-US"/>
          </a:p>
        </p:txBody>
      </p:sp>
    </p:spTree>
    <p:extLst>
      <p:ext uri="{BB962C8B-B14F-4D97-AF65-F5344CB8AC3E}">
        <p14:creationId xmlns:p14="http://schemas.microsoft.com/office/powerpoint/2010/main" val="82153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4108A1-71CA-45BC-9612-9AAB5CCF2F48}" type="datetimeFigureOut">
              <a:rPr kumimoji="1" lang="ja-JP" altLang="en-US" smtClean="0"/>
              <a:t>2020/1/17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E5B70-D0E3-4499-952F-CAEC8ECEC5A2}" type="slidenum">
              <a:rPr kumimoji="1" lang="ja-JP" altLang="en-US" smtClean="0"/>
              <a:t>‹#›</a:t>
            </a:fld>
            <a:endParaRPr kumimoji="1" lang="ja-JP" altLang="en-US"/>
          </a:p>
        </p:txBody>
      </p:sp>
    </p:spTree>
    <p:extLst>
      <p:ext uri="{BB962C8B-B14F-4D97-AF65-F5344CB8AC3E}">
        <p14:creationId xmlns:p14="http://schemas.microsoft.com/office/powerpoint/2010/main" val="194692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4108A1-71CA-45BC-9612-9AAB5CCF2F48}" type="datetimeFigureOut">
              <a:rPr kumimoji="1" lang="ja-JP" altLang="en-US" smtClean="0"/>
              <a:t>2020/1/17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E5B70-D0E3-4499-952F-CAEC8ECEC5A2}" type="slidenum">
              <a:rPr kumimoji="1" lang="ja-JP" altLang="en-US" smtClean="0"/>
              <a:t>‹#›</a:t>
            </a:fld>
            <a:endParaRPr kumimoji="1" lang="ja-JP" altLang="en-US"/>
          </a:p>
        </p:txBody>
      </p:sp>
    </p:spTree>
    <p:extLst>
      <p:ext uri="{BB962C8B-B14F-4D97-AF65-F5344CB8AC3E}">
        <p14:creationId xmlns:p14="http://schemas.microsoft.com/office/powerpoint/2010/main" val="56845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4108A1-71CA-45BC-9612-9AAB5CCF2F48}" type="datetimeFigureOut">
              <a:rPr kumimoji="1" lang="ja-JP" altLang="en-US" smtClean="0"/>
              <a:t>2020/1/17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E5B70-D0E3-4499-952F-CAEC8ECEC5A2}"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34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4108A1-71CA-45BC-9612-9AAB5CCF2F48}" type="datetimeFigureOut">
              <a:rPr kumimoji="1" lang="ja-JP" altLang="en-US" smtClean="0"/>
              <a:t>2020/1/17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E5B70-D0E3-4499-952F-CAEC8ECEC5A2}" type="slidenum">
              <a:rPr kumimoji="1" lang="ja-JP" altLang="en-US" smtClean="0"/>
              <a:t>‹#›</a:t>
            </a:fld>
            <a:endParaRPr kumimoji="1" lang="ja-JP" altLang="en-US"/>
          </a:p>
        </p:txBody>
      </p:sp>
    </p:spTree>
    <p:extLst>
      <p:ext uri="{BB962C8B-B14F-4D97-AF65-F5344CB8AC3E}">
        <p14:creationId xmlns:p14="http://schemas.microsoft.com/office/powerpoint/2010/main" val="29125029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4108A1-71CA-45BC-9612-9AAB5CCF2F48}" type="datetimeFigureOut">
              <a:rPr kumimoji="1" lang="ja-JP" altLang="en-US" smtClean="0"/>
              <a:t>2020/1/17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7E5B70-D0E3-4499-952F-CAEC8ECEC5A2}" type="slidenum">
              <a:rPr kumimoji="1" lang="ja-JP" altLang="en-US" smtClean="0"/>
              <a:t>‹#›</a:t>
            </a:fld>
            <a:endParaRPr kumimoji="1" lang="ja-JP" altLang="en-US"/>
          </a:p>
        </p:txBody>
      </p:sp>
    </p:spTree>
    <p:extLst>
      <p:ext uri="{BB962C8B-B14F-4D97-AF65-F5344CB8AC3E}">
        <p14:creationId xmlns:p14="http://schemas.microsoft.com/office/powerpoint/2010/main" val="13568913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B4108A1-71CA-45BC-9612-9AAB5CCF2F48}" type="datetimeFigureOut">
              <a:rPr kumimoji="1" lang="ja-JP" altLang="en-US" smtClean="0"/>
              <a:t>2020/1/17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7E5B70-D0E3-4499-952F-CAEC8ECEC5A2}" type="slidenum">
              <a:rPr kumimoji="1" lang="ja-JP" altLang="en-US" smtClean="0"/>
              <a:t>‹#›</a:t>
            </a:fld>
            <a:endParaRPr kumimoji="1" lang="ja-JP" altLang="en-US"/>
          </a:p>
        </p:txBody>
      </p:sp>
    </p:spTree>
    <p:extLst>
      <p:ext uri="{BB962C8B-B14F-4D97-AF65-F5344CB8AC3E}">
        <p14:creationId xmlns:p14="http://schemas.microsoft.com/office/powerpoint/2010/main" val="141231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108A1-71CA-45BC-9612-9AAB5CCF2F48}" type="datetimeFigureOut">
              <a:rPr kumimoji="1" lang="ja-JP" altLang="en-US" smtClean="0"/>
              <a:t>2020/1/17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7E5B70-D0E3-4499-952F-CAEC8ECEC5A2}" type="slidenum">
              <a:rPr kumimoji="1" lang="ja-JP" altLang="en-US" smtClean="0"/>
              <a:t>‹#›</a:t>
            </a:fld>
            <a:endParaRPr kumimoji="1" lang="ja-JP" altLang="en-US"/>
          </a:p>
        </p:txBody>
      </p:sp>
    </p:spTree>
    <p:extLst>
      <p:ext uri="{BB962C8B-B14F-4D97-AF65-F5344CB8AC3E}">
        <p14:creationId xmlns:p14="http://schemas.microsoft.com/office/powerpoint/2010/main" val="237775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4108A1-71CA-45BC-9612-9AAB5CCF2F48}" type="datetimeFigureOut">
              <a:rPr kumimoji="1" lang="ja-JP" altLang="en-US" smtClean="0"/>
              <a:t>2020/1/17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E5B70-D0E3-4499-952F-CAEC8ECEC5A2}" type="slidenum">
              <a:rPr kumimoji="1" lang="ja-JP" altLang="en-US" smtClean="0"/>
              <a:t>‹#›</a:t>
            </a:fld>
            <a:endParaRPr kumimoji="1" lang="ja-JP" altLang="en-US"/>
          </a:p>
        </p:txBody>
      </p:sp>
    </p:spTree>
    <p:extLst>
      <p:ext uri="{BB962C8B-B14F-4D97-AF65-F5344CB8AC3E}">
        <p14:creationId xmlns:p14="http://schemas.microsoft.com/office/powerpoint/2010/main" val="30740336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4108A1-71CA-45BC-9612-9AAB5CCF2F48}" type="datetimeFigureOut">
              <a:rPr kumimoji="1" lang="ja-JP" altLang="en-US" smtClean="0"/>
              <a:t>2020/1/17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E5B70-D0E3-4499-952F-CAEC8ECEC5A2}" type="slidenum">
              <a:rPr kumimoji="1" lang="ja-JP" altLang="en-US" smtClean="0"/>
              <a:t>‹#›</a:t>
            </a:fld>
            <a:endParaRPr kumimoji="1" lang="ja-JP" altLang="en-US"/>
          </a:p>
        </p:txBody>
      </p:sp>
    </p:spTree>
    <p:extLst>
      <p:ext uri="{BB962C8B-B14F-4D97-AF65-F5344CB8AC3E}">
        <p14:creationId xmlns:p14="http://schemas.microsoft.com/office/powerpoint/2010/main" val="83111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B4108A1-71CA-45BC-9612-9AAB5CCF2F48}" type="datetimeFigureOut">
              <a:rPr kumimoji="1" lang="ja-JP" altLang="en-US" smtClean="0"/>
              <a:t>2020/1/17</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27E5B70-D0E3-4499-952F-CAEC8ECEC5A2}" type="slidenum">
              <a:rPr kumimoji="1" lang="ja-JP" altLang="en-US" smtClean="0"/>
              <a:t>‹#›</a:t>
            </a:fld>
            <a:endParaRPr kumimoji="1" lang="ja-JP" altLang="en-US"/>
          </a:p>
        </p:txBody>
      </p:sp>
    </p:spTree>
    <p:extLst>
      <p:ext uri="{BB962C8B-B14F-4D97-AF65-F5344CB8AC3E}">
        <p14:creationId xmlns:p14="http://schemas.microsoft.com/office/powerpoint/2010/main" val="28870128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039" y="2951484"/>
            <a:ext cx="4600575" cy="3448050"/>
          </a:xfrm>
          <a:prstGeom prst="rect">
            <a:avLst/>
          </a:prstGeom>
        </p:spPr>
      </p:pic>
      <p:sp>
        <p:nvSpPr>
          <p:cNvPr id="2" name="タイトル 1"/>
          <p:cNvSpPr>
            <a:spLocks noGrp="1"/>
          </p:cNvSpPr>
          <p:nvPr>
            <p:ph type="ctrTitle"/>
          </p:nvPr>
        </p:nvSpPr>
        <p:spPr>
          <a:xfrm>
            <a:off x="959855" y="943554"/>
            <a:ext cx="9966960" cy="2926080"/>
          </a:xfrm>
        </p:spPr>
        <p:txBody>
          <a:bodyPr/>
          <a:lstStyle/>
          <a:p>
            <a:r>
              <a:rPr kumimoji="1" lang="ja-JP" altLang="en-US" sz="4800" dirty="0">
                <a:solidFill>
                  <a:schemeClr val="tx1"/>
                </a:solidFill>
              </a:rPr>
              <a:t>令和元</a:t>
            </a:r>
            <a:r>
              <a:rPr kumimoji="1" lang="en-US" altLang="ja-JP" sz="4800" dirty="0">
                <a:solidFill>
                  <a:schemeClr val="tx1"/>
                </a:solidFill>
                <a:latin typeface="ＭＳ Ｐゴシック" panose="020B0600070205080204" pitchFamily="50" charset="-128"/>
                <a:ea typeface="ＭＳ Ｐゴシック" panose="020B0600070205080204" pitchFamily="50" charset="-128"/>
              </a:rPr>
              <a:t>(2019)</a:t>
            </a:r>
            <a:r>
              <a:rPr kumimoji="1" lang="ja-JP" altLang="en-US" sz="4800" dirty="0">
                <a:solidFill>
                  <a:schemeClr val="tx1"/>
                </a:solidFill>
              </a:rPr>
              <a:t>年度</a:t>
            </a:r>
            <a:br>
              <a:rPr kumimoji="1" lang="en-US" altLang="ja-JP" dirty="0">
                <a:solidFill>
                  <a:schemeClr val="tx1"/>
                </a:solidFill>
              </a:rPr>
            </a:br>
            <a:r>
              <a:rPr kumimoji="1" lang="en-US" altLang="ja-JP" sz="8000" dirty="0">
                <a:solidFill>
                  <a:schemeClr val="tx1"/>
                </a:solidFill>
              </a:rPr>
              <a:t>FFJ</a:t>
            </a:r>
            <a:r>
              <a:rPr kumimoji="1" lang="ja-JP" altLang="en-US" dirty="0">
                <a:solidFill>
                  <a:schemeClr val="tx1"/>
                </a:solidFill>
              </a:rPr>
              <a:t>環境調査</a:t>
            </a:r>
            <a:br>
              <a:rPr kumimoji="1" lang="en-US" altLang="ja-JP" dirty="0">
                <a:solidFill>
                  <a:schemeClr val="tx1"/>
                </a:solidFill>
              </a:rPr>
            </a:br>
            <a:r>
              <a:rPr kumimoji="1" lang="ja-JP" altLang="en-US" sz="6000" dirty="0">
                <a:solidFill>
                  <a:schemeClr val="tx1"/>
                </a:solidFill>
              </a:rPr>
              <a:t>～集計結果報告～</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33" y="3319737"/>
            <a:ext cx="3181971" cy="3079797"/>
          </a:xfrm>
          <a:prstGeom prst="rect">
            <a:avLst/>
          </a:prstGeom>
        </p:spPr>
      </p:pic>
      <p:sp>
        <p:nvSpPr>
          <p:cNvPr id="3" name="テキスト ボックス 2">
            <a:extLst>
              <a:ext uri="{FF2B5EF4-FFF2-40B4-BE49-F238E27FC236}">
                <a16:creationId xmlns:a16="http://schemas.microsoft.com/office/drawing/2014/main" id="{F4B7A82A-B703-44F3-914F-CF1F43583529}"/>
              </a:ext>
            </a:extLst>
          </p:cNvPr>
          <p:cNvSpPr txBox="1"/>
          <p:nvPr/>
        </p:nvSpPr>
        <p:spPr>
          <a:xfrm>
            <a:off x="3162448" y="5158111"/>
            <a:ext cx="5018049" cy="400110"/>
          </a:xfrm>
          <a:prstGeom prst="rect">
            <a:avLst/>
          </a:prstGeom>
          <a:noFill/>
        </p:spPr>
        <p:txBody>
          <a:bodyPr wrap="square" rtlCol="0">
            <a:spAutoFit/>
          </a:bodyPr>
          <a:lstStyle/>
          <a:p>
            <a:r>
              <a:rPr kumimoji="1" lang="ja-JP" altLang="en-US" sz="2000" dirty="0"/>
              <a:t>日本学校農業クラブ　環境調査評価委員会</a:t>
            </a:r>
          </a:p>
        </p:txBody>
      </p:sp>
    </p:spTree>
    <p:extLst>
      <p:ext uri="{BB962C8B-B14F-4D97-AF65-F5344CB8AC3E}">
        <p14:creationId xmlns:p14="http://schemas.microsoft.com/office/powerpoint/2010/main" val="31285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2610" y="382249"/>
            <a:ext cx="9875520" cy="1356360"/>
          </a:xfrm>
        </p:spPr>
        <p:txBody>
          <a:bodyPr>
            <a:normAutofit/>
          </a:bodyPr>
          <a:lstStyle/>
          <a:p>
            <a:r>
              <a:rPr kumimoji="1" lang="en-US" altLang="ja-JP" sz="5400" b="1" dirty="0">
                <a:solidFill>
                  <a:schemeClr val="tx1"/>
                </a:solidFill>
                <a:latin typeface="+mj-ea"/>
              </a:rPr>
              <a:t>(4)</a:t>
            </a:r>
            <a:r>
              <a:rPr kumimoji="1" lang="ja-JP" altLang="en-US" sz="5400" b="1" dirty="0">
                <a:solidFill>
                  <a:schemeClr val="tx1"/>
                </a:solidFill>
              </a:rPr>
              <a:t>東海ブロック</a:t>
            </a:r>
          </a:p>
        </p:txBody>
      </p:sp>
      <p:sp>
        <p:nvSpPr>
          <p:cNvPr id="6" name="角丸四角形 5"/>
          <p:cNvSpPr/>
          <p:nvPr/>
        </p:nvSpPr>
        <p:spPr>
          <a:xfrm>
            <a:off x="7291410" y="491053"/>
            <a:ext cx="4107305" cy="931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調査数：</a:t>
            </a:r>
            <a:r>
              <a:rPr kumimoji="1" lang="en-US" altLang="ja-JP" sz="4000" dirty="0">
                <a:solidFill>
                  <a:schemeClr val="tx1"/>
                </a:solidFill>
                <a:latin typeface="+mn-ea"/>
              </a:rPr>
              <a:t>1,987</a:t>
            </a:r>
            <a:r>
              <a:rPr kumimoji="1" lang="ja-JP" altLang="en-US" sz="4000" dirty="0">
                <a:solidFill>
                  <a:schemeClr val="tx1"/>
                </a:solidFill>
                <a:latin typeface="+mn-ea"/>
              </a:rPr>
              <a:t>件</a:t>
            </a:r>
          </a:p>
        </p:txBody>
      </p:sp>
      <p:pic>
        <p:nvPicPr>
          <p:cNvPr id="8" name="図 7">
            <a:extLst>
              <a:ext uri="{FF2B5EF4-FFF2-40B4-BE49-F238E27FC236}">
                <a16:creationId xmlns:a16="http://schemas.microsoft.com/office/drawing/2014/main" id="{4F3F508A-1888-4029-A4DA-2765E12BB5A0}"/>
              </a:ext>
            </a:extLst>
          </p:cNvPr>
          <p:cNvPicPr>
            <a:picLocks noChangeAspect="1"/>
          </p:cNvPicPr>
          <p:nvPr/>
        </p:nvPicPr>
        <p:blipFill>
          <a:blip r:embed="rId3"/>
          <a:stretch>
            <a:fillRect/>
          </a:stretch>
        </p:blipFill>
        <p:spPr>
          <a:xfrm>
            <a:off x="338006" y="1596758"/>
            <a:ext cx="5850921" cy="4645174"/>
          </a:xfrm>
          <a:prstGeom prst="rect">
            <a:avLst/>
          </a:prstGeom>
        </p:spPr>
      </p:pic>
      <p:pic>
        <p:nvPicPr>
          <p:cNvPr id="9" name="図 8">
            <a:extLst>
              <a:ext uri="{FF2B5EF4-FFF2-40B4-BE49-F238E27FC236}">
                <a16:creationId xmlns:a16="http://schemas.microsoft.com/office/drawing/2014/main" id="{C8177C7D-FDB4-404E-A1F7-E1023EF32A14}"/>
              </a:ext>
            </a:extLst>
          </p:cNvPr>
          <p:cNvPicPr>
            <a:picLocks noChangeAspect="1"/>
          </p:cNvPicPr>
          <p:nvPr/>
        </p:nvPicPr>
        <p:blipFill>
          <a:blip r:embed="rId4"/>
          <a:stretch>
            <a:fillRect/>
          </a:stretch>
        </p:blipFill>
        <p:spPr>
          <a:xfrm>
            <a:off x="6311590" y="1538074"/>
            <a:ext cx="5620360" cy="4786946"/>
          </a:xfrm>
          <a:prstGeom prst="rect">
            <a:avLst/>
          </a:prstGeom>
        </p:spPr>
      </p:pic>
    </p:spTree>
    <p:extLst>
      <p:ext uri="{BB962C8B-B14F-4D97-AF65-F5344CB8AC3E}">
        <p14:creationId xmlns:p14="http://schemas.microsoft.com/office/powerpoint/2010/main" val="127792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0052" y="411264"/>
            <a:ext cx="9875520" cy="1356360"/>
          </a:xfrm>
        </p:spPr>
        <p:txBody>
          <a:bodyPr>
            <a:normAutofit/>
          </a:bodyPr>
          <a:lstStyle/>
          <a:p>
            <a:r>
              <a:rPr kumimoji="1" lang="en-US" altLang="ja-JP" sz="5400" b="1" dirty="0">
                <a:solidFill>
                  <a:schemeClr val="tx1"/>
                </a:solidFill>
                <a:latin typeface="+mj-ea"/>
              </a:rPr>
              <a:t>(5)</a:t>
            </a:r>
            <a:r>
              <a:rPr kumimoji="1" lang="ja-JP" altLang="en-US" sz="5400" b="1" dirty="0">
                <a:solidFill>
                  <a:schemeClr val="tx1"/>
                </a:solidFill>
              </a:rPr>
              <a:t>近畿ブロック</a:t>
            </a:r>
          </a:p>
        </p:txBody>
      </p:sp>
      <p:sp>
        <p:nvSpPr>
          <p:cNvPr id="6" name="角丸四角形 5"/>
          <p:cNvSpPr/>
          <p:nvPr/>
        </p:nvSpPr>
        <p:spPr>
          <a:xfrm>
            <a:off x="7162425" y="487464"/>
            <a:ext cx="4092315" cy="931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調査数：</a:t>
            </a:r>
            <a:r>
              <a:rPr kumimoji="1" lang="en-US" altLang="ja-JP" sz="4000" dirty="0">
                <a:solidFill>
                  <a:schemeClr val="tx1"/>
                </a:solidFill>
                <a:latin typeface="+mn-ea"/>
              </a:rPr>
              <a:t>146</a:t>
            </a:r>
            <a:r>
              <a:rPr kumimoji="1" lang="ja-JP" altLang="en-US" sz="4000" dirty="0">
                <a:solidFill>
                  <a:schemeClr val="tx1"/>
                </a:solidFill>
                <a:latin typeface="+mn-ea"/>
              </a:rPr>
              <a:t>件</a:t>
            </a:r>
          </a:p>
        </p:txBody>
      </p:sp>
      <p:pic>
        <p:nvPicPr>
          <p:cNvPr id="8" name="図 7">
            <a:extLst>
              <a:ext uri="{FF2B5EF4-FFF2-40B4-BE49-F238E27FC236}">
                <a16:creationId xmlns:a16="http://schemas.microsoft.com/office/drawing/2014/main" id="{C27B30AD-7DC3-47CA-851F-6A6127C45175}"/>
              </a:ext>
            </a:extLst>
          </p:cNvPr>
          <p:cNvPicPr>
            <a:picLocks noChangeAspect="1"/>
          </p:cNvPicPr>
          <p:nvPr/>
        </p:nvPicPr>
        <p:blipFill>
          <a:blip r:embed="rId3"/>
          <a:stretch>
            <a:fillRect/>
          </a:stretch>
        </p:blipFill>
        <p:spPr>
          <a:xfrm>
            <a:off x="189568" y="1200444"/>
            <a:ext cx="5951779" cy="5211506"/>
          </a:xfrm>
          <a:prstGeom prst="rect">
            <a:avLst/>
          </a:prstGeom>
        </p:spPr>
      </p:pic>
      <p:pic>
        <p:nvPicPr>
          <p:cNvPr id="9" name="図 8">
            <a:extLst>
              <a:ext uri="{FF2B5EF4-FFF2-40B4-BE49-F238E27FC236}">
                <a16:creationId xmlns:a16="http://schemas.microsoft.com/office/drawing/2014/main" id="{072CCFAC-1CA2-4E7B-B70F-484928A7DF67}"/>
              </a:ext>
            </a:extLst>
          </p:cNvPr>
          <p:cNvPicPr>
            <a:picLocks noChangeAspect="1"/>
          </p:cNvPicPr>
          <p:nvPr/>
        </p:nvPicPr>
        <p:blipFill>
          <a:blip r:embed="rId4"/>
          <a:stretch>
            <a:fillRect/>
          </a:stretch>
        </p:blipFill>
        <p:spPr>
          <a:xfrm>
            <a:off x="6234480" y="1420076"/>
            <a:ext cx="5375279" cy="5211506"/>
          </a:xfrm>
          <a:prstGeom prst="rect">
            <a:avLst/>
          </a:prstGeom>
        </p:spPr>
      </p:pic>
    </p:spTree>
    <p:extLst>
      <p:ext uri="{BB962C8B-B14F-4D97-AF65-F5344CB8AC3E}">
        <p14:creationId xmlns:p14="http://schemas.microsoft.com/office/powerpoint/2010/main" val="128013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647AFE0-797D-428E-8A1A-DE4AFE4A7682}"/>
              </a:ext>
            </a:extLst>
          </p:cNvPr>
          <p:cNvPicPr>
            <a:picLocks noChangeAspect="1"/>
          </p:cNvPicPr>
          <p:nvPr/>
        </p:nvPicPr>
        <p:blipFill>
          <a:blip r:embed="rId3"/>
          <a:stretch>
            <a:fillRect/>
          </a:stretch>
        </p:blipFill>
        <p:spPr>
          <a:xfrm>
            <a:off x="5511088" y="200727"/>
            <a:ext cx="6287693" cy="3194883"/>
          </a:xfrm>
          <a:prstGeom prst="rect">
            <a:avLst/>
          </a:prstGeom>
        </p:spPr>
      </p:pic>
      <p:pic>
        <p:nvPicPr>
          <p:cNvPr id="11" name="図 10">
            <a:extLst>
              <a:ext uri="{FF2B5EF4-FFF2-40B4-BE49-F238E27FC236}">
                <a16:creationId xmlns:a16="http://schemas.microsoft.com/office/drawing/2014/main" id="{5D09E863-45D3-408D-A3E0-803876EDDDF3}"/>
              </a:ext>
            </a:extLst>
          </p:cNvPr>
          <p:cNvPicPr>
            <a:picLocks noChangeAspect="1"/>
          </p:cNvPicPr>
          <p:nvPr/>
        </p:nvPicPr>
        <p:blipFill>
          <a:blip r:embed="rId4"/>
          <a:stretch>
            <a:fillRect/>
          </a:stretch>
        </p:blipFill>
        <p:spPr>
          <a:xfrm>
            <a:off x="-133810" y="3157644"/>
            <a:ext cx="5928733" cy="3531935"/>
          </a:xfrm>
          <a:prstGeom prst="rect">
            <a:avLst/>
          </a:prstGeom>
        </p:spPr>
      </p:pic>
      <p:pic>
        <p:nvPicPr>
          <p:cNvPr id="3" name="図 2">
            <a:extLst>
              <a:ext uri="{FF2B5EF4-FFF2-40B4-BE49-F238E27FC236}">
                <a16:creationId xmlns:a16="http://schemas.microsoft.com/office/drawing/2014/main" id="{AE186FE6-2E70-4432-AF40-FC08C0B047E1}"/>
              </a:ext>
            </a:extLst>
          </p:cNvPr>
          <p:cNvPicPr>
            <a:picLocks noChangeAspect="1"/>
          </p:cNvPicPr>
          <p:nvPr/>
        </p:nvPicPr>
        <p:blipFill>
          <a:blip r:embed="rId5"/>
          <a:stretch>
            <a:fillRect/>
          </a:stretch>
        </p:blipFill>
        <p:spPr>
          <a:xfrm>
            <a:off x="-606974" y="228232"/>
            <a:ext cx="7152740" cy="3440232"/>
          </a:xfrm>
          <a:prstGeom prst="rect">
            <a:avLst/>
          </a:prstGeom>
        </p:spPr>
      </p:pic>
      <p:pic>
        <p:nvPicPr>
          <p:cNvPr id="2" name="図 1">
            <a:extLst>
              <a:ext uri="{FF2B5EF4-FFF2-40B4-BE49-F238E27FC236}">
                <a16:creationId xmlns:a16="http://schemas.microsoft.com/office/drawing/2014/main" id="{64FB3517-4FAE-43F9-B747-BC22CF0F8AFC}"/>
              </a:ext>
            </a:extLst>
          </p:cNvPr>
          <p:cNvPicPr>
            <a:picLocks noChangeAspect="1"/>
          </p:cNvPicPr>
          <p:nvPr/>
        </p:nvPicPr>
        <p:blipFill>
          <a:blip r:embed="rId6"/>
          <a:stretch>
            <a:fillRect/>
          </a:stretch>
        </p:blipFill>
        <p:spPr>
          <a:xfrm>
            <a:off x="5287561" y="3295061"/>
            <a:ext cx="6757896" cy="3362212"/>
          </a:xfrm>
          <a:prstGeom prst="rect">
            <a:avLst/>
          </a:prstGeom>
        </p:spPr>
      </p:pic>
    </p:spTree>
    <p:extLst>
      <p:ext uri="{BB962C8B-B14F-4D97-AF65-F5344CB8AC3E}">
        <p14:creationId xmlns:p14="http://schemas.microsoft.com/office/powerpoint/2010/main" val="124194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8578" y="292524"/>
            <a:ext cx="9875520" cy="1356360"/>
          </a:xfrm>
        </p:spPr>
        <p:txBody>
          <a:bodyPr>
            <a:normAutofit/>
          </a:bodyPr>
          <a:lstStyle/>
          <a:p>
            <a:r>
              <a:rPr kumimoji="1" lang="en-US" altLang="ja-JP" sz="5400" b="1" dirty="0">
                <a:solidFill>
                  <a:schemeClr val="tx1"/>
                </a:solidFill>
                <a:latin typeface="+mj-ea"/>
              </a:rPr>
              <a:t>(6)</a:t>
            </a:r>
            <a:r>
              <a:rPr kumimoji="1" lang="ja-JP" altLang="en-US" sz="5400" b="1" dirty="0">
                <a:solidFill>
                  <a:schemeClr val="tx1"/>
                </a:solidFill>
              </a:rPr>
              <a:t>中国ブロック</a:t>
            </a:r>
          </a:p>
        </p:txBody>
      </p:sp>
      <p:sp>
        <p:nvSpPr>
          <p:cNvPr id="6" name="角丸四角形 5"/>
          <p:cNvSpPr/>
          <p:nvPr/>
        </p:nvSpPr>
        <p:spPr>
          <a:xfrm>
            <a:off x="7341931" y="468534"/>
            <a:ext cx="3777521" cy="100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調査数：</a:t>
            </a:r>
            <a:r>
              <a:rPr kumimoji="1" lang="en-US" altLang="ja-JP" sz="4000" dirty="0">
                <a:solidFill>
                  <a:schemeClr val="tx1"/>
                </a:solidFill>
                <a:latin typeface="+mn-ea"/>
              </a:rPr>
              <a:t>634</a:t>
            </a:r>
            <a:r>
              <a:rPr kumimoji="1" lang="ja-JP" altLang="en-US" sz="4000" dirty="0">
                <a:solidFill>
                  <a:schemeClr val="tx1"/>
                </a:solidFill>
                <a:latin typeface="+mn-ea"/>
              </a:rPr>
              <a:t>件</a:t>
            </a:r>
          </a:p>
        </p:txBody>
      </p:sp>
      <p:pic>
        <p:nvPicPr>
          <p:cNvPr id="3" name="図 2">
            <a:extLst>
              <a:ext uri="{FF2B5EF4-FFF2-40B4-BE49-F238E27FC236}">
                <a16:creationId xmlns:a16="http://schemas.microsoft.com/office/drawing/2014/main" id="{BE50010D-374D-4661-9AB4-B9C228483A49}"/>
              </a:ext>
            </a:extLst>
          </p:cNvPr>
          <p:cNvPicPr>
            <a:picLocks noChangeAspect="1"/>
          </p:cNvPicPr>
          <p:nvPr/>
        </p:nvPicPr>
        <p:blipFill>
          <a:blip r:embed="rId3"/>
          <a:stretch>
            <a:fillRect/>
          </a:stretch>
        </p:blipFill>
        <p:spPr>
          <a:xfrm>
            <a:off x="240680" y="1528630"/>
            <a:ext cx="5981702" cy="4637994"/>
          </a:xfrm>
          <a:prstGeom prst="rect">
            <a:avLst/>
          </a:prstGeom>
        </p:spPr>
      </p:pic>
      <p:pic>
        <p:nvPicPr>
          <p:cNvPr id="4" name="図 3">
            <a:extLst>
              <a:ext uri="{FF2B5EF4-FFF2-40B4-BE49-F238E27FC236}">
                <a16:creationId xmlns:a16="http://schemas.microsoft.com/office/drawing/2014/main" id="{7E129B98-AF0E-4329-A0EA-662459210048}"/>
              </a:ext>
            </a:extLst>
          </p:cNvPr>
          <p:cNvPicPr>
            <a:picLocks noChangeAspect="1"/>
          </p:cNvPicPr>
          <p:nvPr/>
        </p:nvPicPr>
        <p:blipFill>
          <a:blip r:embed="rId4"/>
          <a:stretch>
            <a:fillRect/>
          </a:stretch>
        </p:blipFill>
        <p:spPr>
          <a:xfrm>
            <a:off x="6088566" y="1561169"/>
            <a:ext cx="5917971" cy="4616604"/>
          </a:xfrm>
          <a:prstGeom prst="rect">
            <a:avLst/>
          </a:prstGeom>
        </p:spPr>
      </p:pic>
    </p:spTree>
    <p:extLst>
      <p:ext uri="{BB962C8B-B14F-4D97-AF65-F5344CB8AC3E}">
        <p14:creationId xmlns:p14="http://schemas.microsoft.com/office/powerpoint/2010/main" val="41136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0987" y="401157"/>
            <a:ext cx="9875520" cy="1356360"/>
          </a:xfrm>
        </p:spPr>
        <p:txBody>
          <a:bodyPr>
            <a:normAutofit/>
          </a:bodyPr>
          <a:lstStyle/>
          <a:p>
            <a:r>
              <a:rPr kumimoji="1" lang="en-US" altLang="ja-JP" sz="5400" b="1" dirty="0">
                <a:solidFill>
                  <a:schemeClr val="tx1"/>
                </a:solidFill>
                <a:latin typeface="+mj-ea"/>
              </a:rPr>
              <a:t>(7)</a:t>
            </a:r>
            <a:r>
              <a:rPr kumimoji="1" lang="ja-JP" altLang="en-US" sz="5400" b="1" dirty="0">
                <a:solidFill>
                  <a:schemeClr val="tx1"/>
                </a:solidFill>
              </a:rPr>
              <a:t>四国ブロック</a:t>
            </a:r>
          </a:p>
        </p:txBody>
      </p:sp>
      <p:sp>
        <p:nvSpPr>
          <p:cNvPr id="6" name="角丸四角形 5"/>
          <p:cNvSpPr/>
          <p:nvPr/>
        </p:nvSpPr>
        <p:spPr>
          <a:xfrm>
            <a:off x="6989213" y="523657"/>
            <a:ext cx="4218498" cy="931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調査数：</a:t>
            </a:r>
            <a:r>
              <a:rPr lang="en-US" altLang="ja-JP" sz="4000" dirty="0">
                <a:solidFill>
                  <a:schemeClr val="tx1"/>
                </a:solidFill>
                <a:latin typeface="+mn-ea"/>
              </a:rPr>
              <a:t>1,385</a:t>
            </a:r>
            <a:r>
              <a:rPr kumimoji="1" lang="ja-JP" altLang="en-US" sz="4000" dirty="0">
                <a:solidFill>
                  <a:schemeClr val="tx1"/>
                </a:solidFill>
                <a:latin typeface="+mn-ea"/>
              </a:rPr>
              <a:t>件</a:t>
            </a:r>
          </a:p>
        </p:txBody>
      </p:sp>
      <p:pic>
        <p:nvPicPr>
          <p:cNvPr id="3" name="図 2">
            <a:extLst>
              <a:ext uri="{FF2B5EF4-FFF2-40B4-BE49-F238E27FC236}">
                <a16:creationId xmlns:a16="http://schemas.microsoft.com/office/drawing/2014/main" id="{7AC2039A-A6B4-4657-ADD4-F453418F1588}"/>
              </a:ext>
            </a:extLst>
          </p:cNvPr>
          <p:cNvPicPr>
            <a:picLocks noChangeAspect="1"/>
          </p:cNvPicPr>
          <p:nvPr/>
        </p:nvPicPr>
        <p:blipFill>
          <a:blip r:embed="rId3"/>
          <a:stretch>
            <a:fillRect/>
          </a:stretch>
        </p:blipFill>
        <p:spPr>
          <a:xfrm>
            <a:off x="271189" y="980182"/>
            <a:ext cx="5824811" cy="5151863"/>
          </a:xfrm>
          <a:prstGeom prst="rect">
            <a:avLst/>
          </a:prstGeom>
        </p:spPr>
      </p:pic>
      <p:pic>
        <p:nvPicPr>
          <p:cNvPr id="4" name="図 3">
            <a:extLst>
              <a:ext uri="{FF2B5EF4-FFF2-40B4-BE49-F238E27FC236}">
                <a16:creationId xmlns:a16="http://schemas.microsoft.com/office/drawing/2014/main" id="{EEFAF952-7AE6-4960-A4F2-B1BC470FF2C7}"/>
              </a:ext>
            </a:extLst>
          </p:cNvPr>
          <p:cNvPicPr>
            <a:picLocks noChangeAspect="1"/>
          </p:cNvPicPr>
          <p:nvPr/>
        </p:nvPicPr>
        <p:blipFill>
          <a:blip r:embed="rId4"/>
          <a:stretch>
            <a:fillRect/>
          </a:stretch>
        </p:blipFill>
        <p:spPr>
          <a:xfrm>
            <a:off x="6032365" y="1782379"/>
            <a:ext cx="5824811" cy="4462304"/>
          </a:xfrm>
          <a:prstGeom prst="rect">
            <a:avLst/>
          </a:prstGeom>
        </p:spPr>
      </p:pic>
    </p:spTree>
    <p:extLst>
      <p:ext uri="{BB962C8B-B14F-4D97-AF65-F5344CB8AC3E}">
        <p14:creationId xmlns:p14="http://schemas.microsoft.com/office/powerpoint/2010/main" val="257562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CB2F54E-A3A6-40BF-8271-8F979717879C}"/>
              </a:ext>
            </a:extLst>
          </p:cNvPr>
          <p:cNvPicPr>
            <a:picLocks noChangeAspect="1"/>
          </p:cNvPicPr>
          <p:nvPr/>
        </p:nvPicPr>
        <p:blipFill>
          <a:blip r:embed="rId3"/>
          <a:stretch>
            <a:fillRect/>
          </a:stretch>
        </p:blipFill>
        <p:spPr>
          <a:xfrm>
            <a:off x="-346941" y="1875891"/>
            <a:ext cx="7012804" cy="4125867"/>
          </a:xfrm>
          <a:prstGeom prst="rect">
            <a:avLst/>
          </a:prstGeom>
        </p:spPr>
      </p:pic>
      <p:sp>
        <p:nvSpPr>
          <p:cNvPr id="4" name="タイトル 1">
            <a:extLst>
              <a:ext uri="{FF2B5EF4-FFF2-40B4-BE49-F238E27FC236}">
                <a16:creationId xmlns:a16="http://schemas.microsoft.com/office/drawing/2014/main" id="{214F16AC-A770-465B-AEB2-B78A18C9EF0E}"/>
              </a:ext>
            </a:extLst>
          </p:cNvPr>
          <p:cNvSpPr txBox="1">
            <a:spLocks/>
          </p:cNvSpPr>
          <p:nvPr/>
        </p:nvSpPr>
        <p:spPr>
          <a:xfrm>
            <a:off x="330987" y="505332"/>
            <a:ext cx="9875520" cy="1356360"/>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en-US" altLang="ja-JP" sz="5400" b="1" dirty="0">
                <a:solidFill>
                  <a:schemeClr val="tx1"/>
                </a:solidFill>
                <a:latin typeface="+mj-ea"/>
              </a:rPr>
              <a:t>(7)</a:t>
            </a:r>
            <a:r>
              <a:rPr lang="ja-JP" altLang="en-US" sz="5400" b="1" dirty="0">
                <a:solidFill>
                  <a:schemeClr val="tx1"/>
                </a:solidFill>
              </a:rPr>
              <a:t>四国ブロック</a:t>
            </a:r>
          </a:p>
        </p:txBody>
      </p:sp>
      <p:pic>
        <p:nvPicPr>
          <p:cNvPr id="2" name="図 1">
            <a:extLst>
              <a:ext uri="{FF2B5EF4-FFF2-40B4-BE49-F238E27FC236}">
                <a16:creationId xmlns:a16="http://schemas.microsoft.com/office/drawing/2014/main" id="{851903A7-7E2E-458E-B48D-4BF5F655CF61}"/>
              </a:ext>
            </a:extLst>
          </p:cNvPr>
          <p:cNvPicPr>
            <a:picLocks noChangeAspect="1"/>
          </p:cNvPicPr>
          <p:nvPr/>
        </p:nvPicPr>
        <p:blipFill>
          <a:blip r:embed="rId4"/>
          <a:stretch>
            <a:fillRect/>
          </a:stretch>
        </p:blipFill>
        <p:spPr>
          <a:xfrm>
            <a:off x="5057382" y="2013991"/>
            <a:ext cx="7472988" cy="3864917"/>
          </a:xfrm>
          <a:prstGeom prst="rect">
            <a:avLst/>
          </a:prstGeom>
        </p:spPr>
      </p:pic>
    </p:spTree>
    <p:extLst>
      <p:ext uri="{BB962C8B-B14F-4D97-AF65-F5344CB8AC3E}">
        <p14:creationId xmlns:p14="http://schemas.microsoft.com/office/powerpoint/2010/main" val="201506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199" y="265076"/>
            <a:ext cx="9875520" cy="1356360"/>
          </a:xfrm>
        </p:spPr>
        <p:txBody>
          <a:bodyPr>
            <a:normAutofit/>
          </a:bodyPr>
          <a:lstStyle/>
          <a:p>
            <a:r>
              <a:rPr kumimoji="1" lang="en-US" altLang="ja-JP" sz="5400" b="1" dirty="0">
                <a:solidFill>
                  <a:schemeClr val="tx1"/>
                </a:solidFill>
                <a:latin typeface="+mj-ea"/>
              </a:rPr>
              <a:t>(8)</a:t>
            </a:r>
            <a:r>
              <a:rPr kumimoji="1" lang="ja-JP" altLang="en-US" sz="5400" b="1" dirty="0">
                <a:solidFill>
                  <a:schemeClr val="tx1"/>
                </a:solidFill>
              </a:rPr>
              <a:t>九州ブロック</a:t>
            </a:r>
          </a:p>
        </p:txBody>
      </p:sp>
      <p:sp>
        <p:nvSpPr>
          <p:cNvPr id="6" name="角丸四角形 5"/>
          <p:cNvSpPr/>
          <p:nvPr/>
        </p:nvSpPr>
        <p:spPr>
          <a:xfrm>
            <a:off x="7544603" y="492427"/>
            <a:ext cx="3867462" cy="901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調査数：</a:t>
            </a:r>
            <a:r>
              <a:rPr lang="en-US" altLang="ja-JP" sz="4000" dirty="0">
                <a:solidFill>
                  <a:schemeClr val="tx1"/>
                </a:solidFill>
                <a:latin typeface="+mn-ea"/>
              </a:rPr>
              <a:t>701</a:t>
            </a:r>
            <a:r>
              <a:rPr kumimoji="1" lang="ja-JP" altLang="en-US" sz="4000" dirty="0">
                <a:solidFill>
                  <a:schemeClr val="tx1"/>
                </a:solidFill>
                <a:latin typeface="+mn-ea"/>
              </a:rPr>
              <a:t>件</a:t>
            </a:r>
          </a:p>
        </p:txBody>
      </p:sp>
      <p:pic>
        <p:nvPicPr>
          <p:cNvPr id="9" name="図 8">
            <a:extLst>
              <a:ext uri="{FF2B5EF4-FFF2-40B4-BE49-F238E27FC236}">
                <a16:creationId xmlns:a16="http://schemas.microsoft.com/office/drawing/2014/main" id="{4DB1DCF3-B8EB-4EFF-9A90-49B3BF760C70}"/>
              </a:ext>
            </a:extLst>
          </p:cNvPr>
          <p:cNvPicPr>
            <a:picLocks noChangeAspect="1"/>
          </p:cNvPicPr>
          <p:nvPr/>
        </p:nvPicPr>
        <p:blipFill>
          <a:blip r:embed="rId3"/>
          <a:stretch>
            <a:fillRect/>
          </a:stretch>
        </p:blipFill>
        <p:spPr>
          <a:xfrm>
            <a:off x="6311902" y="1506222"/>
            <a:ext cx="5639922" cy="4870926"/>
          </a:xfrm>
          <a:prstGeom prst="rect">
            <a:avLst/>
          </a:prstGeom>
        </p:spPr>
      </p:pic>
      <p:pic>
        <p:nvPicPr>
          <p:cNvPr id="10" name="図 9">
            <a:extLst>
              <a:ext uri="{FF2B5EF4-FFF2-40B4-BE49-F238E27FC236}">
                <a16:creationId xmlns:a16="http://schemas.microsoft.com/office/drawing/2014/main" id="{C6EF298C-3A9D-4F5D-BBCA-837F444AE3AC}"/>
              </a:ext>
            </a:extLst>
          </p:cNvPr>
          <p:cNvPicPr>
            <a:picLocks noChangeAspect="1"/>
          </p:cNvPicPr>
          <p:nvPr/>
        </p:nvPicPr>
        <p:blipFill>
          <a:blip r:embed="rId4"/>
          <a:stretch>
            <a:fillRect/>
          </a:stretch>
        </p:blipFill>
        <p:spPr>
          <a:xfrm>
            <a:off x="243075" y="1506221"/>
            <a:ext cx="6068827" cy="4870927"/>
          </a:xfrm>
          <a:prstGeom prst="rect">
            <a:avLst/>
          </a:prstGeom>
        </p:spPr>
      </p:pic>
    </p:spTree>
    <p:extLst>
      <p:ext uri="{BB962C8B-B14F-4D97-AF65-F5344CB8AC3E}">
        <p14:creationId xmlns:p14="http://schemas.microsoft.com/office/powerpoint/2010/main" val="243680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009" y="270326"/>
            <a:ext cx="9875520" cy="1356360"/>
          </a:xfrm>
        </p:spPr>
        <p:txBody>
          <a:bodyPr>
            <a:normAutofit/>
          </a:bodyPr>
          <a:lstStyle/>
          <a:p>
            <a:r>
              <a:rPr kumimoji="1" lang="ja-JP" altLang="en-US" b="1" dirty="0">
                <a:solidFill>
                  <a:schemeClr val="tx1"/>
                </a:solidFill>
              </a:rPr>
              <a:t>５</a:t>
            </a:r>
            <a:r>
              <a:rPr kumimoji="1" lang="en-US" altLang="ja-JP" b="1" dirty="0">
                <a:solidFill>
                  <a:schemeClr val="tx1"/>
                </a:solidFill>
              </a:rPr>
              <a:t>.</a:t>
            </a:r>
            <a:r>
              <a:rPr kumimoji="1" lang="ja-JP" altLang="en-US" b="1" dirty="0">
                <a:solidFill>
                  <a:schemeClr val="tx1"/>
                </a:solidFill>
              </a:rPr>
              <a:t>全国の集計結果</a:t>
            </a:r>
          </a:p>
        </p:txBody>
      </p:sp>
      <p:sp>
        <p:nvSpPr>
          <p:cNvPr id="5" name="角丸四角形 4"/>
          <p:cNvSpPr/>
          <p:nvPr/>
        </p:nvSpPr>
        <p:spPr>
          <a:xfrm>
            <a:off x="6910466" y="505171"/>
            <a:ext cx="4422098" cy="886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調査数：</a:t>
            </a:r>
            <a:r>
              <a:rPr kumimoji="1" lang="en-US" altLang="ja-JP" sz="4000" dirty="0">
                <a:solidFill>
                  <a:schemeClr val="tx1"/>
                </a:solidFill>
                <a:latin typeface="+mn-ea"/>
              </a:rPr>
              <a:t>12,911</a:t>
            </a:r>
            <a:r>
              <a:rPr kumimoji="1" lang="ja-JP" altLang="en-US" sz="4000" dirty="0">
                <a:solidFill>
                  <a:schemeClr val="tx1"/>
                </a:solidFill>
                <a:latin typeface="+mn-ea"/>
              </a:rPr>
              <a:t>件</a:t>
            </a:r>
          </a:p>
        </p:txBody>
      </p:sp>
      <p:pic>
        <p:nvPicPr>
          <p:cNvPr id="10" name="図 9">
            <a:extLst>
              <a:ext uri="{FF2B5EF4-FFF2-40B4-BE49-F238E27FC236}">
                <a16:creationId xmlns:a16="http://schemas.microsoft.com/office/drawing/2014/main" id="{B6DD86A2-E9F7-47CE-B7F7-3BC411E3FC33}"/>
              </a:ext>
            </a:extLst>
          </p:cNvPr>
          <p:cNvPicPr>
            <a:picLocks noChangeAspect="1"/>
          </p:cNvPicPr>
          <p:nvPr/>
        </p:nvPicPr>
        <p:blipFill>
          <a:blip r:embed="rId3"/>
          <a:stretch>
            <a:fillRect/>
          </a:stretch>
        </p:blipFill>
        <p:spPr>
          <a:xfrm>
            <a:off x="6501123" y="1568810"/>
            <a:ext cx="4831441" cy="2537608"/>
          </a:xfrm>
          <a:prstGeom prst="rect">
            <a:avLst/>
          </a:prstGeom>
        </p:spPr>
      </p:pic>
      <p:pic>
        <p:nvPicPr>
          <p:cNvPr id="12" name="図 11">
            <a:extLst>
              <a:ext uri="{FF2B5EF4-FFF2-40B4-BE49-F238E27FC236}">
                <a16:creationId xmlns:a16="http://schemas.microsoft.com/office/drawing/2014/main" id="{FF0D5731-3C74-4323-8F78-BB25E6CFBE6B}"/>
              </a:ext>
            </a:extLst>
          </p:cNvPr>
          <p:cNvPicPr>
            <a:picLocks noChangeAspect="1"/>
          </p:cNvPicPr>
          <p:nvPr/>
        </p:nvPicPr>
        <p:blipFill>
          <a:blip r:embed="rId4"/>
          <a:stretch>
            <a:fillRect/>
          </a:stretch>
        </p:blipFill>
        <p:spPr>
          <a:xfrm>
            <a:off x="-663202" y="1793556"/>
            <a:ext cx="7990808" cy="3843315"/>
          </a:xfrm>
          <a:prstGeom prst="rect">
            <a:avLst/>
          </a:prstGeom>
        </p:spPr>
      </p:pic>
      <p:pic>
        <p:nvPicPr>
          <p:cNvPr id="13" name="図 12">
            <a:extLst>
              <a:ext uri="{FF2B5EF4-FFF2-40B4-BE49-F238E27FC236}">
                <a16:creationId xmlns:a16="http://schemas.microsoft.com/office/drawing/2014/main" id="{F97F9C27-9C81-494E-B772-1D9C8C4ED8B8}"/>
              </a:ext>
            </a:extLst>
          </p:cNvPr>
          <p:cNvPicPr>
            <a:picLocks noChangeAspect="1"/>
          </p:cNvPicPr>
          <p:nvPr/>
        </p:nvPicPr>
        <p:blipFill>
          <a:blip r:embed="rId5"/>
          <a:stretch>
            <a:fillRect/>
          </a:stretch>
        </p:blipFill>
        <p:spPr>
          <a:xfrm>
            <a:off x="6841016" y="4074907"/>
            <a:ext cx="4237791" cy="2557544"/>
          </a:xfrm>
          <a:prstGeom prst="rect">
            <a:avLst/>
          </a:prstGeom>
        </p:spPr>
      </p:pic>
    </p:spTree>
    <p:extLst>
      <p:ext uri="{BB962C8B-B14F-4D97-AF65-F5344CB8AC3E}">
        <p14:creationId xmlns:p14="http://schemas.microsoft.com/office/powerpoint/2010/main" val="3459934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596AD04-802C-435F-A6F0-78C9A106C47B}"/>
              </a:ext>
            </a:extLst>
          </p:cNvPr>
          <p:cNvSpPr>
            <a:spLocks noGrp="1"/>
          </p:cNvSpPr>
          <p:nvPr>
            <p:ph type="title"/>
          </p:nvPr>
        </p:nvSpPr>
        <p:spPr>
          <a:xfrm>
            <a:off x="440070" y="352720"/>
            <a:ext cx="9875838" cy="927491"/>
          </a:xfrm>
        </p:spPr>
        <p:txBody>
          <a:bodyPr>
            <a:normAutofit/>
          </a:bodyPr>
          <a:lstStyle/>
          <a:p>
            <a:r>
              <a:rPr kumimoji="1" lang="ja-JP" altLang="en-US" sz="4000" b="1" dirty="0">
                <a:solidFill>
                  <a:schemeClr val="tx1"/>
                </a:solidFill>
              </a:rPr>
              <a:t>５</a:t>
            </a:r>
            <a:r>
              <a:rPr kumimoji="1" lang="en-US" altLang="ja-JP" sz="4000" b="1" dirty="0">
                <a:solidFill>
                  <a:schemeClr val="tx1"/>
                </a:solidFill>
              </a:rPr>
              <a:t>.</a:t>
            </a:r>
            <a:r>
              <a:rPr kumimoji="1" lang="ja-JP" altLang="en-US" sz="4000" b="1" dirty="0">
                <a:solidFill>
                  <a:schemeClr val="tx1"/>
                </a:solidFill>
              </a:rPr>
              <a:t>全国の集計結果</a:t>
            </a:r>
          </a:p>
        </p:txBody>
      </p:sp>
      <p:pic>
        <p:nvPicPr>
          <p:cNvPr id="2" name="図 1">
            <a:extLst>
              <a:ext uri="{FF2B5EF4-FFF2-40B4-BE49-F238E27FC236}">
                <a16:creationId xmlns:a16="http://schemas.microsoft.com/office/drawing/2014/main" id="{F87A782A-CE52-41A4-8B86-F33F076C69B9}"/>
              </a:ext>
            </a:extLst>
          </p:cNvPr>
          <p:cNvPicPr>
            <a:picLocks noChangeAspect="1"/>
          </p:cNvPicPr>
          <p:nvPr/>
        </p:nvPicPr>
        <p:blipFill>
          <a:blip r:embed="rId3"/>
          <a:stretch>
            <a:fillRect/>
          </a:stretch>
        </p:blipFill>
        <p:spPr>
          <a:xfrm>
            <a:off x="1444422" y="1291229"/>
            <a:ext cx="9920101" cy="5225068"/>
          </a:xfrm>
          <a:prstGeom prst="rect">
            <a:avLst/>
          </a:prstGeom>
        </p:spPr>
      </p:pic>
    </p:spTree>
    <p:extLst>
      <p:ext uri="{BB962C8B-B14F-4D97-AF65-F5344CB8AC3E}">
        <p14:creationId xmlns:p14="http://schemas.microsoft.com/office/powerpoint/2010/main" val="230476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370" y="146606"/>
            <a:ext cx="9875520" cy="1356360"/>
          </a:xfrm>
        </p:spPr>
        <p:txBody>
          <a:bodyPr/>
          <a:lstStyle/>
          <a:p>
            <a:r>
              <a:rPr lang="ja-JP" altLang="en-US" b="1" dirty="0">
                <a:solidFill>
                  <a:schemeClr val="tx1"/>
                </a:solidFill>
              </a:rPr>
              <a:t>５</a:t>
            </a:r>
            <a:r>
              <a:rPr lang="en-US" altLang="ja-JP" b="1" dirty="0">
                <a:solidFill>
                  <a:schemeClr val="tx1"/>
                </a:solidFill>
              </a:rPr>
              <a:t>.</a:t>
            </a:r>
            <a:r>
              <a:rPr lang="ja-JP" altLang="en-US" b="1" dirty="0">
                <a:solidFill>
                  <a:schemeClr val="tx1"/>
                </a:solidFill>
              </a:rPr>
              <a:t>全国の集計結果（生育環境）</a:t>
            </a:r>
            <a:endParaRPr kumimoji="1" lang="ja-JP" altLang="en-US" dirty="0"/>
          </a:p>
        </p:txBody>
      </p:sp>
      <p:pic>
        <p:nvPicPr>
          <p:cNvPr id="14" name="図 13">
            <a:extLst>
              <a:ext uri="{FF2B5EF4-FFF2-40B4-BE49-F238E27FC236}">
                <a16:creationId xmlns:a16="http://schemas.microsoft.com/office/drawing/2014/main" id="{4150627D-B40F-4A63-B46D-E5FC8EF5AB3C}"/>
              </a:ext>
            </a:extLst>
          </p:cNvPr>
          <p:cNvPicPr>
            <a:picLocks noChangeAspect="1"/>
          </p:cNvPicPr>
          <p:nvPr/>
        </p:nvPicPr>
        <p:blipFill>
          <a:blip r:embed="rId3"/>
          <a:stretch>
            <a:fillRect/>
          </a:stretch>
        </p:blipFill>
        <p:spPr>
          <a:xfrm>
            <a:off x="6354502" y="1701481"/>
            <a:ext cx="5567422" cy="4271060"/>
          </a:xfrm>
          <a:prstGeom prst="rect">
            <a:avLst/>
          </a:prstGeom>
        </p:spPr>
      </p:pic>
      <p:pic>
        <p:nvPicPr>
          <p:cNvPr id="15" name="図 14">
            <a:extLst>
              <a:ext uri="{FF2B5EF4-FFF2-40B4-BE49-F238E27FC236}">
                <a16:creationId xmlns:a16="http://schemas.microsoft.com/office/drawing/2014/main" id="{5C2B66EF-F4FE-4259-AB22-8004DF9435D6}"/>
              </a:ext>
            </a:extLst>
          </p:cNvPr>
          <p:cNvPicPr>
            <a:picLocks noChangeAspect="1"/>
          </p:cNvPicPr>
          <p:nvPr/>
        </p:nvPicPr>
        <p:blipFill>
          <a:blip r:embed="rId4"/>
          <a:stretch>
            <a:fillRect/>
          </a:stretch>
        </p:blipFill>
        <p:spPr>
          <a:xfrm>
            <a:off x="369199" y="1277455"/>
            <a:ext cx="6089479" cy="4943941"/>
          </a:xfrm>
          <a:prstGeom prst="rect">
            <a:avLst/>
          </a:prstGeom>
        </p:spPr>
      </p:pic>
      <p:sp>
        <p:nvSpPr>
          <p:cNvPr id="16" name="テキスト ボックス 15">
            <a:extLst>
              <a:ext uri="{FF2B5EF4-FFF2-40B4-BE49-F238E27FC236}">
                <a16:creationId xmlns:a16="http://schemas.microsoft.com/office/drawing/2014/main" id="{556F4B42-173B-4C31-AF66-10BAED8D57A3}"/>
              </a:ext>
            </a:extLst>
          </p:cNvPr>
          <p:cNvSpPr txBox="1"/>
          <p:nvPr/>
        </p:nvSpPr>
        <p:spPr>
          <a:xfrm>
            <a:off x="6654967" y="6027525"/>
            <a:ext cx="5440101" cy="338554"/>
          </a:xfrm>
          <a:prstGeom prst="rect">
            <a:avLst/>
          </a:prstGeom>
          <a:noFill/>
        </p:spPr>
        <p:txBody>
          <a:bodyPr wrap="square" rtlCol="0">
            <a:spAutoFit/>
          </a:bodyPr>
          <a:lstStyle/>
          <a:p>
            <a:r>
              <a:rPr lang="en-US" altLang="ja-JP" sz="1600" dirty="0"/>
              <a:t>※</a:t>
            </a:r>
            <a:r>
              <a:rPr lang="ja-JP" altLang="en-US" sz="1600" dirty="0"/>
              <a:t>左右のグラフの縦軸のスケールは異なります</a:t>
            </a:r>
            <a:endParaRPr kumimoji="1" lang="ja-JP" altLang="en-US" sz="1600" dirty="0"/>
          </a:p>
        </p:txBody>
      </p:sp>
      <p:sp>
        <p:nvSpPr>
          <p:cNvPr id="3" name="左矢印 2"/>
          <p:cNvSpPr/>
          <p:nvPr/>
        </p:nvSpPr>
        <p:spPr>
          <a:xfrm rot="14236595">
            <a:off x="1530519" y="1533624"/>
            <a:ext cx="439790" cy="3357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左矢印 6"/>
          <p:cNvSpPr/>
          <p:nvPr/>
        </p:nvSpPr>
        <p:spPr>
          <a:xfrm rot="16991574">
            <a:off x="2292394" y="1587510"/>
            <a:ext cx="439790" cy="335714"/>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矢印 7"/>
          <p:cNvSpPr/>
          <p:nvPr/>
        </p:nvSpPr>
        <p:spPr>
          <a:xfrm rot="14162605">
            <a:off x="7397258" y="2116066"/>
            <a:ext cx="439790" cy="3357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矢印 8"/>
          <p:cNvSpPr/>
          <p:nvPr/>
        </p:nvSpPr>
        <p:spPr>
          <a:xfrm rot="17844623">
            <a:off x="8175321" y="2268466"/>
            <a:ext cx="439790" cy="335714"/>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左矢印 9"/>
          <p:cNvSpPr/>
          <p:nvPr/>
        </p:nvSpPr>
        <p:spPr>
          <a:xfrm rot="17844623">
            <a:off x="10339401" y="2969506"/>
            <a:ext cx="439790" cy="335714"/>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矢印 10"/>
          <p:cNvSpPr/>
          <p:nvPr/>
        </p:nvSpPr>
        <p:spPr>
          <a:xfrm rot="17844623">
            <a:off x="4775734" y="2455020"/>
            <a:ext cx="439790" cy="335714"/>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186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900" y="4177603"/>
            <a:ext cx="2556680" cy="2474585"/>
          </a:xfrm>
          <a:prstGeom prst="rect">
            <a:avLst/>
          </a:prstGeom>
        </p:spPr>
      </p:pic>
      <p:sp>
        <p:nvSpPr>
          <p:cNvPr id="2" name="タイトル 1"/>
          <p:cNvSpPr>
            <a:spLocks noGrp="1"/>
          </p:cNvSpPr>
          <p:nvPr>
            <p:ph type="title"/>
          </p:nvPr>
        </p:nvSpPr>
        <p:spPr>
          <a:xfrm>
            <a:off x="232012" y="159221"/>
            <a:ext cx="9875520" cy="1356360"/>
          </a:xfrm>
        </p:spPr>
        <p:txBody>
          <a:bodyPr>
            <a:normAutofit/>
          </a:bodyPr>
          <a:lstStyle/>
          <a:p>
            <a:r>
              <a:rPr lang="ja-JP" altLang="en-US" sz="5400" b="1" dirty="0">
                <a:solidFill>
                  <a:schemeClr val="tx1"/>
                </a:solidFill>
              </a:rPr>
              <a:t>１</a:t>
            </a:r>
            <a:r>
              <a:rPr lang="en-US" altLang="ja-JP" sz="5400" b="1" dirty="0">
                <a:solidFill>
                  <a:schemeClr val="tx1"/>
                </a:solidFill>
              </a:rPr>
              <a:t>. </a:t>
            </a:r>
            <a:r>
              <a:rPr kumimoji="1" lang="en-US" altLang="ja-JP" sz="6600" b="1" dirty="0">
                <a:solidFill>
                  <a:schemeClr val="tx1"/>
                </a:solidFill>
              </a:rPr>
              <a:t>FFJ</a:t>
            </a:r>
            <a:r>
              <a:rPr kumimoji="1" lang="ja-JP" altLang="en-US" sz="5400" b="1" dirty="0">
                <a:solidFill>
                  <a:schemeClr val="tx1"/>
                </a:solidFill>
              </a:rPr>
              <a:t>環境調査とは</a:t>
            </a:r>
          </a:p>
        </p:txBody>
      </p:sp>
      <p:sp>
        <p:nvSpPr>
          <p:cNvPr id="3" name="コンテンツ プレースホルダー 2"/>
          <p:cNvSpPr>
            <a:spLocks noGrp="1"/>
          </p:cNvSpPr>
          <p:nvPr>
            <p:ph idx="1"/>
          </p:nvPr>
        </p:nvSpPr>
        <p:spPr>
          <a:xfrm>
            <a:off x="441278" y="1593609"/>
            <a:ext cx="11750722" cy="4346129"/>
          </a:xfrm>
        </p:spPr>
        <p:txBody>
          <a:bodyPr>
            <a:normAutofit lnSpcReduction="10000"/>
          </a:bodyPr>
          <a:lstStyle/>
          <a:p>
            <a:pPr marL="571500" indent="-571500">
              <a:buFont typeface="Wingdings" panose="05000000000000000000" pitchFamily="2" charset="2"/>
              <a:buChar char="n"/>
            </a:pPr>
            <a:r>
              <a:rPr lang="ja-JP" altLang="en-US" sz="4400" b="1" dirty="0">
                <a:solidFill>
                  <a:schemeClr val="tx1"/>
                </a:solidFill>
                <a:latin typeface="+mn-ea"/>
              </a:rPr>
              <a:t>平成</a:t>
            </a:r>
            <a:r>
              <a:rPr lang="en-US" altLang="ja-JP" sz="4400" b="1" dirty="0">
                <a:solidFill>
                  <a:schemeClr val="tx1"/>
                </a:solidFill>
                <a:latin typeface="+mn-ea"/>
              </a:rPr>
              <a:t>12(2000)</a:t>
            </a:r>
            <a:r>
              <a:rPr lang="ja-JP" altLang="en-US" sz="4400" b="1" dirty="0">
                <a:solidFill>
                  <a:schemeClr val="tx1"/>
                </a:solidFill>
                <a:latin typeface="+mn-ea"/>
              </a:rPr>
              <a:t>年度から全国規模で開始</a:t>
            </a:r>
            <a:endParaRPr lang="en-US" altLang="ja-JP" sz="4400" b="1" dirty="0">
              <a:solidFill>
                <a:schemeClr val="tx1"/>
              </a:solidFill>
              <a:latin typeface="+mn-ea"/>
            </a:endParaRPr>
          </a:p>
          <a:p>
            <a:pPr marL="571500" indent="-571500">
              <a:lnSpc>
                <a:spcPct val="120000"/>
              </a:lnSpc>
              <a:buFont typeface="Wingdings" panose="05000000000000000000" pitchFamily="2" charset="2"/>
              <a:buChar char="n"/>
            </a:pPr>
            <a:r>
              <a:rPr lang="ja-JP" altLang="en-US" sz="4400" b="1" dirty="0">
                <a:solidFill>
                  <a:schemeClr val="tx1"/>
                </a:solidFill>
                <a:latin typeface="+mn-ea"/>
              </a:rPr>
              <a:t>全国</a:t>
            </a:r>
            <a:r>
              <a:rPr lang="en-US" altLang="ja-JP" sz="4400" b="1" dirty="0">
                <a:solidFill>
                  <a:schemeClr val="tx1"/>
                </a:solidFill>
                <a:latin typeface="+mn-ea"/>
              </a:rPr>
              <a:t>49</a:t>
            </a:r>
            <a:r>
              <a:rPr lang="ja-JP" altLang="en-US" sz="4400" b="1" dirty="0">
                <a:solidFill>
                  <a:schemeClr val="tx1"/>
                </a:solidFill>
                <a:latin typeface="+mn-ea"/>
              </a:rPr>
              <a:t>都道府県連盟の農業クラブ員全員が</a:t>
            </a:r>
            <a:endParaRPr lang="en-US" altLang="ja-JP" sz="4400" b="1" dirty="0">
              <a:solidFill>
                <a:schemeClr val="tx1"/>
              </a:solidFill>
              <a:latin typeface="+mn-ea"/>
            </a:endParaRPr>
          </a:p>
          <a:p>
            <a:pPr marL="0" indent="0">
              <a:lnSpc>
                <a:spcPct val="120000"/>
              </a:lnSpc>
              <a:buNone/>
            </a:pPr>
            <a:r>
              <a:rPr lang="ja-JP" altLang="en-US" sz="4400" b="1" dirty="0">
                <a:solidFill>
                  <a:schemeClr val="tx1"/>
                </a:solidFill>
                <a:latin typeface="+mn-ea"/>
              </a:rPr>
              <a:t>　主体的に取り組める</a:t>
            </a:r>
            <a:endParaRPr lang="en-US" altLang="ja-JP" sz="4400" b="1" dirty="0">
              <a:solidFill>
                <a:schemeClr val="tx1"/>
              </a:solidFill>
              <a:latin typeface="+mn-ea"/>
            </a:endParaRPr>
          </a:p>
          <a:p>
            <a:pPr marL="571500" indent="-571500">
              <a:lnSpc>
                <a:spcPct val="110000"/>
              </a:lnSpc>
              <a:buFont typeface="Wingdings" panose="05000000000000000000" pitchFamily="2" charset="2"/>
              <a:buChar char="n"/>
            </a:pPr>
            <a:r>
              <a:rPr lang="ja-JP" altLang="en-US" sz="4400" b="1" dirty="0">
                <a:solidFill>
                  <a:schemeClr val="tx1"/>
                </a:solidFill>
                <a:latin typeface="+mn-ea"/>
              </a:rPr>
              <a:t>日本全国の自然環境の変化について知る</a:t>
            </a:r>
            <a:endParaRPr lang="en-US" altLang="ja-JP" sz="4400" b="1" dirty="0">
              <a:solidFill>
                <a:schemeClr val="tx1"/>
              </a:solidFill>
              <a:latin typeface="+mn-ea"/>
            </a:endParaRPr>
          </a:p>
          <a:p>
            <a:pPr marL="571500" indent="-571500">
              <a:buFont typeface="Wingdings" panose="05000000000000000000" pitchFamily="2" charset="2"/>
              <a:buChar char="n"/>
            </a:pPr>
            <a:r>
              <a:rPr lang="ja-JP" altLang="en-US" sz="4400" b="1" dirty="0">
                <a:solidFill>
                  <a:schemeClr val="tx1"/>
                </a:solidFill>
                <a:latin typeface="+mn-ea"/>
              </a:rPr>
              <a:t>９ブロックごとに集計</a:t>
            </a:r>
            <a:endParaRPr lang="en-US" altLang="ja-JP" sz="4400" b="1" dirty="0">
              <a:solidFill>
                <a:schemeClr val="tx1"/>
              </a:solidFill>
              <a:latin typeface="+mn-ea"/>
            </a:endParaRPr>
          </a:p>
          <a:p>
            <a:pPr marL="0" indent="0">
              <a:buNone/>
            </a:pPr>
            <a:endParaRPr lang="en-US" altLang="ja-JP" sz="4400" b="1" dirty="0">
              <a:solidFill>
                <a:schemeClr val="tx1"/>
              </a:solidFill>
              <a:latin typeface="+mn-ea"/>
            </a:endParaRPr>
          </a:p>
          <a:p>
            <a:pPr marL="0" indent="0">
              <a:buNone/>
            </a:pPr>
            <a:endParaRPr lang="en-US" altLang="ja-JP" sz="4400" b="1" dirty="0">
              <a:solidFill>
                <a:schemeClr val="tx1"/>
              </a:solidFill>
              <a:latin typeface="+mn-ea"/>
            </a:endParaRPr>
          </a:p>
          <a:p>
            <a:pPr marL="0" indent="0">
              <a:buNone/>
            </a:pPr>
            <a:endParaRPr lang="en-US" altLang="ja-JP" sz="4400" b="1" dirty="0">
              <a:solidFill>
                <a:schemeClr val="tx1"/>
              </a:solidFill>
              <a:latin typeface="+mn-ea"/>
            </a:endParaRPr>
          </a:p>
          <a:p>
            <a:pPr marL="0" indent="0">
              <a:buNone/>
            </a:pPr>
            <a:endParaRPr lang="en-US" altLang="ja-JP" sz="4400" b="1" dirty="0">
              <a:solidFill>
                <a:schemeClr val="tx1"/>
              </a:solidFill>
              <a:latin typeface="+mn-ea"/>
            </a:endParaRPr>
          </a:p>
        </p:txBody>
      </p:sp>
    </p:spTree>
    <p:extLst>
      <p:ext uri="{BB962C8B-B14F-4D97-AF65-F5344CB8AC3E}">
        <p14:creationId xmlns:p14="http://schemas.microsoft.com/office/powerpoint/2010/main" val="1448578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DB888-EC6F-408C-9565-EC29E0CC56C9}"/>
              </a:ext>
            </a:extLst>
          </p:cNvPr>
          <p:cNvSpPr>
            <a:spLocks noGrp="1"/>
          </p:cNvSpPr>
          <p:nvPr>
            <p:ph type="title"/>
          </p:nvPr>
        </p:nvSpPr>
        <p:spPr>
          <a:xfrm>
            <a:off x="298048" y="83820"/>
            <a:ext cx="9875520" cy="1356360"/>
          </a:xfrm>
        </p:spPr>
        <p:txBody>
          <a:bodyPr/>
          <a:lstStyle/>
          <a:p>
            <a:r>
              <a:rPr lang="ja-JP" altLang="en-US" b="1" dirty="0">
                <a:solidFill>
                  <a:schemeClr val="tx1"/>
                </a:solidFill>
              </a:rPr>
              <a:t>５</a:t>
            </a:r>
            <a:r>
              <a:rPr lang="en-US" altLang="ja-JP" b="1" dirty="0">
                <a:solidFill>
                  <a:schemeClr val="tx1"/>
                </a:solidFill>
              </a:rPr>
              <a:t>.</a:t>
            </a:r>
            <a:r>
              <a:rPr lang="ja-JP" altLang="en-US" b="1" dirty="0">
                <a:solidFill>
                  <a:schemeClr val="tx1"/>
                </a:solidFill>
              </a:rPr>
              <a:t>全国の集計結果（地表面の状況）</a:t>
            </a:r>
            <a:endParaRPr kumimoji="1" lang="ja-JP" altLang="en-US" dirty="0"/>
          </a:p>
        </p:txBody>
      </p:sp>
      <p:pic>
        <p:nvPicPr>
          <p:cNvPr id="4" name="図 3">
            <a:extLst>
              <a:ext uri="{FF2B5EF4-FFF2-40B4-BE49-F238E27FC236}">
                <a16:creationId xmlns:a16="http://schemas.microsoft.com/office/drawing/2014/main" id="{C373368E-FC7A-4E0C-8226-0BAA27D4F434}"/>
              </a:ext>
            </a:extLst>
          </p:cNvPr>
          <p:cNvPicPr>
            <a:picLocks noChangeAspect="1"/>
          </p:cNvPicPr>
          <p:nvPr/>
        </p:nvPicPr>
        <p:blipFill>
          <a:blip r:embed="rId3"/>
          <a:stretch>
            <a:fillRect/>
          </a:stretch>
        </p:blipFill>
        <p:spPr>
          <a:xfrm>
            <a:off x="390647" y="1440180"/>
            <a:ext cx="5737179" cy="4798574"/>
          </a:xfrm>
          <a:prstGeom prst="rect">
            <a:avLst/>
          </a:prstGeom>
        </p:spPr>
      </p:pic>
      <p:pic>
        <p:nvPicPr>
          <p:cNvPr id="5" name="図 4">
            <a:extLst>
              <a:ext uri="{FF2B5EF4-FFF2-40B4-BE49-F238E27FC236}">
                <a16:creationId xmlns:a16="http://schemas.microsoft.com/office/drawing/2014/main" id="{165A0150-7E3A-4ED6-AB8D-DF7B9C49C079}"/>
              </a:ext>
            </a:extLst>
          </p:cNvPr>
          <p:cNvPicPr>
            <a:picLocks noChangeAspect="1"/>
          </p:cNvPicPr>
          <p:nvPr/>
        </p:nvPicPr>
        <p:blipFill>
          <a:blip r:embed="rId4"/>
          <a:stretch>
            <a:fillRect/>
          </a:stretch>
        </p:blipFill>
        <p:spPr>
          <a:xfrm>
            <a:off x="6091306" y="1620457"/>
            <a:ext cx="5734042" cy="4101071"/>
          </a:xfrm>
          <a:prstGeom prst="rect">
            <a:avLst/>
          </a:prstGeom>
        </p:spPr>
      </p:pic>
      <p:sp>
        <p:nvSpPr>
          <p:cNvPr id="6" name="テキスト ボックス 5">
            <a:extLst>
              <a:ext uri="{FF2B5EF4-FFF2-40B4-BE49-F238E27FC236}">
                <a16:creationId xmlns:a16="http://schemas.microsoft.com/office/drawing/2014/main" id="{F7CB7672-6AB9-4985-93AA-4C735EB7E131}"/>
              </a:ext>
            </a:extLst>
          </p:cNvPr>
          <p:cNvSpPr txBox="1"/>
          <p:nvPr/>
        </p:nvSpPr>
        <p:spPr>
          <a:xfrm>
            <a:off x="6631817" y="6027525"/>
            <a:ext cx="5440101" cy="338554"/>
          </a:xfrm>
          <a:prstGeom prst="rect">
            <a:avLst/>
          </a:prstGeom>
          <a:noFill/>
        </p:spPr>
        <p:txBody>
          <a:bodyPr wrap="square" rtlCol="0">
            <a:spAutoFit/>
          </a:bodyPr>
          <a:lstStyle/>
          <a:p>
            <a:r>
              <a:rPr lang="en-US" altLang="ja-JP" sz="1600" dirty="0"/>
              <a:t>※</a:t>
            </a:r>
            <a:r>
              <a:rPr lang="ja-JP" altLang="en-US" sz="1600" dirty="0"/>
              <a:t>左右のグラフの縦軸のスケールは異なります</a:t>
            </a:r>
            <a:endParaRPr kumimoji="1" lang="ja-JP" altLang="en-US" sz="1600" dirty="0"/>
          </a:p>
        </p:txBody>
      </p:sp>
      <p:sp>
        <p:nvSpPr>
          <p:cNvPr id="8" name="左矢印 7"/>
          <p:cNvSpPr/>
          <p:nvPr/>
        </p:nvSpPr>
        <p:spPr>
          <a:xfrm rot="13782520">
            <a:off x="7262675" y="1900318"/>
            <a:ext cx="439790" cy="3357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矢印 8"/>
          <p:cNvSpPr/>
          <p:nvPr/>
        </p:nvSpPr>
        <p:spPr>
          <a:xfrm rot="13782520">
            <a:off x="1616393" y="1869838"/>
            <a:ext cx="439790" cy="3357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9991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7DC106-F0AF-412B-A7E4-00DF1DF63427}"/>
              </a:ext>
            </a:extLst>
          </p:cNvPr>
          <p:cNvSpPr txBox="1">
            <a:spLocks/>
          </p:cNvSpPr>
          <p:nvPr/>
        </p:nvSpPr>
        <p:spPr>
          <a:xfrm>
            <a:off x="355922" y="593105"/>
            <a:ext cx="11288210" cy="5460453"/>
          </a:xfrm>
          <a:prstGeom prst="rect">
            <a:avLst/>
          </a:prstGeom>
        </p:spPr>
        <p:txBody>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b="1" dirty="0">
                <a:solidFill>
                  <a:schemeClr val="tx1"/>
                </a:solidFill>
              </a:rPr>
              <a:t>５</a:t>
            </a:r>
            <a:r>
              <a:rPr lang="en-US" altLang="ja-JP" b="1" dirty="0">
                <a:solidFill>
                  <a:schemeClr val="tx1"/>
                </a:solidFill>
              </a:rPr>
              <a:t>.</a:t>
            </a:r>
            <a:r>
              <a:rPr lang="ja-JP" altLang="en-US" b="1" dirty="0">
                <a:solidFill>
                  <a:schemeClr val="tx1"/>
                </a:solidFill>
              </a:rPr>
              <a:t>全国の集計結果（まとめ）</a:t>
            </a:r>
            <a:endParaRPr lang="en-US" altLang="ja-JP" b="1" dirty="0">
              <a:solidFill>
                <a:schemeClr val="tx1"/>
              </a:solidFill>
            </a:endParaRPr>
          </a:p>
          <a:p>
            <a:endParaRPr lang="en-US" altLang="ja-JP" b="1" dirty="0"/>
          </a:p>
          <a:p>
            <a:r>
              <a:rPr lang="ja-JP" altLang="en-US" sz="3600" dirty="0"/>
              <a:t>■</a:t>
            </a:r>
            <a:r>
              <a:rPr lang="ja-JP" altLang="en-US" sz="3600" dirty="0">
                <a:solidFill>
                  <a:schemeClr val="tx1"/>
                </a:solidFill>
              </a:rPr>
              <a:t>繁殖力の強い外来タンポポや雑種が、多様な環境下　</a:t>
            </a:r>
            <a:endParaRPr lang="en-US" altLang="ja-JP" sz="3600" dirty="0">
              <a:solidFill>
                <a:schemeClr val="tx1"/>
              </a:solidFill>
            </a:endParaRPr>
          </a:p>
          <a:p>
            <a:r>
              <a:rPr lang="ja-JP" altLang="en-US" sz="3600" dirty="0">
                <a:solidFill>
                  <a:schemeClr val="tx1"/>
                </a:solidFill>
              </a:rPr>
              <a:t>　においてその生息域を徐々に拡大している</a:t>
            </a:r>
            <a:endParaRPr lang="en-US" altLang="ja-JP" sz="3600" dirty="0">
              <a:solidFill>
                <a:schemeClr val="tx1"/>
              </a:solidFill>
            </a:endParaRPr>
          </a:p>
          <a:p>
            <a:endParaRPr lang="en-US" altLang="ja-JP" sz="3600" dirty="0">
              <a:solidFill>
                <a:schemeClr val="tx1"/>
              </a:solidFill>
            </a:endParaRPr>
          </a:p>
          <a:p>
            <a:r>
              <a:rPr lang="ja-JP" altLang="en-US" sz="3600" dirty="0"/>
              <a:t>■</a:t>
            </a:r>
            <a:r>
              <a:rPr lang="ja-JP" altLang="en-US" sz="3600" dirty="0">
                <a:solidFill>
                  <a:schemeClr val="tx1"/>
                </a:solidFill>
              </a:rPr>
              <a:t>在来タンポポの生息域が今後順調に拡大していく</a:t>
            </a:r>
            <a:endParaRPr lang="en-US" altLang="ja-JP" sz="3600" dirty="0">
              <a:solidFill>
                <a:schemeClr val="tx1"/>
              </a:solidFill>
            </a:endParaRPr>
          </a:p>
          <a:p>
            <a:r>
              <a:rPr lang="ja-JP" altLang="en-US" sz="3600" dirty="0">
                <a:solidFill>
                  <a:schemeClr val="tx1"/>
                </a:solidFill>
              </a:rPr>
              <a:t>　可能性は低い</a:t>
            </a:r>
            <a:endParaRPr lang="en-US" altLang="ja-JP" sz="3600" dirty="0">
              <a:solidFill>
                <a:schemeClr val="tx1"/>
              </a:solidFill>
            </a:endParaRPr>
          </a:p>
          <a:p>
            <a:endParaRPr lang="en-US" altLang="ja-JP" sz="3600" dirty="0">
              <a:solidFill>
                <a:schemeClr val="tx1"/>
              </a:solidFill>
            </a:endParaRPr>
          </a:p>
          <a:p>
            <a:r>
              <a:rPr lang="ja-JP" altLang="en-US" sz="3600" dirty="0"/>
              <a:t>■</a:t>
            </a:r>
            <a:r>
              <a:rPr lang="ja-JP" altLang="en-US" sz="3600" dirty="0">
                <a:solidFill>
                  <a:schemeClr val="tx1"/>
                </a:solidFill>
              </a:rPr>
              <a:t>しかしながら、在来種の生息数が大きく減ってはい</a:t>
            </a:r>
            <a:endParaRPr lang="en-US" altLang="ja-JP" sz="3600" dirty="0">
              <a:solidFill>
                <a:schemeClr val="tx1"/>
              </a:solidFill>
            </a:endParaRPr>
          </a:p>
          <a:p>
            <a:r>
              <a:rPr lang="ja-JP" altLang="en-US" sz="3600" dirty="0">
                <a:solidFill>
                  <a:schemeClr val="tx1"/>
                </a:solidFill>
              </a:rPr>
              <a:t>　ないことが確認された</a:t>
            </a:r>
          </a:p>
        </p:txBody>
      </p:sp>
    </p:spTree>
    <p:extLst>
      <p:ext uri="{BB962C8B-B14F-4D97-AF65-F5344CB8AC3E}">
        <p14:creationId xmlns:p14="http://schemas.microsoft.com/office/powerpoint/2010/main" val="161327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3847" y="463943"/>
            <a:ext cx="9875520" cy="1356360"/>
          </a:xfrm>
        </p:spPr>
        <p:txBody>
          <a:bodyPr>
            <a:normAutofit/>
          </a:bodyPr>
          <a:lstStyle/>
          <a:p>
            <a:r>
              <a:rPr kumimoji="1" lang="ja-JP" altLang="en-US" sz="4800" b="1" dirty="0">
                <a:solidFill>
                  <a:schemeClr val="tx1"/>
                </a:solidFill>
              </a:rPr>
              <a:t>６</a:t>
            </a:r>
            <a:r>
              <a:rPr kumimoji="1" lang="en-US" altLang="ja-JP" sz="4800" b="1" dirty="0">
                <a:solidFill>
                  <a:schemeClr val="tx1"/>
                </a:solidFill>
              </a:rPr>
              <a:t>. </a:t>
            </a:r>
            <a:r>
              <a:rPr kumimoji="1" lang="ja-JP" altLang="en-US" sz="4800" b="1" dirty="0">
                <a:solidFill>
                  <a:schemeClr val="tx1"/>
                </a:solidFill>
              </a:rPr>
              <a:t>調査報告の提出状況</a:t>
            </a:r>
          </a:p>
        </p:txBody>
      </p:sp>
      <p:sp>
        <p:nvSpPr>
          <p:cNvPr id="3" name="コンテンツ プレースホルダー 2"/>
          <p:cNvSpPr>
            <a:spLocks noGrp="1"/>
          </p:cNvSpPr>
          <p:nvPr>
            <p:ph idx="1"/>
          </p:nvPr>
        </p:nvSpPr>
        <p:spPr>
          <a:xfrm>
            <a:off x="1143000" y="1893258"/>
            <a:ext cx="9872871" cy="4038600"/>
          </a:xfrm>
        </p:spPr>
        <p:txBody>
          <a:bodyPr>
            <a:noAutofit/>
          </a:bodyPr>
          <a:lstStyle/>
          <a:p>
            <a:pPr lvl="1" eaLnBrk="0" hangingPunct="0">
              <a:buFont typeface="Wingdings" panose="05000000000000000000" pitchFamily="2" charset="2"/>
              <a:buChar char="n"/>
            </a:pPr>
            <a:r>
              <a:rPr kumimoji="1" lang="ja-JP" altLang="en-US" sz="4000" b="1" dirty="0">
                <a:solidFill>
                  <a:schemeClr val="tx1"/>
                </a:solidFill>
              </a:rPr>
              <a:t>調査数</a:t>
            </a:r>
            <a:endParaRPr kumimoji="1" lang="en-US" altLang="ja-JP" sz="4000" b="1" dirty="0">
              <a:solidFill>
                <a:schemeClr val="tx1"/>
              </a:solidFill>
            </a:endParaRPr>
          </a:p>
          <a:p>
            <a:pPr marL="274320" lvl="1" indent="0" eaLnBrk="0" hangingPunct="0">
              <a:buNone/>
            </a:pPr>
            <a:r>
              <a:rPr lang="ja-JP" altLang="en-US" sz="4000" b="1" dirty="0">
                <a:solidFill>
                  <a:schemeClr val="tx1"/>
                </a:solidFill>
              </a:rPr>
              <a:t>・</a:t>
            </a:r>
            <a:r>
              <a:rPr kumimoji="1" lang="ja-JP" altLang="en-US" sz="4000" b="1" dirty="0">
                <a:solidFill>
                  <a:schemeClr val="tx1"/>
                </a:solidFill>
              </a:rPr>
              <a:t>昨年度：１１</a:t>
            </a:r>
            <a:r>
              <a:rPr kumimoji="1" lang="en-US" altLang="ja-JP" sz="4000" b="1" dirty="0">
                <a:solidFill>
                  <a:schemeClr val="tx1"/>
                </a:solidFill>
              </a:rPr>
              <a:t>,</a:t>
            </a:r>
            <a:r>
              <a:rPr kumimoji="1" lang="ja-JP" altLang="en-US" sz="4000" b="1" dirty="0">
                <a:solidFill>
                  <a:schemeClr val="tx1"/>
                </a:solidFill>
              </a:rPr>
              <a:t>４５２件</a:t>
            </a:r>
            <a:endParaRPr kumimoji="1" lang="en-US" altLang="ja-JP" sz="4000" b="1" dirty="0">
              <a:solidFill>
                <a:schemeClr val="tx1"/>
              </a:solidFill>
            </a:endParaRPr>
          </a:p>
          <a:p>
            <a:pPr marL="274320" lvl="1" indent="0" eaLnBrk="0" hangingPunct="0">
              <a:buNone/>
            </a:pPr>
            <a:r>
              <a:rPr kumimoji="1" lang="ja-JP" altLang="en-US" sz="4000" b="1" dirty="0">
                <a:solidFill>
                  <a:schemeClr val="tx1"/>
                </a:solidFill>
              </a:rPr>
              <a:t>・</a:t>
            </a:r>
            <a:r>
              <a:rPr lang="ja-JP" altLang="en-US" sz="4000" b="1" dirty="0">
                <a:solidFill>
                  <a:schemeClr val="tx1"/>
                </a:solidFill>
              </a:rPr>
              <a:t>今年度：１２</a:t>
            </a:r>
            <a:r>
              <a:rPr lang="en-US" altLang="ja-JP" sz="4000" b="1" dirty="0">
                <a:solidFill>
                  <a:schemeClr val="tx1"/>
                </a:solidFill>
              </a:rPr>
              <a:t>,</a:t>
            </a:r>
            <a:r>
              <a:rPr lang="ja-JP" altLang="en-US" sz="4000" b="1" dirty="0">
                <a:solidFill>
                  <a:schemeClr val="tx1"/>
                </a:solidFill>
              </a:rPr>
              <a:t>９１１件</a:t>
            </a:r>
            <a:endParaRPr lang="en-US" altLang="ja-JP" sz="4000" b="1" dirty="0">
              <a:solidFill>
                <a:schemeClr val="tx1"/>
              </a:solidFill>
            </a:endParaRPr>
          </a:p>
          <a:p>
            <a:pPr marL="274320" lvl="1" indent="0" eaLnBrk="0" hangingPunct="0">
              <a:buNone/>
            </a:pPr>
            <a:endParaRPr kumimoji="1" lang="en-US" altLang="ja-JP" sz="4000" b="1" dirty="0">
              <a:solidFill>
                <a:schemeClr val="tx1"/>
              </a:solidFill>
            </a:endParaRPr>
          </a:p>
          <a:p>
            <a:pPr lvl="1" eaLnBrk="0" hangingPunct="0">
              <a:buFont typeface="Wingdings" panose="05000000000000000000" pitchFamily="2" charset="2"/>
              <a:buChar char="n"/>
            </a:pPr>
            <a:r>
              <a:rPr kumimoji="1" lang="ja-JP" altLang="en-US" sz="4000" b="1" dirty="0">
                <a:solidFill>
                  <a:schemeClr val="tx1"/>
                </a:solidFill>
              </a:rPr>
              <a:t>提出県連</a:t>
            </a:r>
            <a:endParaRPr kumimoji="1" lang="en-US" altLang="ja-JP" sz="4000" b="1" dirty="0">
              <a:solidFill>
                <a:schemeClr val="tx1"/>
              </a:solidFill>
            </a:endParaRPr>
          </a:p>
          <a:p>
            <a:pPr marL="274320" lvl="1" indent="0" eaLnBrk="0" hangingPunct="0">
              <a:buNone/>
            </a:pPr>
            <a:r>
              <a:rPr lang="ja-JP" altLang="en-US" sz="4000" b="1" dirty="0">
                <a:solidFill>
                  <a:schemeClr val="tx1"/>
                </a:solidFill>
              </a:rPr>
              <a:t>・昨年度：３５都県連盟</a:t>
            </a:r>
            <a:endParaRPr lang="en-US" altLang="ja-JP" sz="4000" b="1" dirty="0">
              <a:solidFill>
                <a:schemeClr val="tx1"/>
              </a:solidFill>
            </a:endParaRPr>
          </a:p>
          <a:p>
            <a:pPr marL="274320" lvl="1" indent="0" eaLnBrk="0" hangingPunct="0">
              <a:buNone/>
            </a:pPr>
            <a:r>
              <a:rPr kumimoji="1" lang="ja-JP" altLang="en-US" sz="4000" b="1" dirty="0">
                <a:solidFill>
                  <a:schemeClr val="tx1"/>
                </a:solidFill>
              </a:rPr>
              <a:t>・今年度：３３都府県連盟</a:t>
            </a:r>
            <a:endParaRPr kumimoji="1" lang="en-US" altLang="ja-JP" sz="4000" b="1" dirty="0">
              <a:solidFill>
                <a:schemeClr val="tx1"/>
              </a:solidFill>
            </a:endParaRPr>
          </a:p>
        </p:txBody>
      </p:sp>
      <p:sp>
        <p:nvSpPr>
          <p:cNvPr id="4" name="左カーブ矢印 3"/>
          <p:cNvSpPr/>
          <p:nvPr/>
        </p:nvSpPr>
        <p:spPr>
          <a:xfrm>
            <a:off x="7585022" y="2749071"/>
            <a:ext cx="569627" cy="1001094"/>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左カーブ矢印 4"/>
          <p:cNvSpPr/>
          <p:nvPr/>
        </p:nvSpPr>
        <p:spPr>
          <a:xfrm>
            <a:off x="8037225" y="5179976"/>
            <a:ext cx="569627" cy="1001094"/>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8154649" y="2951841"/>
            <a:ext cx="3342806" cy="584775"/>
          </a:xfrm>
          <a:prstGeom prst="rect">
            <a:avLst/>
          </a:prstGeom>
          <a:noFill/>
        </p:spPr>
        <p:txBody>
          <a:bodyPr wrap="square" rtlCol="0">
            <a:spAutoFit/>
          </a:bodyPr>
          <a:lstStyle/>
          <a:p>
            <a:r>
              <a:rPr kumimoji="1" lang="ja-JP" altLang="en-US" sz="3200" b="1" dirty="0">
                <a:solidFill>
                  <a:srgbClr val="FF0000"/>
                </a:solidFill>
              </a:rPr>
              <a:t>１</a:t>
            </a:r>
            <a:r>
              <a:rPr kumimoji="1" lang="en-US" altLang="ja-JP" sz="3200" b="1" dirty="0">
                <a:solidFill>
                  <a:srgbClr val="FF0000"/>
                </a:solidFill>
              </a:rPr>
              <a:t>,</a:t>
            </a:r>
            <a:r>
              <a:rPr lang="ja-JP" altLang="en-US" sz="3200" b="1" dirty="0">
                <a:solidFill>
                  <a:srgbClr val="FF0000"/>
                </a:solidFill>
              </a:rPr>
              <a:t>４５９</a:t>
            </a:r>
            <a:r>
              <a:rPr kumimoji="1" lang="ja-JP" altLang="en-US" sz="3200" b="1" dirty="0">
                <a:solidFill>
                  <a:srgbClr val="FF0000"/>
                </a:solidFill>
              </a:rPr>
              <a:t>件増</a:t>
            </a:r>
          </a:p>
        </p:txBody>
      </p:sp>
      <p:sp>
        <p:nvSpPr>
          <p:cNvPr id="7" name="テキスト ボックス 6"/>
          <p:cNvSpPr txBox="1"/>
          <p:nvPr/>
        </p:nvSpPr>
        <p:spPr>
          <a:xfrm>
            <a:off x="8780886" y="5346334"/>
            <a:ext cx="2293495" cy="584775"/>
          </a:xfrm>
          <a:prstGeom prst="rect">
            <a:avLst/>
          </a:prstGeom>
          <a:noFill/>
        </p:spPr>
        <p:txBody>
          <a:bodyPr wrap="square" rtlCol="0">
            <a:spAutoFit/>
          </a:bodyPr>
          <a:lstStyle/>
          <a:p>
            <a:r>
              <a:rPr kumimoji="1" lang="ja-JP" altLang="en-US" sz="3200" b="1" dirty="0">
                <a:solidFill>
                  <a:srgbClr val="0070C0"/>
                </a:solidFill>
              </a:rPr>
              <a:t>２連盟減</a:t>
            </a:r>
          </a:p>
        </p:txBody>
      </p:sp>
    </p:spTree>
    <p:extLst>
      <p:ext uri="{BB962C8B-B14F-4D97-AF65-F5344CB8AC3E}">
        <p14:creationId xmlns:p14="http://schemas.microsoft.com/office/powerpoint/2010/main" val="104637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3316" y="363940"/>
            <a:ext cx="9875520" cy="1356360"/>
          </a:xfrm>
        </p:spPr>
        <p:txBody>
          <a:bodyPr>
            <a:normAutofit/>
          </a:bodyPr>
          <a:lstStyle/>
          <a:p>
            <a:r>
              <a:rPr lang="ja-JP" altLang="en-US" sz="4800" b="1" dirty="0">
                <a:solidFill>
                  <a:schemeClr val="tx1"/>
                </a:solidFill>
              </a:rPr>
              <a:t>７</a:t>
            </a:r>
            <a:r>
              <a:rPr lang="en-US" altLang="ja-JP" sz="4800" b="1" dirty="0">
                <a:solidFill>
                  <a:schemeClr val="tx1"/>
                </a:solidFill>
              </a:rPr>
              <a:t>.</a:t>
            </a:r>
            <a:r>
              <a:rPr lang="ja-JP" altLang="en-US" sz="4800" b="1" dirty="0">
                <a:solidFill>
                  <a:schemeClr val="tx1"/>
                </a:solidFill>
              </a:rPr>
              <a:t> </a:t>
            </a:r>
            <a:r>
              <a:rPr kumimoji="1" lang="ja-JP" altLang="en-US" sz="4800" b="1" dirty="0">
                <a:solidFill>
                  <a:schemeClr val="tx1"/>
                </a:solidFill>
              </a:rPr>
              <a:t>現状と課題</a:t>
            </a:r>
          </a:p>
        </p:txBody>
      </p:sp>
      <p:sp>
        <p:nvSpPr>
          <p:cNvPr id="3" name="コンテンツ プレースホルダー 2"/>
          <p:cNvSpPr>
            <a:spLocks noGrp="1"/>
          </p:cNvSpPr>
          <p:nvPr>
            <p:ph idx="1"/>
          </p:nvPr>
        </p:nvSpPr>
        <p:spPr>
          <a:xfrm>
            <a:off x="655094" y="1720300"/>
            <a:ext cx="11109276" cy="4038600"/>
          </a:xfrm>
        </p:spPr>
        <p:txBody>
          <a:bodyPr>
            <a:noAutofit/>
          </a:bodyPr>
          <a:lstStyle/>
          <a:p>
            <a:pPr>
              <a:buFont typeface="Wingdings" panose="05000000000000000000" pitchFamily="2" charset="2"/>
              <a:buChar char="n"/>
            </a:pPr>
            <a:r>
              <a:rPr kumimoji="1" lang="ja-JP" altLang="en-US" sz="4000" b="1" dirty="0">
                <a:solidFill>
                  <a:schemeClr val="tx1"/>
                </a:solidFill>
              </a:rPr>
              <a:t>未提出の都道府県連盟がある</a:t>
            </a:r>
            <a:endParaRPr kumimoji="1" lang="en-US" altLang="ja-JP" sz="4000" b="1" dirty="0">
              <a:solidFill>
                <a:schemeClr val="tx1"/>
              </a:solidFill>
            </a:endParaRPr>
          </a:p>
          <a:p>
            <a:pPr>
              <a:buFont typeface="Wingdings" panose="05000000000000000000" pitchFamily="2" charset="2"/>
              <a:buChar char="n"/>
            </a:pPr>
            <a:r>
              <a:rPr lang="ja-JP" altLang="en-US" sz="4000" b="1" dirty="0">
                <a:solidFill>
                  <a:schemeClr val="tx1"/>
                </a:solidFill>
              </a:rPr>
              <a:t>参加しているクラブ員が少ない</a:t>
            </a:r>
            <a:endParaRPr lang="en-US" altLang="ja-JP" sz="4000" b="1" dirty="0">
              <a:solidFill>
                <a:schemeClr val="tx1"/>
              </a:solidFill>
            </a:endParaRPr>
          </a:p>
          <a:p>
            <a:pPr>
              <a:buFont typeface="Wingdings" panose="05000000000000000000" pitchFamily="2" charset="2"/>
              <a:buChar char="n"/>
            </a:pPr>
            <a:r>
              <a:rPr kumimoji="1" lang="ja-JP" altLang="en-US" sz="4000" b="1" dirty="0">
                <a:solidFill>
                  <a:schemeClr val="tx1"/>
                </a:solidFill>
              </a:rPr>
              <a:t>タンポポの種類の見分けが難しい</a:t>
            </a:r>
            <a:endParaRPr kumimoji="1" lang="en-US" altLang="ja-JP" sz="4000" b="1" dirty="0">
              <a:solidFill>
                <a:schemeClr val="tx1"/>
              </a:solidFill>
            </a:endParaRPr>
          </a:p>
          <a:p>
            <a:pPr>
              <a:buFont typeface="Wingdings" panose="05000000000000000000" pitchFamily="2" charset="2"/>
              <a:buChar char="n"/>
            </a:pPr>
            <a:r>
              <a:rPr lang="ja-JP" altLang="en-US" sz="4000" b="1" dirty="0">
                <a:solidFill>
                  <a:schemeClr val="tx1"/>
                </a:solidFill>
              </a:rPr>
              <a:t>３次メッシュコードが分かりづらい</a:t>
            </a:r>
            <a:endParaRPr lang="en-US" altLang="ja-JP" sz="4000" b="1" dirty="0">
              <a:solidFill>
                <a:schemeClr val="tx1"/>
              </a:solidFill>
            </a:endParaRPr>
          </a:p>
          <a:p>
            <a:pPr>
              <a:buFont typeface="Wingdings" panose="05000000000000000000" pitchFamily="2" charset="2"/>
              <a:buChar char="n"/>
            </a:pPr>
            <a:r>
              <a:rPr lang="ja-JP" altLang="en-US" sz="4000" b="1" dirty="0">
                <a:solidFill>
                  <a:schemeClr val="tx1"/>
                </a:solidFill>
              </a:rPr>
              <a:t>調査の</a:t>
            </a:r>
            <a:r>
              <a:rPr kumimoji="1" lang="ja-JP" altLang="en-US" sz="4000" b="1" dirty="0">
                <a:solidFill>
                  <a:schemeClr val="tx1"/>
                </a:solidFill>
              </a:rPr>
              <a:t>目的がクラブ員に十分伝わっていない</a:t>
            </a:r>
            <a:endParaRPr kumimoji="1" lang="en-US" altLang="ja-JP" sz="4000" b="1" dirty="0">
              <a:solidFill>
                <a:schemeClr val="tx1"/>
              </a:solidFill>
            </a:endParaRPr>
          </a:p>
          <a:p>
            <a:pPr>
              <a:buFont typeface="Wingdings" panose="05000000000000000000" pitchFamily="2" charset="2"/>
              <a:buChar char="n"/>
            </a:pPr>
            <a:r>
              <a:rPr lang="ja-JP" altLang="en-US" sz="4000" b="1" dirty="0">
                <a:solidFill>
                  <a:schemeClr val="tx1"/>
                </a:solidFill>
              </a:rPr>
              <a:t>結果がどこに載っているのか知られていない</a:t>
            </a:r>
            <a:endParaRPr kumimoji="1" lang="ja-JP" altLang="en-US" sz="4000" b="1" dirty="0">
              <a:solidFill>
                <a:schemeClr val="tx1"/>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3151">
            <a:off x="8628619" y="535421"/>
            <a:ext cx="2970487" cy="2875104"/>
          </a:xfrm>
          <a:prstGeom prst="rect">
            <a:avLst/>
          </a:prstGeom>
        </p:spPr>
      </p:pic>
    </p:spTree>
    <p:extLst>
      <p:ext uri="{BB962C8B-B14F-4D97-AF65-F5344CB8AC3E}">
        <p14:creationId xmlns:p14="http://schemas.microsoft.com/office/powerpoint/2010/main" val="2870211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8726" y="363940"/>
            <a:ext cx="9875520" cy="1356360"/>
          </a:xfrm>
        </p:spPr>
        <p:txBody>
          <a:bodyPr>
            <a:normAutofit/>
          </a:bodyPr>
          <a:lstStyle/>
          <a:p>
            <a:r>
              <a:rPr kumimoji="1" lang="ja-JP" altLang="en-US" sz="4800" b="1" dirty="0">
                <a:solidFill>
                  <a:schemeClr val="tx1"/>
                </a:solidFill>
              </a:rPr>
              <a:t>８</a:t>
            </a:r>
            <a:r>
              <a:rPr lang="en-US" altLang="ja-JP" sz="4800" b="1" dirty="0">
                <a:solidFill>
                  <a:schemeClr val="tx1"/>
                </a:solidFill>
              </a:rPr>
              <a:t>.</a:t>
            </a:r>
            <a:r>
              <a:rPr lang="ja-JP" altLang="en-US" sz="4800" b="1" dirty="0">
                <a:solidFill>
                  <a:schemeClr val="tx1"/>
                </a:solidFill>
              </a:rPr>
              <a:t> </a:t>
            </a:r>
            <a:r>
              <a:rPr kumimoji="1" lang="ja-JP" altLang="en-US" sz="4800" b="1" dirty="0">
                <a:solidFill>
                  <a:schemeClr val="tx1"/>
                </a:solidFill>
              </a:rPr>
              <a:t>提 案</a:t>
            </a:r>
          </a:p>
        </p:txBody>
      </p:sp>
      <p:sp>
        <p:nvSpPr>
          <p:cNvPr id="3" name="コンテンツ プレースホルダー 2"/>
          <p:cNvSpPr>
            <a:spLocks noGrp="1"/>
          </p:cNvSpPr>
          <p:nvPr>
            <p:ph idx="1"/>
          </p:nvPr>
        </p:nvSpPr>
        <p:spPr>
          <a:xfrm>
            <a:off x="577963" y="1423545"/>
            <a:ext cx="11015871" cy="4380249"/>
          </a:xfrm>
        </p:spPr>
        <p:txBody>
          <a:bodyPr>
            <a:noAutofit/>
          </a:bodyPr>
          <a:lstStyle/>
          <a:p>
            <a:pPr marL="0">
              <a:lnSpc>
                <a:spcPct val="100000"/>
              </a:lnSpc>
              <a:buFont typeface="Wingdings" panose="05000000000000000000" pitchFamily="2" charset="2"/>
              <a:buChar char="n"/>
            </a:pPr>
            <a:r>
              <a:rPr lang="ja-JP" altLang="en-US" sz="4400" b="1" dirty="0">
                <a:solidFill>
                  <a:schemeClr val="tx1"/>
                </a:solidFill>
                <a:latin typeface="+mn-ea"/>
              </a:rPr>
              <a:t>集計</a:t>
            </a:r>
            <a:r>
              <a:rPr kumimoji="1" lang="ja-JP" altLang="en-US" sz="4400" b="1" dirty="0">
                <a:solidFill>
                  <a:schemeClr val="tx1"/>
                </a:solidFill>
                <a:latin typeface="+mn-ea"/>
              </a:rPr>
              <a:t>結果を各都道府県連盟に送る</a:t>
            </a:r>
            <a:endParaRPr kumimoji="1" lang="en-US" altLang="ja-JP" sz="4400" b="1" dirty="0">
              <a:solidFill>
                <a:schemeClr val="tx1"/>
              </a:solidFill>
              <a:latin typeface="+mn-ea"/>
            </a:endParaRPr>
          </a:p>
          <a:p>
            <a:pPr marL="0">
              <a:lnSpc>
                <a:spcPct val="100000"/>
              </a:lnSpc>
              <a:buFont typeface="Wingdings" panose="05000000000000000000" pitchFamily="2" charset="2"/>
              <a:buChar char="n"/>
            </a:pPr>
            <a:r>
              <a:rPr lang="ja-JP" altLang="en-US" sz="4400" b="1" dirty="0">
                <a:solidFill>
                  <a:schemeClr val="tx1"/>
                </a:solidFill>
                <a:latin typeface="+mn-ea"/>
              </a:rPr>
              <a:t>全国大会での</a:t>
            </a:r>
            <a:r>
              <a:rPr lang="ja-JP" altLang="en-US" sz="4400" b="1" u="sng" dirty="0">
                <a:solidFill>
                  <a:schemeClr val="tx1"/>
                </a:solidFill>
                <a:uFill>
                  <a:solidFill>
                    <a:srgbClr val="FF0000"/>
                  </a:solidFill>
                </a:uFill>
                <a:latin typeface="+mn-ea"/>
              </a:rPr>
              <a:t>表彰</a:t>
            </a:r>
            <a:r>
              <a:rPr lang="ja-JP" altLang="en-US" sz="4400" b="1" dirty="0">
                <a:solidFill>
                  <a:schemeClr val="tx1"/>
                </a:solidFill>
                <a:latin typeface="+mn-ea"/>
              </a:rPr>
              <a:t>、</a:t>
            </a:r>
            <a:r>
              <a:rPr lang="ja-JP" altLang="en-US" sz="4400" b="1" u="sng" dirty="0">
                <a:solidFill>
                  <a:schemeClr val="tx1"/>
                </a:solidFill>
                <a:uFill>
                  <a:solidFill>
                    <a:srgbClr val="FF0000"/>
                  </a:solidFill>
                </a:uFill>
                <a:latin typeface="+mn-ea"/>
              </a:rPr>
              <a:t>タンポポバッジ贈呈</a:t>
            </a:r>
            <a:r>
              <a:rPr lang="ja-JP" altLang="en-US" sz="4400" b="1" dirty="0">
                <a:solidFill>
                  <a:schemeClr val="tx1"/>
                </a:solidFill>
                <a:latin typeface="+mn-ea"/>
              </a:rPr>
              <a:t>　　　　　　　　　　　　　   （データの精度が高い都道府県連盟など）</a:t>
            </a:r>
            <a:endParaRPr lang="en-US" altLang="ja-JP" sz="4400" b="1" dirty="0">
              <a:solidFill>
                <a:schemeClr val="tx1"/>
              </a:solidFill>
              <a:latin typeface="+mn-ea"/>
            </a:endParaRPr>
          </a:p>
          <a:p>
            <a:pPr marL="0">
              <a:lnSpc>
                <a:spcPct val="100000"/>
              </a:lnSpc>
              <a:buFont typeface="Wingdings" panose="05000000000000000000" pitchFamily="2" charset="2"/>
              <a:buChar char="n"/>
            </a:pPr>
            <a:r>
              <a:rPr lang="ja-JP" altLang="en-US" sz="4400" b="1" dirty="0">
                <a:solidFill>
                  <a:schemeClr val="tx1"/>
                </a:solidFill>
                <a:latin typeface="+mn-ea"/>
              </a:rPr>
              <a:t>授業の中で調査を実施</a:t>
            </a:r>
            <a:endParaRPr lang="en-US" altLang="ja-JP" sz="4400" b="1" dirty="0">
              <a:solidFill>
                <a:schemeClr val="tx1"/>
              </a:solidFill>
              <a:latin typeface="+mn-ea"/>
            </a:endParaRPr>
          </a:p>
          <a:p>
            <a:pPr marL="0">
              <a:lnSpc>
                <a:spcPct val="100000"/>
              </a:lnSpc>
              <a:buFont typeface="Wingdings" panose="05000000000000000000" pitchFamily="2" charset="2"/>
              <a:buChar char="n"/>
            </a:pPr>
            <a:r>
              <a:rPr kumimoji="1" lang="ja-JP" altLang="en-US" sz="4400" b="1" dirty="0">
                <a:solidFill>
                  <a:schemeClr val="tx1"/>
                </a:solidFill>
                <a:latin typeface="+mn-ea"/>
              </a:rPr>
              <a:t>授業の中で</a:t>
            </a:r>
            <a:r>
              <a:rPr kumimoji="1" lang="ja-JP" altLang="en-US" sz="4400" b="1" u="sng" dirty="0">
                <a:solidFill>
                  <a:schemeClr val="tx1"/>
                </a:solidFill>
                <a:uFill>
                  <a:solidFill>
                    <a:srgbClr val="FF0000"/>
                  </a:solidFill>
                </a:uFill>
                <a:latin typeface="+mn-ea"/>
              </a:rPr>
              <a:t>「いきものログ」</a:t>
            </a:r>
            <a:r>
              <a:rPr kumimoji="1" lang="ja-JP" altLang="en-US" sz="4400" b="1" dirty="0">
                <a:solidFill>
                  <a:schemeClr val="tx1"/>
                </a:solidFill>
                <a:latin typeface="+mn-ea"/>
              </a:rPr>
              <a:t>を活用</a:t>
            </a:r>
            <a:endParaRPr kumimoji="1" lang="en-US" altLang="ja-JP" sz="4400" b="1" dirty="0">
              <a:solidFill>
                <a:schemeClr val="tx1"/>
              </a:solidFill>
              <a:latin typeface="+mn-ea"/>
            </a:endParaRPr>
          </a:p>
          <a:p>
            <a:pPr marL="0">
              <a:lnSpc>
                <a:spcPct val="100000"/>
              </a:lnSpc>
              <a:buFont typeface="Wingdings" panose="05000000000000000000" pitchFamily="2" charset="2"/>
              <a:buChar char="n"/>
            </a:pPr>
            <a:r>
              <a:rPr lang="ja-JP" altLang="en-US" sz="4400" b="1" dirty="0">
                <a:solidFill>
                  <a:schemeClr val="tx1"/>
                </a:solidFill>
                <a:latin typeface="+mn-ea"/>
              </a:rPr>
              <a:t>春季代議員会での調査結果報告</a:t>
            </a:r>
            <a:endParaRPr lang="en-US" altLang="ja-JP" sz="4400" b="1" dirty="0">
              <a:solidFill>
                <a:schemeClr val="tx1"/>
              </a:solidFill>
              <a:latin typeface="+mn-ea"/>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4439" y="4509654"/>
            <a:ext cx="1910962" cy="1849601"/>
          </a:xfrm>
          <a:prstGeom prst="rect">
            <a:avLst/>
          </a:prstGeom>
        </p:spPr>
      </p:pic>
    </p:spTree>
    <p:extLst>
      <p:ext uri="{BB962C8B-B14F-4D97-AF65-F5344CB8AC3E}">
        <p14:creationId xmlns:p14="http://schemas.microsoft.com/office/powerpoint/2010/main" val="1594161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267" y="3563104"/>
            <a:ext cx="4061956" cy="3044365"/>
          </a:xfrm>
          <a:prstGeom prst="rect">
            <a:avLst/>
          </a:prstGeom>
        </p:spPr>
      </p:pic>
      <p:sp>
        <p:nvSpPr>
          <p:cNvPr id="3" name="コンテンツ プレースホルダー 2"/>
          <p:cNvSpPr>
            <a:spLocks noGrp="1"/>
          </p:cNvSpPr>
          <p:nvPr>
            <p:ph idx="1"/>
          </p:nvPr>
        </p:nvSpPr>
        <p:spPr>
          <a:xfrm>
            <a:off x="507386" y="774934"/>
            <a:ext cx="10792919" cy="5576341"/>
          </a:xfrm>
        </p:spPr>
        <p:txBody>
          <a:bodyPr>
            <a:normAutofit/>
          </a:bodyPr>
          <a:lstStyle/>
          <a:p>
            <a:pPr>
              <a:buFont typeface="Wingdings" panose="05000000000000000000" pitchFamily="2" charset="2"/>
              <a:buChar char="n"/>
            </a:pPr>
            <a:r>
              <a:rPr kumimoji="1" lang="ja-JP" altLang="en-US" sz="4400" b="1" dirty="0">
                <a:solidFill>
                  <a:schemeClr val="tx1"/>
                </a:solidFill>
              </a:rPr>
              <a:t>調査期間の変更</a:t>
            </a:r>
            <a:endParaRPr kumimoji="1" lang="en-US" altLang="ja-JP" sz="4400" b="1" dirty="0">
              <a:solidFill>
                <a:schemeClr val="tx1"/>
              </a:solidFill>
            </a:endParaRPr>
          </a:p>
          <a:p>
            <a:pPr marL="45720" indent="0">
              <a:buNone/>
            </a:pPr>
            <a:r>
              <a:rPr lang="ja-JP" altLang="en-US" sz="4400" b="1" dirty="0">
                <a:solidFill>
                  <a:schemeClr val="tx1"/>
                </a:solidFill>
              </a:rPr>
              <a:t>　⇒在来タンポポの開花の最盛期である</a:t>
            </a:r>
            <a:endParaRPr lang="en-US" altLang="ja-JP" sz="4400" b="1" dirty="0">
              <a:solidFill>
                <a:schemeClr val="tx1"/>
              </a:solidFill>
            </a:endParaRPr>
          </a:p>
          <a:p>
            <a:pPr marL="45720" indent="0">
              <a:buNone/>
            </a:pPr>
            <a:r>
              <a:rPr lang="ja-JP" altLang="en-US" sz="4400" b="1" dirty="0">
                <a:solidFill>
                  <a:schemeClr val="tx1"/>
                </a:solidFill>
              </a:rPr>
              <a:t>　　３～５月の調査実施を強化する等</a:t>
            </a:r>
            <a:endParaRPr lang="en-US" altLang="ja-JP" sz="4400" b="1" dirty="0">
              <a:solidFill>
                <a:schemeClr val="tx1"/>
              </a:solidFill>
            </a:endParaRPr>
          </a:p>
          <a:p>
            <a:pPr eaLnBrk="0" hangingPunct="0">
              <a:lnSpc>
                <a:spcPct val="100000"/>
              </a:lnSpc>
              <a:buFont typeface="Wingdings" panose="05000000000000000000" pitchFamily="2" charset="2"/>
              <a:buChar char="n"/>
            </a:pPr>
            <a:r>
              <a:rPr kumimoji="1" lang="ja-JP" altLang="en-US" sz="4400" b="1" dirty="0">
                <a:solidFill>
                  <a:schemeClr val="tx1"/>
                </a:solidFill>
              </a:rPr>
              <a:t>個人調査票の改善・</a:t>
            </a:r>
            <a:r>
              <a:rPr kumimoji="1" lang="ja-JP" altLang="en-US" sz="4400" b="1" u="sng" dirty="0">
                <a:solidFill>
                  <a:schemeClr val="tx1"/>
                </a:solidFill>
                <a:uFill>
                  <a:solidFill>
                    <a:srgbClr val="FF0000"/>
                  </a:solidFill>
                </a:uFill>
              </a:rPr>
              <a:t>簡略化</a:t>
            </a:r>
            <a:r>
              <a:rPr kumimoji="1" lang="ja-JP" altLang="en-US" sz="4400" b="1" dirty="0">
                <a:solidFill>
                  <a:schemeClr val="tx1"/>
                </a:solidFill>
              </a:rPr>
              <a:t>　　　　　　　　　</a:t>
            </a:r>
            <a:r>
              <a:rPr kumimoji="1" lang="ja-JP" altLang="en-US" sz="4400" b="1" dirty="0">
                <a:solidFill>
                  <a:schemeClr val="tx1"/>
                </a:solidFill>
                <a:latin typeface="+mn-ea"/>
              </a:rPr>
              <a:t>・３次メッシュコードの</a:t>
            </a:r>
            <a:r>
              <a:rPr lang="en-US" altLang="ja-JP" sz="4400" b="1" dirty="0">
                <a:solidFill>
                  <a:schemeClr val="tx1"/>
                </a:solidFill>
                <a:latin typeface="+mn-ea"/>
              </a:rPr>
              <a:t>QR</a:t>
            </a:r>
            <a:r>
              <a:rPr lang="ja-JP" altLang="en-US" sz="4400" b="1" dirty="0">
                <a:solidFill>
                  <a:schemeClr val="tx1"/>
                </a:solidFill>
                <a:latin typeface="+mn-ea"/>
              </a:rPr>
              <a:t>化　　　　　　・質問項目の近くに解答欄</a:t>
            </a:r>
            <a:endParaRPr lang="en-US" altLang="ja-JP" sz="4400" b="1" dirty="0">
              <a:solidFill>
                <a:schemeClr val="tx1"/>
              </a:solidFill>
              <a:latin typeface="+mn-ea"/>
            </a:endParaRPr>
          </a:p>
          <a:p>
            <a:pPr marL="45720" indent="0" eaLnBrk="0" hangingPunct="0">
              <a:lnSpc>
                <a:spcPct val="100000"/>
              </a:lnSpc>
              <a:buNone/>
            </a:pPr>
            <a:r>
              <a:rPr lang="ja-JP" altLang="en-US" sz="1800" b="1" dirty="0">
                <a:solidFill>
                  <a:schemeClr val="tx1"/>
                </a:solidFill>
                <a:latin typeface="+mn-ea"/>
              </a:rPr>
              <a:t>　　　　　　　　　　　</a:t>
            </a:r>
            <a:r>
              <a:rPr lang="en-US" altLang="ja-JP" sz="1800" b="1" dirty="0">
                <a:solidFill>
                  <a:schemeClr val="tx1"/>
                </a:solidFill>
                <a:latin typeface="+mn-ea"/>
              </a:rPr>
              <a:t>※QR</a:t>
            </a:r>
            <a:r>
              <a:rPr lang="ja-JP" altLang="en-US" sz="1800" b="1" dirty="0">
                <a:solidFill>
                  <a:schemeClr val="tx1"/>
                </a:solidFill>
                <a:latin typeface="+mn-ea"/>
              </a:rPr>
              <a:t>コードは</a:t>
            </a:r>
            <a:r>
              <a:rPr lang="en-US" altLang="ja-JP" sz="1800" b="1" dirty="0">
                <a:solidFill>
                  <a:schemeClr val="tx1"/>
                </a:solidFill>
                <a:latin typeface="+mn-ea"/>
              </a:rPr>
              <a:t>(</a:t>
            </a:r>
            <a:r>
              <a:rPr lang="ja-JP" altLang="en-US" sz="1800" b="1" dirty="0">
                <a:solidFill>
                  <a:schemeClr val="tx1"/>
                </a:solidFill>
                <a:latin typeface="+mn-ea"/>
              </a:rPr>
              <a:t>株</a:t>
            </a:r>
            <a:r>
              <a:rPr lang="en-US" altLang="ja-JP" sz="1800" b="1" dirty="0">
                <a:solidFill>
                  <a:schemeClr val="tx1"/>
                </a:solidFill>
                <a:latin typeface="+mn-ea"/>
              </a:rPr>
              <a:t>)</a:t>
            </a:r>
            <a:r>
              <a:rPr lang="ja-JP" altLang="en-US" sz="1800" b="1" dirty="0">
                <a:solidFill>
                  <a:schemeClr val="tx1"/>
                </a:solidFill>
                <a:latin typeface="+mn-ea"/>
              </a:rPr>
              <a:t>デンソーウェーブの登録商標です</a:t>
            </a:r>
            <a:r>
              <a:rPr lang="ja-JP" altLang="en-US" sz="4400" b="1" dirty="0">
                <a:solidFill>
                  <a:schemeClr val="tx1"/>
                </a:solidFill>
                <a:latin typeface="+mn-ea"/>
              </a:rPr>
              <a:t>　　　　　　　　　</a:t>
            </a:r>
            <a:endParaRPr kumimoji="1" lang="ja-JP" altLang="en-US" sz="4400" b="1" dirty="0">
              <a:solidFill>
                <a:schemeClr val="tx1"/>
              </a:solidFill>
              <a:latin typeface="+mn-ea"/>
            </a:endParaRPr>
          </a:p>
        </p:txBody>
      </p:sp>
    </p:spTree>
    <p:extLst>
      <p:ext uri="{BB962C8B-B14F-4D97-AF65-F5344CB8AC3E}">
        <p14:creationId xmlns:p14="http://schemas.microsoft.com/office/powerpoint/2010/main" val="2112386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09980" y="882376"/>
            <a:ext cx="9966960" cy="3674384"/>
          </a:xfrm>
        </p:spPr>
        <p:txBody>
          <a:bodyPr>
            <a:normAutofit fontScale="90000"/>
          </a:bodyPr>
          <a:lstStyle/>
          <a:p>
            <a:br>
              <a:rPr lang="en-US" altLang="ja-JP"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br>
            <a:r>
              <a:rPr lang="ja-JP" altLang="en-US"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t>全国８万３千人の</a:t>
            </a:r>
            <a:br>
              <a:rPr lang="en-US" altLang="ja-JP"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br>
            <a:r>
              <a:rPr lang="ja-JP" altLang="en-US"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t>クラブ員皆さんのご協力</a:t>
            </a:r>
            <a:br>
              <a:rPr lang="en-US" altLang="ja-JP"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br>
            <a:r>
              <a:rPr lang="ja-JP" altLang="en-US"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t>が不可欠です！</a:t>
            </a:r>
            <a:br>
              <a:rPr lang="ja-JP" altLang="en-US"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b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056" y="4556760"/>
            <a:ext cx="2736166" cy="2050709"/>
          </a:xfrm>
          <a:prstGeom prst="rect">
            <a:avLst/>
          </a:prstGeom>
        </p:spPr>
      </p:pic>
      <p:sp>
        <p:nvSpPr>
          <p:cNvPr id="6" name="テキスト ボックス 5"/>
          <p:cNvSpPr txBox="1"/>
          <p:nvPr/>
        </p:nvSpPr>
        <p:spPr>
          <a:xfrm>
            <a:off x="1109980" y="3895040"/>
            <a:ext cx="9451340" cy="1323439"/>
          </a:xfrm>
          <a:prstGeom prst="rect">
            <a:avLst/>
          </a:prstGeom>
          <a:noFill/>
        </p:spPr>
        <p:txBody>
          <a:bodyPr wrap="square" rtlCol="0">
            <a:spAutoFit/>
          </a:bodyPr>
          <a:lstStyle/>
          <a:p>
            <a:r>
              <a:rPr lang="ja-JP" altLang="en-US" sz="4000"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t>　　　</a:t>
            </a:r>
            <a:r>
              <a:rPr lang="ja-JP" altLang="en-US" sz="4000" b="1"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t>引き続き、今年度もご協力を</a:t>
            </a:r>
            <a:endParaRPr lang="en-US" altLang="ja-JP" sz="4000" b="1"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endParaRPr>
          </a:p>
          <a:p>
            <a:r>
              <a:rPr lang="ja-JP" altLang="en-US" sz="4000" b="1"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t>　　　よろしくお願いいたします。</a:t>
            </a:r>
            <a:endParaRPr kumimoji="1" lang="ja-JP" altLang="en-US" sz="4000" b="1" dirty="0"/>
          </a:p>
        </p:txBody>
      </p:sp>
    </p:spTree>
    <p:extLst>
      <p:ext uri="{BB962C8B-B14F-4D97-AF65-F5344CB8AC3E}">
        <p14:creationId xmlns:p14="http://schemas.microsoft.com/office/powerpoint/2010/main" val="3936708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069" y="259307"/>
            <a:ext cx="11818961" cy="6400800"/>
          </a:xfrm>
        </p:spPr>
      </p:pic>
      <p:sp>
        <p:nvSpPr>
          <p:cNvPr id="9" name="正方形/長方形 8"/>
          <p:cNvSpPr/>
          <p:nvPr/>
        </p:nvSpPr>
        <p:spPr>
          <a:xfrm>
            <a:off x="6008183" y="2582544"/>
            <a:ext cx="184731" cy="923330"/>
          </a:xfrm>
          <a:prstGeom prst="rect">
            <a:avLst/>
          </a:prstGeom>
          <a:noFill/>
        </p:spPr>
        <p:txBody>
          <a:bodyPr wrap="none" lIns="91440" tIns="45720" rIns="91440" bIns="45720">
            <a:spAutoFit/>
          </a:bodyPr>
          <a:lstStyle/>
          <a:p>
            <a:pPr algn="ctr"/>
            <a:endParaRPr lang="ja-JP" altLang="en-US" sz="5400" b="1"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テキスト ボックス 1"/>
          <p:cNvSpPr txBox="1"/>
          <p:nvPr/>
        </p:nvSpPr>
        <p:spPr>
          <a:xfrm>
            <a:off x="4392118" y="2773180"/>
            <a:ext cx="3357797" cy="959371"/>
          </a:xfrm>
          <a:prstGeom prst="rect">
            <a:avLst/>
          </a:prstGeom>
          <a:noFill/>
        </p:spPr>
        <p:txBody>
          <a:bodyPr wrap="square" rtlCol="0">
            <a:spAutoFit/>
          </a:bodyPr>
          <a:lstStyle/>
          <a:p>
            <a:endParaRPr kumimoji="1" lang="ja-JP" altLang="en-US" dirty="0"/>
          </a:p>
        </p:txBody>
      </p:sp>
      <p:sp>
        <p:nvSpPr>
          <p:cNvPr id="5" name="テキスト ボックス 4"/>
          <p:cNvSpPr txBox="1"/>
          <p:nvPr/>
        </p:nvSpPr>
        <p:spPr>
          <a:xfrm>
            <a:off x="4329284" y="2773180"/>
            <a:ext cx="3357797" cy="959371"/>
          </a:xfrm>
          <a:prstGeom prst="rect">
            <a:avLst/>
          </a:prstGeom>
          <a:noFill/>
        </p:spPr>
        <p:txBody>
          <a:bodyPr wrap="square" rtlCol="0">
            <a:spAutoFit/>
          </a:bodyPr>
          <a:lstStyle/>
          <a:p>
            <a:endParaRPr kumimoji="1" lang="ja-JP" altLang="en-US" dirty="0"/>
          </a:p>
        </p:txBody>
      </p:sp>
      <p:sp>
        <p:nvSpPr>
          <p:cNvPr id="3" name="テキスト ボックス 2"/>
          <p:cNvSpPr txBox="1"/>
          <p:nvPr/>
        </p:nvSpPr>
        <p:spPr>
          <a:xfrm>
            <a:off x="2125729" y="2582544"/>
            <a:ext cx="7764906" cy="1754326"/>
          </a:xfrm>
          <a:prstGeom prst="rect">
            <a:avLst/>
          </a:prstGeom>
          <a:noFill/>
        </p:spPr>
        <p:txBody>
          <a:bodyPr wrap="square" rtlCol="0">
            <a:spAutoFit/>
          </a:bodyPr>
          <a:lstStyle/>
          <a:p>
            <a:pPr algn="ctr"/>
            <a:r>
              <a:rPr lang="ja-JP" altLang="en-US" sz="5400" b="1"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t>以上で報告を終わります</a:t>
            </a:r>
            <a:endParaRPr lang="en-US" altLang="ja-JP" sz="5400" b="1"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ja-JP" altLang="en-US" sz="5400" b="1" dirty="0">
                <a:ln w="9525">
                  <a:solidFill>
                    <a:srgbClr val="FFFF00"/>
                  </a:solidFill>
                  <a:prstDash val="solid"/>
                </a:ln>
                <a:solidFill>
                  <a:schemeClr val="accent5"/>
                </a:solidFill>
                <a:effectLst>
                  <a:outerShdw blurRad="12700" dist="38100" dir="2700000" algn="tl" rotWithShape="0">
                    <a:schemeClr val="accent5">
                      <a:lumMod val="60000"/>
                      <a:lumOff val="40000"/>
                    </a:schemeClr>
                  </a:outerShdw>
                </a:effectLst>
              </a:rPr>
              <a:t>ありがとうございました</a:t>
            </a:r>
          </a:p>
        </p:txBody>
      </p:sp>
      <p:sp>
        <p:nvSpPr>
          <p:cNvPr id="7" name="テキスト ボックス 6">
            <a:extLst>
              <a:ext uri="{FF2B5EF4-FFF2-40B4-BE49-F238E27FC236}">
                <a16:creationId xmlns:a16="http://schemas.microsoft.com/office/drawing/2014/main" id="{5E0329B4-49B1-4E41-8465-932587925FE8}"/>
              </a:ext>
            </a:extLst>
          </p:cNvPr>
          <p:cNvSpPr txBox="1"/>
          <p:nvPr/>
        </p:nvSpPr>
        <p:spPr>
          <a:xfrm>
            <a:off x="3511853" y="5098378"/>
            <a:ext cx="5388307" cy="400110"/>
          </a:xfrm>
          <a:prstGeom prst="rect">
            <a:avLst/>
          </a:prstGeom>
          <a:noFill/>
        </p:spPr>
        <p:txBody>
          <a:bodyPr wrap="square" rtlCol="0">
            <a:spAutoFit/>
          </a:bodyPr>
          <a:lstStyle/>
          <a:p>
            <a:r>
              <a:rPr kumimoji="1" lang="ja-JP" altLang="en-US" sz="2000" b="1" dirty="0"/>
              <a:t>日本学校農業クラブ　環境調査評価委員会</a:t>
            </a:r>
          </a:p>
        </p:txBody>
      </p:sp>
    </p:spTree>
    <p:extLst>
      <p:ext uri="{BB962C8B-B14F-4D97-AF65-F5344CB8AC3E}">
        <p14:creationId xmlns:p14="http://schemas.microsoft.com/office/powerpoint/2010/main" val="19730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6792" y="260440"/>
            <a:ext cx="9875520" cy="1356360"/>
          </a:xfrm>
        </p:spPr>
        <p:txBody>
          <a:bodyPr>
            <a:normAutofit/>
          </a:bodyPr>
          <a:lstStyle/>
          <a:p>
            <a:r>
              <a:rPr kumimoji="1" lang="ja-JP" altLang="en-US" sz="5400" b="1" dirty="0">
                <a:solidFill>
                  <a:schemeClr val="tx1"/>
                </a:solidFill>
              </a:rPr>
              <a:t>２</a:t>
            </a:r>
            <a:r>
              <a:rPr kumimoji="1" lang="en-US" altLang="ja-JP" sz="5400" b="1" dirty="0">
                <a:solidFill>
                  <a:schemeClr val="tx1"/>
                </a:solidFill>
              </a:rPr>
              <a:t>. </a:t>
            </a:r>
            <a:r>
              <a:rPr lang="ja-JP" altLang="en-US" sz="5400" b="1" dirty="0">
                <a:solidFill>
                  <a:schemeClr val="tx1"/>
                </a:solidFill>
              </a:rPr>
              <a:t>これまで</a:t>
            </a:r>
            <a:r>
              <a:rPr kumimoji="1" lang="ja-JP" altLang="en-US" sz="5400" b="1" dirty="0">
                <a:solidFill>
                  <a:schemeClr val="tx1"/>
                </a:solidFill>
              </a:rPr>
              <a:t>の取り組み</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474" y="1411605"/>
            <a:ext cx="2817997" cy="2083636"/>
          </a:xfr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526" y="1442154"/>
            <a:ext cx="2800816" cy="2082949"/>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3662" y="1442558"/>
            <a:ext cx="2817997" cy="2082545"/>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5850" y="4003595"/>
            <a:ext cx="2817997" cy="2101346"/>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9172" y="3987145"/>
            <a:ext cx="2349404" cy="2165985"/>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792" y="3998958"/>
            <a:ext cx="2817997" cy="2113498"/>
          </a:xfrm>
          <a:prstGeom prst="rect">
            <a:avLst/>
          </a:prstGeom>
        </p:spPr>
      </p:pic>
      <p:sp>
        <p:nvSpPr>
          <p:cNvPr id="14" name="右矢印 13"/>
          <p:cNvSpPr/>
          <p:nvPr/>
        </p:nvSpPr>
        <p:spPr>
          <a:xfrm>
            <a:off x="3511765" y="2171762"/>
            <a:ext cx="693010" cy="655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7289730" y="2257533"/>
            <a:ext cx="797692" cy="717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430150" y="4742591"/>
            <a:ext cx="693010" cy="655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4356107" y="4742592"/>
            <a:ext cx="720306" cy="723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7873957" y="4742592"/>
            <a:ext cx="693010" cy="655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11205523" y="2288487"/>
            <a:ext cx="693010" cy="655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90572" y="3480204"/>
            <a:ext cx="1552830" cy="461665"/>
          </a:xfrm>
          <a:prstGeom prst="rect">
            <a:avLst/>
          </a:prstGeom>
          <a:noFill/>
        </p:spPr>
        <p:txBody>
          <a:bodyPr wrap="square" rtlCol="0">
            <a:spAutoFit/>
          </a:bodyPr>
          <a:lstStyle/>
          <a:p>
            <a:r>
              <a:rPr kumimoji="1" lang="ja-JP" altLang="en-US" sz="2400" b="1" dirty="0"/>
              <a:t>タンポポ</a:t>
            </a:r>
          </a:p>
        </p:txBody>
      </p:sp>
      <p:sp>
        <p:nvSpPr>
          <p:cNvPr id="21" name="テキスト ボックス 20"/>
          <p:cNvSpPr txBox="1"/>
          <p:nvPr/>
        </p:nvSpPr>
        <p:spPr>
          <a:xfrm>
            <a:off x="4111113" y="3495241"/>
            <a:ext cx="3367907" cy="461665"/>
          </a:xfrm>
          <a:prstGeom prst="rect">
            <a:avLst/>
          </a:prstGeom>
          <a:noFill/>
        </p:spPr>
        <p:txBody>
          <a:bodyPr wrap="square" rtlCol="0">
            <a:spAutoFit/>
          </a:bodyPr>
          <a:lstStyle/>
          <a:p>
            <a:r>
              <a:rPr kumimoji="1" lang="ja-JP" altLang="en-US" sz="2400" b="1" dirty="0"/>
              <a:t>セイタカアワダチソウ</a:t>
            </a:r>
          </a:p>
        </p:txBody>
      </p:sp>
      <p:sp>
        <p:nvSpPr>
          <p:cNvPr id="22" name="テキスト ボックス 21"/>
          <p:cNvSpPr txBox="1"/>
          <p:nvPr/>
        </p:nvSpPr>
        <p:spPr>
          <a:xfrm>
            <a:off x="8087422" y="3483516"/>
            <a:ext cx="3398246" cy="461665"/>
          </a:xfrm>
          <a:prstGeom prst="rect">
            <a:avLst/>
          </a:prstGeom>
          <a:noFill/>
        </p:spPr>
        <p:txBody>
          <a:bodyPr wrap="square" rtlCol="0">
            <a:spAutoFit/>
          </a:bodyPr>
          <a:lstStyle/>
          <a:p>
            <a:r>
              <a:rPr kumimoji="1" lang="ja-JP" altLang="en-US" sz="2400" b="1" dirty="0"/>
              <a:t>アメリカセンダングサ</a:t>
            </a:r>
          </a:p>
        </p:txBody>
      </p:sp>
      <p:sp>
        <p:nvSpPr>
          <p:cNvPr id="23" name="テキスト ボックス 22"/>
          <p:cNvSpPr txBox="1"/>
          <p:nvPr/>
        </p:nvSpPr>
        <p:spPr>
          <a:xfrm>
            <a:off x="2108672" y="6100376"/>
            <a:ext cx="2853271" cy="461665"/>
          </a:xfrm>
          <a:prstGeom prst="rect">
            <a:avLst/>
          </a:prstGeom>
          <a:noFill/>
        </p:spPr>
        <p:txBody>
          <a:bodyPr wrap="square" rtlCol="0">
            <a:spAutoFit/>
          </a:bodyPr>
          <a:lstStyle/>
          <a:p>
            <a:r>
              <a:rPr kumimoji="1" lang="ja-JP" altLang="en-US" sz="2400" b="1" dirty="0"/>
              <a:t>セミ</a:t>
            </a:r>
          </a:p>
        </p:txBody>
      </p:sp>
      <p:sp>
        <p:nvSpPr>
          <p:cNvPr id="24" name="テキスト ボックス 23"/>
          <p:cNvSpPr txBox="1"/>
          <p:nvPr/>
        </p:nvSpPr>
        <p:spPr>
          <a:xfrm>
            <a:off x="5789712" y="6195096"/>
            <a:ext cx="2297710" cy="461665"/>
          </a:xfrm>
          <a:prstGeom prst="rect">
            <a:avLst/>
          </a:prstGeom>
          <a:noFill/>
        </p:spPr>
        <p:txBody>
          <a:bodyPr wrap="square" rtlCol="0">
            <a:spAutoFit/>
          </a:bodyPr>
          <a:lstStyle/>
          <a:p>
            <a:r>
              <a:rPr kumimoji="1" lang="ja-JP" altLang="en-US" sz="2400" b="1" dirty="0"/>
              <a:t>ツバメ</a:t>
            </a:r>
          </a:p>
        </p:txBody>
      </p:sp>
      <p:sp>
        <p:nvSpPr>
          <p:cNvPr id="25" name="テキスト ボックス 24"/>
          <p:cNvSpPr txBox="1"/>
          <p:nvPr/>
        </p:nvSpPr>
        <p:spPr>
          <a:xfrm>
            <a:off x="9451441" y="6166234"/>
            <a:ext cx="2034227" cy="461665"/>
          </a:xfrm>
          <a:prstGeom prst="rect">
            <a:avLst/>
          </a:prstGeom>
          <a:noFill/>
        </p:spPr>
        <p:txBody>
          <a:bodyPr wrap="square" rtlCol="0">
            <a:spAutoFit/>
          </a:bodyPr>
          <a:lstStyle/>
          <a:p>
            <a:r>
              <a:rPr kumimoji="1" lang="ja-JP" altLang="en-US" sz="2400" b="1" dirty="0"/>
              <a:t>タンポポ</a:t>
            </a:r>
          </a:p>
        </p:txBody>
      </p:sp>
    </p:spTree>
    <p:extLst>
      <p:ext uri="{BB962C8B-B14F-4D97-AF65-F5344CB8AC3E}">
        <p14:creationId xmlns:p14="http://schemas.microsoft.com/office/powerpoint/2010/main" val="32235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anim calcmode="lin" valueType="num">
                                      <p:cBhvr>
                                        <p:cTn id="8" dur="1500" fill="hold"/>
                                        <p:tgtEl>
                                          <p:spTgt spid="14"/>
                                        </p:tgtEl>
                                        <p:attrNameLst>
                                          <p:attrName>ppt_x</p:attrName>
                                        </p:attrNameLst>
                                      </p:cBhvr>
                                      <p:tavLst>
                                        <p:tav tm="0">
                                          <p:val>
                                            <p:strVal val="#ppt_x"/>
                                          </p:val>
                                        </p:tav>
                                        <p:tav tm="100000">
                                          <p:val>
                                            <p:strVal val="#ppt_x"/>
                                          </p:val>
                                        </p:tav>
                                      </p:tavLst>
                                    </p:anim>
                                    <p:anim calcmode="lin" valueType="num">
                                      <p:cBhvr>
                                        <p:cTn id="9" dur="1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500"/>
                                        <p:tgtEl>
                                          <p:spTgt spid="15"/>
                                        </p:tgtEl>
                                      </p:cBhvr>
                                    </p:animEffect>
                                    <p:anim calcmode="lin" valueType="num">
                                      <p:cBhvr>
                                        <p:cTn id="14" dur="1500" fill="hold"/>
                                        <p:tgtEl>
                                          <p:spTgt spid="15"/>
                                        </p:tgtEl>
                                        <p:attrNameLst>
                                          <p:attrName>ppt_x</p:attrName>
                                        </p:attrNameLst>
                                      </p:cBhvr>
                                      <p:tavLst>
                                        <p:tav tm="0">
                                          <p:val>
                                            <p:strVal val="#ppt_x"/>
                                          </p:val>
                                        </p:tav>
                                        <p:tav tm="100000">
                                          <p:val>
                                            <p:strVal val="#ppt_x"/>
                                          </p:val>
                                        </p:tav>
                                      </p:tavLst>
                                    </p:anim>
                                    <p:anim calcmode="lin" valueType="num">
                                      <p:cBhvr>
                                        <p:cTn id="15" dur="1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500"/>
                                        <p:tgtEl>
                                          <p:spTgt spid="19"/>
                                        </p:tgtEl>
                                      </p:cBhvr>
                                    </p:animEffect>
                                    <p:anim calcmode="lin" valueType="num">
                                      <p:cBhvr>
                                        <p:cTn id="20" dur="1500" fill="hold"/>
                                        <p:tgtEl>
                                          <p:spTgt spid="19"/>
                                        </p:tgtEl>
                                        <p:attrNameLst>
                                          <p:attrName>ppt_x</p:attrName>
                                        </p:attrNameLst>
                                      </p:cBhvr>
                                      <p:tavLst>
                                        <p:tav tm="0">
                                          <p:val>
                                            <p:strVal val="#ppt_x"/>
                                          </p:val>
                                        </p:tav>
                                        <p:tav tm="100000">
                                          <p:val>
                                            <p:strVal val="#ppt_x"/>
                                          </p:val>
                                        </p:tav>
                                      </p:tavLst>
                                    </p:anim>
                                    <p:anim calcmode="lin" valueType="num">
                                      <p:cBhvr>
                                        <p:cTn id="21" dur="15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500"/>
                                        <p:tgtEl>
                                          <p:spTgt spid="16"/>
                                        </p:tgtEl>
                                      </p:cBhvr>
                                    </p:animEffect>
                                    <p:anim calcmode="lin" valueType="num">
                                      <p:cBhvr>
                                        <p:cTn id="25" dur="1500" fill="hold"/>
                                        <p:tgtEl>
                                          <p:spTgt spid="16"/>
                                        </p:tgtEl>
                                        <p:attrNameLst>
                                          <p:attrName>ppt_x</p:attrName>
                                        </p:attrNameLst>
                                      </p:cBhvr>
                                      <p:tavLst>
                                        <p:tav tm="0">
                                          <p:val>
                                            <p:strVal val="#ppt_x"/>
                                          </p:val>
                                        </p:tav>
                                        <p:tav tm="100000">
                                          <p:val>
                                            <p:strVal val="#ppt_x"/>
                                          </p:val>
                                        </p:tav>
                                      </p:tavLst>
                                    </p:anim>
                                    <p:anim calcmode="lin" valueType="num">
                                      <p:cBhvr>
                                        <p:cTn id="26" dur="15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500"/>
                                        <p:tgtEl>
                                          <p:spTgt spid="17"/>
                                        </p:tgtEl>
                                      </p:cBhvr>
                                    </p:animEffect>
                                    <p:anim calcmode="lin" valueType="num">
                                      <p:cBhvr>
                                        <p:cTn id="31" dur="1500" fill="hold"/>
                                        <p:tgtEl>
                                          <p:spTgt spid="17"/>
                                        </p:tgtEl>
                                        <p:attrNameLst>
                                          <p:attrName>ppt_x</p:attrName>
                                        </p:attrNameLst>
                                      </p:cBhvr>
                                      <p:tavLst>
                                        <p:tav tm="0">
                                          <p:val>
                                            <p:strVal val="#ppt_x"/>
                                          </p:val>
                                        </p:tav>
                                        <p:tav tm="100000">
                                          <p:val>
                                            <p:strVal val="#ppt_x"/>
                                          </p:val>
                                        </p:tav>
                                      </p:tavLst>
                                    </p:anim>
                                    <p:anim calcmode="lin" valueType="num">
                                      <p:cBhvr>
                                        <p:cTn id="32" dur="15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500"/>
                                        <p:tgtEl>
                                          <p:spTgt spid="18"/>
                                        </p:tgtEl>
                                      </p:cBhvr>
                                    </p:animEffect>
                                    <p:anim calcmode="lin" valueType="num">
                                      <p:cBhvr>
                                        <p:cTn id="37" dur="1500" fill="hold"/>
                                        <p:tgtEl>
                                          <p:spTgt spid="18"/>
                                        </p:tgtEl>
                                        <p:attrNameLst>
                                          <p:attrName>ppt_x</p:attrName>
                                        </p:attrNameLst>
                                      </p:cBhvr>
                                      <p:tavLst>
                                        <p:tav tm="0">
                                          <p:val>
                                            <p:strVal val="#ppt_x"/>
                                          </p:val>
                                        </p:tav>
                                        <p:tav tm="100000">
                                          <p:val>
                                            <p:strVal val="#ppt_x"/>
                                          </p:val>
                                        </p:tav>
                                      </p:tavLst>
                                    </p:anim>
                                    <p:anim calcmode="lin" valueType="num">
                                      <p:cBhvr>
                                        <p:cTn id="38"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2232" y="227456"/>
            <a:ext cx="9875520" cy="1356360"/>
          </a:xfrm>
        </p:spPr>
        <p:txBody>
          <a:bodyPr>
            <a:normAutofit/>
          </a:bodyPr>
          <a:lstStyle/>
          <a:p>
            <a:r>
              <a:rPr lang="ja-JP" altLang="en-US" sz="5400" b="1" dirty="0">
                <a:solidFill>
                  <a:schemeClr val="tx1"/>
                </a:solidFill>
              </a:rPr>
              <a:t>３</a:t>
            </a:r>
            <a:r>
              <a:rPr lang="en-US" altLang="ja-JP" sz="5400" b="1" dirty="0">
                <a:solidFill>
                  <a:schemeClr val="tx1"/>
                </a:solidFill>
              </a:rPr>
              <a:t>. </a:t>
            </a:r>
            <a:r>
              <a:rPr lang="ja-JP" altLang="en-US" sz="5400" b="1" dirty="0">
                <a:solidFill>
                  <a:schemeClr val="tx1"/>
                </a:solidFill>
              </a:rPr>
              <a:t>種類の見分け</a:t>
            </a:r>
            <a:endParaRPr kumimoji="1" lang="ja-JP" altLang="en-US" sz="5400" b="1" dirty="0">
              <a:solidFill>
                <a:schemeClr val="tx1"/>
              </a:solidFill>
            </a:endParaRPr>
          </a:p>
        </p:txBody>
      </p:sp>
      <p:sp>
        <p:nvSpPr>
          <p:cNvPr id="3" name="コンテンツ プレースホルダー 2"/>
          <p:cNvSpPr>
            <a:spLocks noGrp="1"/>
          </p:cNvSpPr>
          <p:nvPr>
            <p:ph idx="1"/>
          </p:nvPr>
        </p:nvSpPr>
        <p:spPr>
          <a:xfrm>
            <a:off x="1078175" y="1583816"/>
            <a:ext cx="11723426" cy="4612261"/>
          </a:xfrm>
        </p:spPr>
        <p:txBody>
          <a:bodyPr>
            <a:normAutofit/>
          </a:bodyPr>
          <a:lstStyle/>
          <a:p>
            <a:pPr marL="0" indent="0" eaLnBrk="0" hangingPunct="0">
              <a:buClr>
                <a:srgbClr val="069414"/>
              </a:buClr>
              <a:buSzPct val="90000"/>
              <a:buNone/>
            </a:pPr>
            <a:r>
              <a:rPr kumimoji="1" lang="ja-JP" altLang="en-US" sz="4400" b="1" u="sng" dirty="0">
                <a:solidFill>
                  <a:schemeClr val="tx1"/>
                </a:solidFill>
                <a:uFill>
                  <a:solidFill>
                    <a:srgbClr val="FF0000"/>
                  </a:solidFill>
                </a:uFill>
                <a:latin typeface="+mn-ea"/>
              </a:rPr>
              <a:t>☆花弁の色⇒「白色」</a:t>
            </a:r>
            <a:r>
              <a:rPr kumimoji="1" lang="en-US" altLang="ja-JP" sz="4400" b="1" u="sng" dirty="0">
                <a:solidFill>
                  <a:schemeClr val="tx1"/>
                </a:solidFill>
                <a:uFill>
                  <a:solidFill>
                    <a:srgbClr val="FF0000"/>
                  </a:solidFill>
                </a:uFill>
                <a:latin typeface="+mn-ea"/>
              </a:rPr>
              <a:t>or</a:t>
            </a:r>
            <a:r>
              <a:rPr kumimoji="1" lang="ja-JP" altLang="en-US" sz="4400" b="1" u="sng" dirty="0">
                <a:solidFill>
                  <a:schemeClr val="tx1"/>
                </a:solidFill>
                <a:uFill>
                  <a:solidFill>
                    <a:srgbClr val="FF0000"/>
                  </a:solidFill>
                </a:uFill>
                <a:latin typeface="+mn-ea"/>
              </a:rPr>
              <a:t>「黄色」</a:t>
            </a:r>
            <a:r>
              <a:rPr kumimoji="1" lang="ja-JP" altLang="en-US" sz="4400" b="1" u="sng" dirty="0">
                <a:solidFill>
                  <a:schemeClr val="tx1"/>
                </a:solidFill>
                <a:latin typeface="+mn-ea"/>
              </a:rPr>
              <a:t>　</a:t>
            </a:r>
            <a:r>
              <a:rPr kumimoji="1" lang="ja-JP" altLang="en-US" sz="4400" b="1" dirty="0">
                <a:solidFill>
                  <a:schemeClr val="tx1"/>
                </a:solidFill>
                <a:latin typeface="+mn-ea"/>
              </a:rPr>
              <a:t>　　　　　　　　　　・「白色」⇒シロバナタンポポ</a:t>
            </a:r>
            <a:r>
              <a:rPr kumimoji="1" lang="en-US" altLang="ja-JP" sz="4400" b="1" dirty="0">
                <a:solidFill>
                  <a:schemeClr val="tx1"/>
                </a:solidFill>
                <a:latin typeface="+mn-ea"/>
              </a:rPr>
              <a:t>【</a:t>
            </a:r>
            <a:r>
              <a:rPr kumimoji="1" lang="ja-JP" altLang="en-US" sz="4400" b="1" dirty="0">
                <a:solidFill>
                  <a:schemeClr val="tx1"/>
                </a:solidFill>
                <a:latin typeface="+mn-ea"/>
              </a:rPr>
              <a:t>在来種</a:t>
            </a:r>
            <a:r>
              <a:rPr kumimoji="1" lang="en-US" altLang="ja-JP" sz="4400" b="1" dirty="0">
                <a:solidFill>
                  <a:schemeClr val="tx1"/>
                </a:solidFill>
                <a:latin typeface="+mn-ea"/>
              </a:rPr>
              <a:t>】</a:t>
            </a:r>
            <a:endParaRPr lang="en-US" altLang="ja-JP" sz="4400" b="1" dirty="0">
              <a:solidFill>
                <a:schemeClr val="tx1"/>
              </a:solidFill>
              <a:latin typeface="+mn-ea"/>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6568" y="3542174"/>
            <a:ext cx="2953461" cy="2858625"/>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t="14049" b="15437"/>
          <a:stretch/>
        </p:blipFill>
        <p:spPr>
          <a:xfrm>
            <a:off x="3889966" y="2940176"/>
            <a:ext cx="3657246" cy="3438470"/>
          </a:xfrm>
          <a:prstGeom prst="rect">
            <a:avLst/>
          </a:prstGeom>
        </p:spPr>
      </p:pic>
    </p:spTree>
    <p:extLst>
      <p:ext uri="{BB962C8B-B14F-4D97-AF65-F5344CB8AC3E}">
        <p14:creationId xmlns:p14="http://schemas.microsoft.com/office/powerpoint/2010/main" val="292424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0834" y="509836"/>
            <a:ext cx="10928022" cy="4353316"/>
          </a:xfrm>
        </p:spPr>
        <p:txBody>
          <a:bodyPr>
            <a:normAutofit/>
          </a:bodyPr>
          <a:lstStyle/>
          <a:p>
            <a:pPr marL="45720" indent="0">
              <a:buNone/>
            </a:pPr>
            <a:r>
              <a:rPr lang="ja-JP" altLang="en-US" sz="4400" b="1" u="sng" dirty="0">
                <a:solidFill>
                  <a:schemeClr val="tx1"/>
                </a:solidFill>
                <a:uFill>
                  <a:solidFill>
                    <a:srgbClr val="FF0000"/>
                  </a:solidFill>
                </a:uFill>
                <a:latin typeface="+mn-ea"/>
              </a:rPr>
              <a:t>・「黄色」⇒</a:t>
            </a:r>
            <a:r>
              <a:rPr lang="en-US" altLang="ja-JP" sz="4400" b="1" u="sng" dirty="0">
                <a:solidFill>
                  <a:schemeClr val="tx1"/>
                </a:solidFill>
                <a:uFill>
                  <a:solidFill>
                    <a:srgbClr val="FF0000"/>
                  </a:solidFill>
                </a:uFill>
                <a:latin typeface="+mn-ea"/>
              </a:rPr>
              <a:t>【</a:t>
            </a:r>
            <a:r>
              <a:rPr lang="ja-JP" altLang="en-US" sz="4400" b="1" u="sng" dirty="0">
                <a:solidFill>
                  <a:schemeClr val="tx1"/>
                </a:solidFill>
                <a:uFill>
                  <a:solidFill>
                    <a:srgbClr val="FF0000"/>
                  </a:solidFill>
                </a:uFill>
                <a:latin typeface="+mn-ea"/>
              </a:rPr>
              <a:t>外来種</a:t>
            </a:r>
            <a:r>
              <a:rPr lang="en-US" altLang="ja-JP" sz="4400" b="1" u="sng" dirty="0">
                <a:solidFill>
                  <a:schemeClr val="tx1"/>
                </a:solidFill>
                <a:uFill>
                  <a:solidFill>
                    <a:srgbClr val="FF0000"/>
                  </a:solidFill>
                </a:uFill>
                <a:latin typeface="+mn-ea"/>
              </a:rPr>
              <a:t>】</a:t>
            </a:r>
            <a:r>
              <a:rPr lang="ja-JP" altLang="en-US" sz="4400" b="1" u="sng" dirty="0">
                <a:solidFill>
                  <a:schemeClr val="tx1"/>
                </a:solidFill>
                <a:uFill>
                  <a:solidFill>
                    <a:srgbClr val="FF0000"/>
                  </a:solidFill>
                </a:uFill>
                <a:latin typeface="+mn-ea"/>
              </a:rPr>
              <a:t>または</a:t>
            </a:r>
            <a:r>
              <a:rPr lang="en-US" altLang="ja-JP" sz="4400" b="1" u="sng" dirty="0">
                <a:solidFill>
                  <a:schemeClr val="tx1"/>
                </a:solidFill>
                <a:uFill>
                  <a:solidFill>
                    <a:srgbClr val="FF0000"/>
                  </a:solidFill>
                </a:uFill>
                <a:latin typeface="+mn-ea"/>
              </a:rPr>
              <a:t>【</a:t>
            </a:r>
            <a:r>
              <a:rPr lang="ja-JP" altLang="en-US" sz="4400" b="1" u="sng" dirty="0">
                <a:solidFill>
                  <a:schemeClr val="tx1"/>
                </a:solidFill>
                <a:uFill>
                  <a:solidFill>
                    <a:srgbClr val="FF0000"/>
                  </a:solidFill>
                </a:uFill>
                <a:latin typeface="+mn-ea"/>
              </a:rPr>
              <a:t>在来種</a:t>
            </a:r>
            <a:r>
              <a:rPr lang="en-US" altLang="ja-JP" sz="4400" b="1" u="sng" dirty="0">
                <a:solidFill>
                  <a:schemeClr val="tx1"/>
                </a:solidFill>
                <a:uFill>
                  <a:solidFill>
                    <a:srgbClr val="FF0000"/>
                  </a:solidFill>
                </a:uFill>
                <a:latin typeface="+mn-ea"/>
              </a:rPr>
              <a:t>】</a:t>
            </a:r>
          </a:p>
          <a:p>
            <a:pPr marL="45720" indent="0">
              <a:buNone/>
            </a:pPr>
            <a:r>
              <a:rPr lang="ja-JP" altLang="en-US" sz="4400" b="1" u="sng" dirty="0">
                <a:solidFill>
                  <a:schemeClr val="tx1"/>
                </a:solidFill>
                <a:uFill>
                  <a:solidFill>
                    <a:srgbClr val="FF0000"/>
                  </a:solidFill>
                </a:uFill>
                <a:latin typeface="+mn-ea"/>
              </a:rPr>
              <a:t>☆総苞片⇒反り返る</a:t>
            </a:r>
            <a:r>
              <a:rPr lang="en-US" altLang="ja-JP" sz="4400" b="1" u="sng" dirty="0">
                <a:solidFill>
                  <a:schemeClr val="tx1"/>
                </a:solidFill>
                <a:uFill>
                  <a:solidFill>
                    <a:srgbClr val="FF0000"/>
                  </a:solidFill>
                </a:uFill>
                <a:latin typeface="+mn-ea"/>
              </a:rPr>
              <a:t>or</a:t>
            </a:r>
            <a:r>
              <a:rPr lang="ja-JP" altLang="en-US" sz="4400" b="1" u="sng" dirty="0">
                <a:solidFill>
                  <a:schemeClr val="tx1"/>
                </a:solidFill>
                <a:uFill>
                  <a:solidFill>
                    <a:srgbClr val="FF0000"/>
                  </a:solidFill>
                </a:uFill>
                <a:latin typeface="+mn-ea"/>
              </a:rPr>
              <a:t>反り返らない</a:t>
            </a:r>
            <a:r>
              <a:rPr lang="ja-JP" altLang="en-US" sz="4400" b="1" dirty="0">
                <a:solidFill>
                  <a:schemeClr val="tx1"/>
                </a:solidFill>
                <a:latin typeface="+mn-ea"/>
              </a:rPr>
              <a:t>　　　　</a:t>
            </a:r>
            <a:endParaRPr lang="en-US" altLang="ja-JP" sz="4400" b="1" dirty="0">
              <a:solidFill>
                <a:schemeClr val="tx1"/>
              </a:solidFill>
              <a:latin typeface="+mn-ea"/>
            </a:endParaRPr>
          </a:p>
          <a:p>
            <a:pPr marL="45720" indent="0">
              <a:buNone/>
            </a:pPr>
            <a:r>
              <a:rPr lang="ja-JP" altLang="en-US" sz="4400" b="1" dirty="0">
                <a:solidFill>
                  <a:schemeClr val="tx1"/>
                </a:solidFill>
                <a:latin typeface="+mn-ea"/>
              </a:rPr>
              <a:t>　・反り返る ⇒ 外来種　　　　　　　　</a:t>
            </a:r>
            <a:endParaRPr lang="en-US" altLang="ja-JP" sz="4400" b="1" dirty="0">
              <a:solidFill>
                <a:schemeClr val="tx1"/>
              </a:solidFill>
              <a:latin typeface="+mn-ea"/>
            </a:endParaRPr>
          </a:p>
          <a:p>
            <a:pPr marL="45720" indent="0">
              <a:buNone/>
            </a:pPr>
            <a:r>
              <a:rPr lang="ja-JP" altLang="en-US" sz="4400" b="1" dirty="0">
                <a:solidFill>
                  <a:schemeClr val="tx1"/>
                </a:solidFill>
                <a:latin typeface="+mn-ea"/>
              </a:rPr>
              <a:t>　・反り返らない ⇒ 在来種</a:t>
            </a:r>
            <a:r>
              <a:rPr lang="ja-JP" altLang="en-US" sz="4400" dirty="0">
                <a:solidFill>
                  <a:schemeClr val="tx1"/>
                </a:solidFill>
              </a:rPr>
              <a:t>　　　　　　</a:t>
            </a:r>
          </a:p>
          <a:p>
            <a:pPr marL="45720" indent="0">
              <a:buNone/>
            </a:pPr>
            <a:endParaRPr kumimoji="1" lang="ja-JP" altLang="en-US" sz="4400"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r="50441"/>
          <a:stretch/>
        </p:blipFill>
        <p:spPr>
          <a:xfrm>
            <a:off x="6523463" y="3463032"/>
            <a:ext cx="3798716" cy="2885132"/>
          </a:xfrm>
          <a:prstGeom prst="rect">
            <a:avLst/>
          </a:prstGeo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50677"/>
          <a:stretch/>
        </p:blipFill>
        <p:spPr>
          <a:xfrm>
            <a:off x="1728439" y="3512012"/>
            <a:ext cx="3716398" cy="2836152"/>
          </a:xfrm>
          <a:prstGeom prst="rect">
            <a:avLst/>
          </a:prstGeom>
        </p:spPr>
      </p:pic>
    </p:spTree>
    <p:extLst>
      <p:ext uri="{BB962C8B-B14F-4D97-AF65-F5344CB8AC3E}">
        <p14:creationId xmlns:p14="http://schemas.microsoft.com/office/powerpoint/2010/main" val="296503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par>
                          <p:cTn id="19" fill="hold">
                            <p:stCondLst>
                              <p:cond delay="1000"/>
                            </p:stCondLst>
                            <p:childTnLst>
                              <p:par>
                                <p:cTn id="20" presetID="32" presetClass="emph" presetSubtype="0" fill="hold" grpId="0" nodeType="afterEffect">
                                  <p:stCondLst>
                                    <p:cond delay="0"/>
                                  </p:stCondLst>
                                  <p:childTnLst>
                                    <p:animRot by="120000">
                                      <p:cBhvr>
                                        <p:cTn id="21" dur="100" fill="hold">
                                          <p:stCondLst>
                                            <p:cond delay="0"/>
                                          </p:stCondLst>
                                        </p:cTn>
                                        <p:tgtEl>
                                          <p:spTgt spid="3">
                                            <p:txEl>
                                              <p:pRg st="2" end="2"/>
                                            </p:txEl>
                                          </p:spTgt>
                                        </p:tgtEl>
                                        <p:attrNameLst>
                                          <p:attrName>r</p:attrName>
                                        </p:attrNameLst>
                                      </p:cBhvr>
                                    </p:animRot>
                                    <p:animRot by="-240000">
                                      <p:cBhvr>
                                        <p:cTn id="22" dur="200" fill="hold">
                                          <p:stCondLst>
                                            <p:cond delay="200"/>
                                          </p:stCondLst>
                                        </p:cTn>
                                        <p:tgtEl>
                                          <p:spTgt spid="3">
                                            <p:txEl>
                                              <p:pRg st="2" end="2"/>
                                            </p:txEl>
                                          </p:spTgt>
                                        </p:tgtEl>
                                        <p:attrNameLst>
                                          <p:attrName>r</p:attrName>
                                        </p:attrNameLst>
                                      </p:cBhvr>
                                    </p:animRot>
                                    <p:animRot by="240000">
                                      <p:cBhvr>
                                        <p:cTn id="23" dur="200" fill="hold">
                                          <p:stCondLst>
                                            <p:cond delay="400"/>
                                          </p:stCondLst>
                                        </p:cTn>
                                        <p:tgtEl>
                                          <p:spTgt spid="3">
                                            <p:txEl>
                                              <p:pRg st="2" end="2"/>
                                            </p:txEl>
                                          </p:spTgt>
                                        </p:tgtEl>
                                        <p:attrNameLst>
                                          <p:attrName>r</p:attrName>
                                        </p:attrNameLst>
                                      </p:cBhvr>
                                    </p:animRot>
                                    <p:animRot by="-240000">
                                      <p:cBhvr>
                                        <p:cTn id="24" dur="200" fill="hold">
                                          <p:stCondLst>
                                            <p:cond delay="600"/>
                                          </p:stCondLst>
                                        </p:cTn>
                                        <p:tgtEl>
                                          <p:spTgt spid="3">
                                            <p:txEl>
                                              <p:pRg st="2" end="2"/>
                                            </p:txEl>
                                          </p:spTgt>
                                        </p:tgtEl>
                                        <p:attrNameLst>
                                          <p:attrName>r</p:attrName>
                                        </p:attrNameLst>
                                      </p:cBhvr>
                                    </p:animRot>
                                    <p:animRot by="120000">
                                      <p:cBhvr>
                                        <p:cTn id="25" dur="200" fill="hold">
                                          <p:stCondLst>
                                            <p:cond delay="800"/>
                                          </p:stCondLst>
                                        </p:cTn>
                                        <p:tgtEl>
                                          <p:spTgt spid="3">
                                            <p:txEl>
                                              <p:pRg st="2" end="2"/>
                                            </p:txEl>
                                          </p:spTgt>
                                        </p:tgtEl>
                                        <p:attrNameLst>
                                          <p:attrName>r</p:attrName>
                                        </p:attrNameLst>
                                      </p:cBhvr>
                                    </p:animRot>
                                  </p:childTnLst>
                                </p:cTn>
                              </p:par>
                            </p:childTnLst>
                          </p:cTn>
                        </p:par>
                        <p:par>
                          <p:cTn id="26" fill="hold">
                            <p:stCondLst>
                              <p:cond delay="2000"/>
                            </p:stCondLst>
                            <p:childTnLst>
                              <p:par>
                                <p:cTn id="27" presetID="16" presetClass="entr" presetSubtype="21" fill="hold" nodeType="after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1000"/>
                                        <p:tgtEl>
                                          <p:spTgt spid="5"/>
                                        </p:tgtEl>
                                      </p:cBhvr>
                                    </p:animEffect>
                                  </p:childTnLst>
                                </p:cTn>
                              </p:par>
                            </p:childTnLst>
                          </p:cTn>
                        </p:par>
                        <p:par>
                          <p:cTn id="30" fill="hold">
                            <p:stCondLst>
                              <p:cond delay="4000"/>
                            </p:stCondLst>
                            <p:childTnLst>
                              <p:par>
                                <p:cTn id="31" presetID="32" presetClass="emph" presetSubtype="0" fill="hold" grpId="0" nodeType="afterEffect">
                                  <p:stCondLst>
                                    <p:cond delay="1000"/>
                                  </p:stCondLst>
                                  <p:childTnLst>
                                    <p:animRot by="120000">
                                      <p:cBhvr>
                                        <p:cTn id="32" dur="100" fill="hold">
                                          <p:stCondLst>
                                            <p:cond delay="0"/>
                                          </p:stCondLst>
                                        </p:cTn>
                                        <p:tgtEl>
                                          <p:spTgt spid="3">
                                            <p:txEl>
                                              <p:pRg st="3" end="3"/>
                                            </p:txEl>
                                          </p:spTgt>
                                        </p:tgtEl>
                                        <p:attrNameLst>
                                          <p:attrName>r</p:attrName>
                                        </p:attrNameLst>
                                      </p:cBhvr>
                                    </p:animRot>
                                    <p:animRot by="-240000">
                                      <p:cBhvr>
                                        <p:cTn id="33" dur="200" fill="hold">
                                          <p:stCondLst>
                                            <p:cond delay="200"/>
                                          </p:stCondLst>
                                        </p:cTn>
                                        <p:tgtEl>
                                          <p:spTgt spid="3">
                                            <p:txEl>
                                              <p:pRg st="3" end="3"/>
                                            </p:txEl>
                                          </p:spTgt>
                                        </p:tgtEl>
                                        <p:attrNameLst>
                                          <p:attrName>r</p:attrName>
                                        </p:attrNameLst>
                                      </p:cBhvr>
                                    </p:animRot>
                                    <p:animRot by="240000">
                                      <p:cBhvr>
                                        <p:cTn id="34" dur="200" fill="hold">
                                          <p:stCondLst>
                                            <p:cond delay="400"/>
                                          </p:stCondLst>
                                        </p:cTn>
                                        <p:tgtEl>
                                          <p:spTgt spid="3">
                                            <p:txEl>
                                              <p:pRg st="3" end="3"/>
                                            </p:txEl>
                                          </p:spTgt>
                                        </p:tgtEl>
                                        <p:attrNameLst>
                                          <p:attrName>r</p:attrName>
                                        </p:attrNameLst>
                                      </p:cBhvr>
                                    </p:animRot>
                                    <p:animRot by="-240000">
                                      <p:cBhvr>
                                        <p:cTn id="35" dur="200" fill="hold">
                                          <p:stCondLst>
                                            <p:cond delay="600"/>
                                          </p:stCondLst>
                                        </p:cTn>
                                        <p:tgtEl>
                                          <p:spTgt spid="3">
                                            <p:txEl>
                                              <p:pRg st="3" end="3"/>
                                            </p:txEl>
                                          </p:spTgt>
                                        </p:tgtEl>
                                        <p:attrNameLst>
                                          <p:attrName>r</p:attrName>
                                        </p:attrNameLst>
                                      </p:cBhvr>
                                    </p:animRot>
                                    <p:animRot by="120000">
                                      <p:cBhvr>
                                        <p:cTn id="36" dur="200" fill="hold">
                                          <p:stCondLst>
                                            <p:cond delay="800"/>
                                          </p:stCondLst>
                                        </p:cTn>
                                        <p:tgtEl>
                                          <p:spTgt spid="3">
                                            <p:txEl>
                                              <p:pRg st="3" end="3"/>
                                            </p:txEl>
                                          </p:spTgt>
                                        </p:tgtEl>
                                        <p:attrNameLst>
                                          <p:attrName>r</p:attrName>
                                        </p:attrNameLst>
                                      </p:cBhvr>
                                    </p:animRot>
                                  </p:childTnLst>
                                </p:cTn>
                              </p:par>
                            </p:childTnLst>
                          </p:cTn>
                        </p:par>
                        <p:par>
                          <p:cTn id="37" fill="hold">
                            <p:stCondLst>
                              <p:cond delay="6000"/>
                            </p:stCondLst>
                            <p:childTnLst>
                              <p:par>
                                <p:cTn id="38" presetID="16" presetClass="entr" presetSubtype="21" fill="hold" nodeType="afterEffect">
                                  <p:stCondLst>
                                    <p:cond delay="100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2498" y="350294"/>
            <a:ext cx="9875520" cy="1356360"/>
          </a:xfrm>
        </p:spPr>
        <p:txBody>
          <a:bodyPr>
            <a:normAutofit/>
          </a:bodyPr>
          <a:lstStyle/>
          <a:p>
            <a:r>
              <a:rPr kumimoji="1" lang="ja-JP" altLang="en-US" sz="5400" b="1" dirty="0">
                <a:solidFill>
                  <a:schemeClr val="tx1"/>
                </a:solidFill>
              </a:rPr>
              <a:t>４</a:t>
            </a:r>
            <a:r>
              <a:rPr kumimoji="1" lang="en-US" altLang="ja-JP" sz="5400" b="1" dirty="0">
                <a:solidFill>
                  <a:schemeClr val="tx1"/>
                </a:solidFill>
              </a:rPr>
              <a:t>. </a:t>
            </a:r>
            <a:r>
              <a:rPr kumimoji="1" lang="ja-JP" altLang="en-US" sz="5400" b="1" dirty="0">
                <a:solidFill>
                  <a:schemeClr val="tx1"/>
                </a:solidFill>
              </a:rPr>
              <a:t>ブロック別集計結果</a:t>
            </a:r>
          </a:p>
        </p:txBody>
      </p:sp>
      <p:sp>
        <p:nvSpPr>
          <p:cNvPr id="3" name="コンテンツ プレースホルダー 2"/>
          <p:cNvSpPr>
            <a:spLocks noGrp="1"/>
          </p:cNvSpPr>
          <p:nvPr>
            <p:ph idx="1"/>
          </p:nvPr>
        </p:nvSpPr>
        <p:spPr>
          <a:xfrm>
            <a:off x="1074420" y="1363754"/>
            <a:ext cx="9872871" cy="4038600"/>
          </a:xfrm>
        </p:spPr>
        <p:txBody>
          <a:bodyPr>
            <a:noAutofit/>
          </a:bodyPr>
          <a:lstStyle/>
          <a:p>
            <a:pPr marL="45720" indent="0">
              <a:buNone/>
            </a:pPr>
            <a:r>
              <a:rPr kumimoji="1" lang="ja-JP" altLang="en-US" sz="4400" b="1" dirty="0">
                <a:solidFill>
                  <a:schemeClr val="tx1"/>
                </a:solidFill>
                <a:latin typeface="+mn-ea"/>
              </a:rPr>
              <a:t>＜凡例＞</a:t>
            </a:r>
            <a:endParaRPr kumimoji="1" lang="en-US" altLang="ja-JP" sz="4400" b="1" dirty="0">
              <a:solidFill>
                <a:schemeClr val="tx1"/>
              </a:solidFill>
              <a:latin typeface="+mn-ea"/>
            </a:endParaRPr>
          </a:p>
          <a:p>
            <a:pPr>
              <a:buFont typeface="Wingdings" panose="05000000000000000000" pitchFamily="2" charset="2"/>
              <a:buChar char="n"/>
            </a:pPr>
            <a:r>
              <a:rPr kumimoji="1" lang="ja-JP" altLang="en-US" sz="4400" b="1" dirty="0">
                <a:solidFill>
                  <a:srgbClr val="0070C0"/>
                </a:solidFill>
                <a:latin typeface="+mn-ea"/>
              </a:rPr>
              <a:t>青</a:t>
            </a:r>
            <a:r>
              <a:rPr kumimoji="1" lang="ja-JP" altLang="en-US" sz="4400" b="1" dirty="0">
                <a:latin typeface="+mn-ea"/>
              </a:rPr>
              <a:t>⇒</a:t>
            </a:r>
            <a:r>
              <a:rPr kumimoji="1" lang="ja-JP" altLang="en-US" sz="4400" b="1" dirty="0">
                <a:solidFill>
                  <a:schemeClr val="tx1"/>
                </a:solidFill>
                <a:latin typeface="+mn-ea"/>
              </a:rPr>
              <a:t>セイヨウタンポポ</a:t>
            </a:r>
            <a:endParaRPr kumimoji="1" lang="en-US" altLang="ja-JP" sz="4400" b="1" dirty="0">
              <a:solidFill>
                <a:schemeClr val="tx1"/>
              </a:solidFill>
              <a:latin typeface="+mn-ea"/>
            </a:endParaRPr>
          </a:p>
          <a:p>
            <a:pPr>
              <a:buFont typeface="Wingdings" panose="05000000000000000000" pitchFamily="2" charset="2"/>
              <a:buChar char="n"/>
            </a:pPr>
            <a:r>
              <a:rPr lang="ja-JP" altLang="en-US" sz="4400" b="1" dirty="0">
                <a:solidFill>
                  <a:srgbClr val="FF0000"/>
                </a:solidFill>
                <a:latin typeface="+mn-ea"/>
              </a:rPr>
              <a:t>赤</a:t>
            </a:r>
            <a:r>
              <a:rPr lang="ja-JP" altLang="en-US" sz="4400" b="1" dirty="0">
                <a:latin typeface="+mn-ea"/>
              </a:rPr>
              <a:t>⇒</a:t>
            </a:r>
            <a:r>
              <a:rPr lang="ja-JP" altLang="en-US" sz="4400" b="1" dirty="0">
                <a:solidFill>
                  <a:schemeClr val="tx1"/>
                </a:solidFill>
                <a:latin typeface="+mn-ea"/>
              </a:rPr>
              <a:t>アカミタンポポ</a:t>
            </a:r>
            <a:endParaRPr lang="en-US" altLang="ja-JP" sz="4400" b="1" dirty="0">
              <a:solidFill>
                <a:schemeClr val="tx1"/>
              </a:solidFill>
              <a:latin typeface="+mn-ea"/>
            </a:endParaRPr>
          </a:p>
          <a:p>
            <a:pPr>
              <a:buFont typeface="Wingdings" panose="05000000000000000000" pitchFamily="2" charset="2"/>
              <a:buChar char="n"/>
            </a:pPr>
            <a:r>
              <a:rPr kumimoji="1" lang="ja-JP" altLang="en-US" sz="4400" b="1" dirty="0">
                <a:solidFill>
                  <a:srgbClr val="00B050"/>
                </a:solidFill>
                <a:latin typeface="+mn-ea"/>
              </a:rPr>
              <a:t>緑</a:t>
            </a:r>
            <a:r>
              <a:rPr kumimoji="1" lang="ja-JP" altLang="en-US" sz="4400" b="1" dirty="0">
                <a:latin typeface="+mn-ea"/>
              </a:rPr>
              <a:t>⇒</a:t>
            </a:r>
            <a:r>
              <a:rPr kumimoji="1" lang="ja-JP" altLang="en-US" sz="4400" b="1" dirty="0">
                <a:solidFill>
                  <a:schemeClr val="tx1"/>
                </a:solidFill>
                <a:latin typeface="+mn-ea"/>
              </a:rPr>
              <a:t>シロバナタンポポ</a:t>
            </a:r>
            <a:endParaRPr kumimoji="1" lang="en-US" altLang="ja-JP" sz="4400" b="1" dirty="0">
              <a:solidFill>
                <a:schemeClr val="tx1"/>
              </a:solidFill>
              <a:latin typeface="+mn-ea"/>
            </a:endParaRPr>
          </a:p>
          <a:p>
            <a:pPr>
              <a:buFont typeface="Wingdings" panose="05000000000000000000" pitchFamily="2" charset="2"/>
              <a:buChar char="n"/>
            </a:pPr>
            <a:r>
              <a:rPr lang="ja-JP" altLang="en-US" sz="4400" b="1" dirty="0">
                <a:solidFill>
                  <a:srgbClr val="7030A0"/>
                </a:solidFill>
                <a:latin typeface="+mn-ea"/>
              </a:rPr>
              <a:t>紫</a:t>
            </a:r>
            <a:r>
              <a:rPr lang="ja-JP" altLang="en-US" sz="4400" b="1" dirty="0">
                <a:latin typeface="+mn-ea"/>
              </a:rPr>
              <a:t>⇒</a:t>
            </a:r>
            <a:r>
              <a:rPr lang="ja-JP" altLang="en-US" sz="4400" b="1" dirty="0">
                <a:solidFill>
                  <a:schemeClr val="tx1"/>
                </a:solidFill>
                <a:latin typeface="+mn-ea"/>
              </a:rPr>
              <a:t>カントウタンポポ</a:t>
            </a:r>
            <a:endParaRPr kumimoji="1" lang="en-US" altLang="ja-JP" sz="4400" b="1" dirty="0">
              <a:solidFill>
                <a:schemeClr val="tx1"/>
              </a:solidFill>
              <a:latin typeface="+mn-ea"/>
            </a:endParaRPr>
          </a:p>
          <a:p>
            <a:pPr marL="45720" indent="0">
              <a:buNone/>
            </a:pPr>
            <a:r>
              <a:rPr kumimoji="1" lang="ja-JP" altLang="en-US" sz="3600" b="1" dirty="0">
                <a:solidFill>
                  <a:schemeClr val="tx1"/>
                </a:solidFill>
                <a:latin typeface="+mn-ea"/>
              </a:rPr>
              <a:t>　　　　</a:t>
            </a:r>
            <a:r>
              <a:rPr kumimoji="1" lang="en-US" altLang="ja-JP" sz="3600" b="1" dirty="0">
                <a:solidFill>
                  <a:schemeClr val="tx1"/>
                </a:solidFill>
                <a:latin typeface="+mn-ea"/>
              </a:rPr>
              <a:t>※</a:t>
            </a:r>
            <a:r>
              <a:rPr kumimoji="1" lang="ja-JP" altLang="en-US" sz="3600" b="1" dirty="0">
                <a:solidFill>
                  <a:schemeClr val="tx1"/>
                </a:solidFill>
                <a:latin typeface="+mn-ea"/>
              </a:rPr>
              <a:t>北海道ブロックはデータの提出なし</a:t>
            </a:r>
          </a:p>
        </p:txBody>
      </p:sp>
      <p:sp>
        <p:nvSpPr>
          <p:cNvPr id="4" name="右中かっこ 3"/>
          <p:cNvSpPr/>
          <p:nvPr/>
        </p:nvSpPr>
        <p:spPr>
          <a:xfrm>
            <a:off x="7272747" y="3894355"/>
            <a:ext cx="1051997" cy="1198506"/>
          </a:xfrm>
          <a:prstGeom prst="rightBrace">
            <a:avLst>
              <a:gd name="adj1" fmla="val 13435"/>
              <a:gd name="adj2" fmla="val 50000"/>
            </a:avLst>
          </a:prstGeom>
          <a:noFill/>
          <a:ln>
            <a:solidFill>
              <a:srgbClr val="00CC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8084981" y="4007087"/>
            <a:ext cx="3958346" cy="923330"/>
          </a:xfrm>
          <a:prstGeom prst="rect">
            <a:avLst/>
          </a:prstGeom>
          <a:noFill/>
        </p:spPr>
        <p:txBody>
          <a:bodyPr wrap="square" rtlCol="0">
            <a:spAutoFit/>
          </a:bodyPr>
          <a:lstStyle/>
          <a:p>
            <a:r>
              <a:rPr kumimoji="1" lang="en-US" altLang="ja-JP" sz="5400" dirty="0"/>
              <a:t>【</a:t>
            </a:r>
            <a:r>
              <a:rPr kumimoji="1" lang="ja-JP" altLang="en-US" sz="5400" dirty="0"/>
              <a:t>在来種</a:t>
            </a:r>
            <a:r>
              <a:rPr kumimoji="1" lang="en-US" altLang="ja-JP" sz="5400" dirty="0"/>
              <a:t>】</a:t>
            </a:r>
            <a:endParaRPr kumimoji="1" lang="ja-JP" altLang="en-US" sz="5400"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7889" y="440424"/>
            <a:ext cx="1723381" cy="1668043"/>
          </a:xfrm>
          <a:prstGeom prst="rect">
            <a:avLst/>
          </a:prstGeom>
        </p:spPr>
      </p:pic>
      <p:sp>
        <p:nvSpPr>
          <p:cNvPr id="7" name="右中かっこ 6"/>
          <p:cNvSpPr/>
          <p:nvPr/>
        </p:nvSpPr>
        <p:spPr>
          <a:xfrm>
            <a:off x="7247995" y="2194936"/>
            <a:ext cx="1051997" cy="1310217"/>
          </a:xfrm>
          <a:prstGeom prst="rightBrace">
            <a:avLst>
              <a:gd name="adj1" fmla="val 13435"/>
              <a:gd name="adj2" fmla="val 50000"/>
            </a:avLst>
          </a:prstGeom>
          <a:noFill/>
          <a:ln>
            <a:solidFill>
              <a:srgbClr val="00CC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8084981" y="2433189"/>
            <a:ext cx="3617023" cy="923330"/>
          </a:xfrm>
          <a:prstGeom prst="rect">
            <a:avLst/>
          </a:prstGeom>
          <a:noFill/>
        </p:spPr>
        <p:txBody>
          <a:bodyPr wrap="square" rtlCol="0">
            <a:spAutoFit/>
          </a:bodyPr>
          <a:lstStyle/>
          <a:p>
            <a:r>
              <a:rPr kumimoji="1" lang="en-US" altLang="ja-JP" sz="5400" dirty="0"/>
              <a:t>【</a:t>
            </a:r>
            <a:r>
              <a:rPr kumimoji="1" lang="ja-JP" altLang="en-US" sz="5400" dirty="0"/>
              <a:t>外来種</a:t>
            </a:r>
            <a:r>
              <a:rPr kumimoji="1" lang="en-US" altLang="ja-JP" sz="5400" dirty="0"/>
              <a:t>】</a:t>
            </a:r>
            <a:endParaRPr kumimoji="1" lang="ja-JP" altLang="en-US" sz="5400" dirty="0"/>
          </a:p>
        </p:txBody>
      </p:sp>
    </p:spTree>
    <p:extLst>
      <p:ext uri="{BB962C8B-B14F-4D97-AF65-F5344CB8AC3E}">
        <p14:creationId xmlns:p14="http://schemas.microsoft.com/office/powerpoint/2010/main" val="164604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9896" y="369757"/>
            <a:ext cx="9875520" cy="1356360"/>
          </a:xfrm>
        </p:spPr>
        <p:txBody>
          <a:bodyPr>
            <a:normAutofit/>
          </a:bodyPr>
          <a:lstStyle/>
          <a:p>
            <a:r>
              <a:rPr lang="en-US" altLang="ja-JP" sz="5400" b="1" dirty="0">
                <a:solidFill>
                  <a:schemeClr val="tx1"/>
                </a:solidFill>
                <a:latin typeface="+mj-ea"/>
              </a:rPr>
              <a:t>(1)</a:t>
            </a:r>
            <a:r>
              <a:rPr kumimoji="1" lang="ja-JP" altLang="en-US" sz="5400" b="1" dirty="0">
                <a:solidFill>
                  <a:schemeClr val="tx1"/>
                </a:solidFill>
              </a:rPr>
              <a:t>東北ブロック</a:t>
            </a:r>
          </a:p>
        </p:txBody>
      </p:sp>
      <p:sp>
        <p:nvSpPr>
          <p:cNvPr id="3" name="角丸四角形 2"/>
          <p:cNvSpPr/>
          <p:nvPr/>
        </p:nvSpPr>
        <p:spPr>
          <a:xfrm>
            <a:off x="7543022" y="478172"/>
            <a:ext cx="3860744" cy="856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調査数：</a:t>
            </a:r>
            <a:r>
              <a:rPr lang="en-US" altLang="ja-JP" sz="4000" dirty="0">
                <a:solidFill>
                  <a:schemeClr val="tx1"/>
                </a:solidFill>
                <a:latin typeface="+mn-ea"/>
              </a:rPr>
              <a:t>816</a:t>
            </a:r>
            <a:r>
              <a:rPr lang="ja-JP" altLang="en-US" sz="4000" dirty="0">
                <a:solidFill>
                  <a:schemeClr val="tx1"/>
                </a:solidFill>
              </a:rPr>
              <a:t>件</a:t>
            </a:r>
            <a:endParaRPr kumimoji="1" lang="ja-JP" altLang="en-US" sz="4000" dirty="0">
              <a:solidFill>
                <a:schemeClr val="tx1"/>
              </a:solidFill>
            </a:endParaRPr>
          </a:p>
        </p:txBody>
      </p:sp>
      <p:pic>
        <p:nvPicPr>
          <p:cNvPr id="14" name="図 13">
            <a:extLst>
              <a:ext uri="{FF2B5EF4-FFF2-40B4-BE49-F238E27FC236}">
                <a16:creationId xmlns:a16="http://schemas.microsoft.com/office/drawing/2014/main" id="{6E1B1E95-9F22-4325-BC32-1F3F21F7E676}"/>
              </a:ext>
            </a:extLst>
          </p:cNvPr>
          <p:cNvPicPr>
            <a:picLocks noChangeAspect="1"/>
          </p:cNvPicPr>
          <p:nvPr/>
        </p:nvPicPr>
        <p:blipFill>
          <a:blip r:embed="rId3"/>
          <a:stretch>
            <a:fillRect/>
          </a:stretch>
        </p:blipFill>
        <p:spPr>
          <a:xfrm>
            <a:off x="5854390" y="1951461"/>
            <a:ext cx="6050996" cy="4286686"/>
          </a:xfrm>
          <a:prstGeom prst="rect">
            <a:avLst/>
          </a:prstGeom>
        </p:spPr>
      </p:pic>
      <p:pic>
        <p:nvPicPr>
          <p:cNvPr id="15" name="図 14">
            <a:extLst>
              <a:ext uri="{FF2B5EF4-FFF2-40B4-BE49-F238E27FC236}">
                <a16:creationId xmlns:a16="http://schemas.microsoft.com/office/drawing/2014/main" id="{519BEFB1-BA8D-47F3-A68A-40BA1598D513}"/>
              </a:ext>
            </a:extLst>
          </p:cNvPr>
          <p:cNvPicPr>
            <a:picLocks noChangeAspect="1"/>
          </p:cNvPicPr>
          <p:nvPr/>
        </p:nvPicPr>
        <p:blipFill>
          <a:blip r:embed="rId4"/>
          <a:stretch>
            <a:fillRect/>
          </a:stretch>
        </p:blipFill>
        <p:spPr>
          <a:xfrm>
            <a:off x="257495" y="1951461"/>
            <a:ext cx="5708405" cy="4188770"/>
          </a:xfrm>
          <a:prstGeom prst="rect">
            <a:avLst/>
          </a:prstGeom>
        </p:spPr>
      </p:pic>
    </p:spTree>
    <p:extLst>
      <p:ext uri="{BB962C8B-B14F-4D97-AF65-F5344CB8AC3E}">
        <p14:creationId xmlns:p14="http://schemas.microsoft.com/office/powerpoint/2010/main" val="159020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7072" y="311882"/>
            <a:ext cx="9875520" cy="1356360"/>
          </a:xfrm>
        </p:spPr>
        <p:txBody>
          <a:bodyPr>
            <a:normAutofit/>
          </a:bodyPr>
          <a:lstStyle/>
          <a:p>
            <a:r>
              <a:rPr kumimoji="1" lang="en-US" altLang="ja-JP" sz="5400" b="1" dirty="0">
                <a:solidFill>
                  <a:schemeClr val="tx1"/>
                </a:solidFill>
                <a:latin typeface="+mj-ea"/>
              </a:rPr>
              <a:t>(2)</a:t>
            </a:r>
            <a:r>
              <a:rPr kumimoji="1" lang="ja-JP" altLang="en-US" sz="5400" b="1" dirty="0">
                <a:solidFill>
                  <a:schemeClr val="tx1"/>
                </a:solidFill>
              </a:rPr>
              <a:t>関東ブロック</a:t>
            </a:r>
          </a:p>
        </p:txBody>
      </p:sp>
      <p:sp>
        <p:nvSpPr>
          <p:cNvPr id="3" name="角丸四角形 2"/>
          <p:cNvSpPr/>
          <p:nvPr/>
        </p:nvSpPr>
        <p:spPr>
          <a:xfrm>
            <a:off x="7304050" y="453577"/>
            <a:ext cx="4158164" cy="931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調査数：</a:t>
            </a:r>
            <a:r>
              <a:rPr kumimoji="1" lang="en-US" altLang="ja-JP" sz="4000" dirty="0">
                <a:solidFill>
                  <a:schemeClr val="tx1"/>
                </a:solidFill>
                <a:latin typeface="+mn-ea"/>
              </a:rPr>
              <a:t>5,362</a:t>
            </a:r>
            <a:r>
              <a:rPr kumimoji="1" lang="ja-JP" altLang="en-US" sz="4000" dirty="0">
                <a:solidFill>
                  <a:schemeClr val="tx1"/>
                </a:solidFill>
                <a:latin typeface="+mn-ea"/>
              </a:rPr>
              <a:t>件</a:t>
            </a:r>
          </a:p>
        </p:txBody>
      </p:sp>
      <p:pic>
        <p:nvPicPr>
          <p:cNvPr id="6" name="図 5">
            <a:extLst>
              <a:ext uri="{FF2B5EF4-FFF2-40B4-BE49-F238E27FC236}">
                <a16:creationId xmlns:a16="http://schemas.microsoft.com/office/drawing/2014/main" id="{545F7286-4822-4A82-9FFF-60B0E88556AF}"/>
              </a:ext>
            </a:extLst>
          </p:cNvPr>
          <p:cNvPicPr>
            <a:picLocks noChangeAspect="1"/>
          </p:cNvPicPr>
          <p:nvPr/>
        </p:nvPicPr>
        <p:blipFill>
          <a:blip r:embed="rId3"/>
          <a:stretch>
            <a:fillRect/>
          </a:stretch>
        </p:blipFill>
        <p:spPr>
          <a:xfrm>
            <a:off x="368797" y="1726117"/>
            <a:ext cx="5519047" cy="4393580"/>
          </a:xfrm>
          <a:prstGeom prst="rect">
            <a:avLst/>
          </a:prstGeom>
        </p:spPr>
      </p:pic>
      <p:pic>
        <p:nvPicPr>
          <p:cNvPr id="10" name="図 9">
            <a:extLst>
              <a:ext uri="{FF2B5EF4-FFF2-40B4-BE49-F238E27FC236}">
                <a16:creationId xmlns:a16="http://schemas.microsoft.com/office/drawing/2014/main" id="{7ECC129F-5EBE-4D87-9FAE-F28108C877AF}"/>
              </a:ext>
            </a:extLst>
          </p:cNvPr>
          <p:cNvPicPr>
            <a:picLocks noChangeAspect="1"/>
          </p:cNvPicPr>
          <p:nvPr/>
        </p:nvPicPr>
        <p:blipFill>
          <a:blip r:embed="rId4"/>
          <a:stretch>
            <a:fillRect/>
          </a:stretch>
        </p:blipFill>
        <p:spPr>
          <a:xfrm>
            <a:off x="5898994" y="1726117"/>
            <a:ext cx="5913057" cy="4886556"/>
          </a:xfrm>
          <a:prstGeom prst="rect">
            <a:avLst/>
          </a:prstGeom>
        </p:spPr>
      </p:pic>
    </p:spTree>
    <p:extLst>
      <p:ext uri="{BB962C8B-B14F-4D97-AF65-F5344CB8AC3E}">
        <p14:creationId xmlns:p14="http://schemas.microsoft.com/office/powerpoint/2010/main" val="324034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420" y="223271"/>
            <a:ext cx="9875520" cy="1356360"/>
          </a:xfrm>
        </p:spPr>
        <p:txBody>
          <a:bodyPr>
            <a:normAutofit/>
          </a:bodyPr>
          <a:lstStyle/>
          <a:p>
            <a:r>
              <a:rPr kumimoji="1" lang="en-US" altLang="ja-JP" sz="5400" b="1" dirty="0">
                <a:solidFill>
                  <a:schemeClr val="tx1"/>
                </a:solidFill>
                <a:latin typeface="+mj-ea"/>
              </a:rPr>
              <a:t>(3)</a:t>
            </a:r>
            <a:r>
              <a:rPr kumimoji="1" lang="ja-JP" altLang="en-US" sz="5400" b="1" dirty="0">
                <a:solidFill>
                  <a:schemeClr val="tx1"/>
                </a:solidFill>
              </a:rPr>
              <a:t>北信越ブロック</a:t>
            </a:r>
          </a:p>
        </p:txBody>
      </p:sp>
      <p:sp>
        <p:nvSpPr>
          <p:cNvPr id="6" name="角丸四角形 5"/>
          <p:cNvSpPr/>
          <p:nvPr/>
        </p:nvSpPr>
        <p:spPr>
          <a:xfrm>
            <a:off x="7125629" y="377831"/>
            <a:ext cx="4277631" cy="948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調査数：</a:t>
            </a:r>
            <a:r>
              <a:rPr kumimoji="1" lang="en-US" altLang="ja-JP" sz="4000" dirty="0">
                <a:solidFill>
                  <a:schemeClr val="tx1"/>
                </a:solidFill>
                <a:latin typeface="+mn-ea"/>
              </a:rPr>
              <a:t>1,880</a:t>
            </a:r>
            <a:r>
              <a:rPr kumimoji="1" lang="ja-JP" altLang="en-US" sz="4000" dirty="0">
                <a:solidFill>
                  <a:schemeClr val="tx1"/>
                </a:solidFill>
              </a:rPr>
              <a:t>件</a:t>
            </a:r>
          </a:p>
        </p:txBody>
      </p:sp>
      <p:pic>
        <p:nvPicPr>
          <p:cNvPr id="5" name="図 4">
            <a:extLst>
              <a:ext uri="{FF2B5EF4-FFF2-40B4-BE49-F238E27FC236}">
                <a16:creationId xmlns:a16="http://schemas.microsoft.com/office/drawing/2014/main" id="{4EC4F8DD-5AB7-4E39-B749-930097B41148}"/>
              </a:ext>
            </a:extLst>
          </p:cNvPr>
          <p:cNvPicPr>
            <a:picLocks noChangeAspect="1"/>
          </p:cNvPicPr>
          <p:nvPr/>
        </p:nvPicPr>
        <p:blipFill>
          <a:blip r:embed="rId3"/>
          <a:stretch>
            <a:fillRect/>
          </a:stretch>
        </p:blipFill>
        <p:spPr>
          <a:xfrm>
            <a:off x="5910146" y="1670735"/>
            <a:ext cx="6032810" cy="4718504"/>
          </a:xfrm>
          <a:prstGeom prst="rect">
            <a:avLst/>
          </a:prstGeom>
        </p:spPr>
      </p:pic>
      <p:pic>
        <p:nvPicPr>
          <p:cNvPr id="7" name="図 6">
            <a:extLst>
              <a:ext uri="{FF2B5EF4-FFF2-40B4-BE49-F238E27FC236}">
                <a16:creationId xmlns:a16="http://schemas.microsoft.com/office/drawing/2014/main" id="{6BA3BB25-5D58-4E01-A92E-1B3C0537CD66}"/>
              </a:ext>
            </a:extLst>
          </p:cNvPr>
          <p:cNvPicPr>
            <a:picLocks noChangeAspect="1"/>
          </p:cNvPicPr>
          <p:nvPr/>
        </p:nvPicPr>
        <p:blipFill>
          <a:blip r:embed="rId4"/>
          <a:stretch>
            <a:fillRect/>
          </a:stretch>
        </p:blipFill>
        <p:spPr>
          <a:xfrm>
            <a:off x="33252" y="1412787"/>
            <a:ext cx="6032810" cy="4976452"/>
          </a:xfrm>
          <a:prstGeom prst="rect">
            <a:avLst/>
          </a:prstGeom>
        </p:spPr>
      </p:pic>
    </p:spTree>
    <p:extLst>
      <p:ext uri="{BB962C8B-B14F-4D97-AF65-F5344CB8AC3E}">
        <p14:creationId xmlns:p14="http://schemas.microsoft.com/office/powerpoint/2010/main" val="3453956140"/>
      </p:ext>
    </p:extLst>
  </p:cSld>
  <p:clrMapOvr>
    <a:masterClrMapping/>
  </p:clrMapOvr>
</p:sld>
</file>

<file path=ppt/theme/theme1.xml><?xml version="1.0" encoding="utf-8"?>
<a:theme xmlns:a="http://schemas.openxmlformats.org/drawingml/2006/main" name="基礎">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TM03457444[[fn=基礎]]</Template>
  <TotalTime>1877</TotalTime>
  <Words>3031</Words>
  <Application>Microsoft Office PowerPoint</Application>
  <PresentationFormat>ワイド画面</PresentationFormat>
  <Paragraphs>174</Paragraphs>
  <Slides>27</Slides>
  <Notes>27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ＭＳ Ｐゴシック</vt:lpstr>
      <vt:lpstr>ＭＳ ゴシック</vt:lpstr>
      <vt:lpstr>游ゴシック</vt:lpstr>
      <vt:lpstr>Calibri</vt:lpstr>
      <vt:lpstr>Corbel</vt:lpstr>
      <vt:lpstr>Wingdings</vt:lpstr>
      <vt:lpstr>基礎</vt:lpstr>
      <vt:lpstr>令和元(2019)年度 FFJ環境調査 ～集計結果報告～</vt:lpstr>
      <vt:lpstr>１. FFJ環境調査とは</vt:lpstr>
      <vt:lpstr>２. これまでの取り組み</vt:lpstr>
      <vt:lpstr>３. 種類の見分け</vt:lpstr>
      <vt:lpstr>PowerPoint プレゼンテーション</vt:lpstr>
      <vt:lpstr>４. ブロック別集計結果</vt:lpstr>
      <vt:lpstr>(1)東北ブロック</vt:lpstr>
      <vt:lpstr>(2)関東ブロック</vt:lpstr>
      <vt:lpstr>(3)北信越ブロック</vt:lpstr>
      <vt:lpstr>(4)東海ブロック</vt:lpstr>
      <vt:lpstr>(5)近畿ブロック</vt:lpstr>
      <vt:lpstr>PowerPoint プレゼンテーション</vt:lpstr>
      <vt:lpstr>(6)中国ブロック</vt:lpstr>
      <vt:lpstr>(7)四国ブロック</vt:lpstr>
      <vt:lpstr>PowerPoint プレゼンテーション</vt:lpstr>
      <vt:lpstr>(8)九州ブロック</vt:lpstr>
      <vt:lpstr>５.全国の集計結果</vt:lpstr>
      <vt:lpstr>５.全国の集計結果</vt:lpstr>
      <vt:lpstr>５.全国の集計結果（生育環境）</vt:lpstr>
      <vt:lpstr>５.全国の集計結果（地表面の状況）</vt:lpstr>
      <vt:lpstr>PowerPoint プレゼンテーション</vt:lpstr>
      <vt:lpstr>６. 調査報告の提出状況</vt:lpstr>
      <vt:lpstr>７. 現状と課題</vt:lpstr>
      <vt:lpstr>８. 提 案</vt:lpstr>
      <vt:lpstr>PowerPoint プレゼンテーション</vt:lpstr>
      <vt:lpstr> 全国８万３千人の クラブ員皆さんのご協力 が不可欠です！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令和元年度 環境調査報告</dc:title>
  <dc:creator>日本学校農業クラブ連盟</dc:creator>
  <cp:lastModifiedBy>掛田 進哉</cp:lastModifiedBy>
  <cp:revision>196</cp:revision>
  <cp:lastPrinted>2020-01-06T04:09:14Z</cp:lastPrinted>
  <dcterms:created xsi:type="dcterms:W3CDTF">2019-12-25T05:28:42Z</dcterms:created>
  <dcterms:modified xsi:type="dcterms:W3CDTF">2020-01-16T19:57:07Z</dcterms:modified>
</cp:coreProperties>
</file>