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10.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omments/comment1.xml" ContentType="application/vnd.openxmlformats-officedocument.presentationml.comments+xml"/>
  <Override PartName="/ppt/notesSlides/notesSlide11.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drawings/drawing3.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4.xml" ContentType="application/vnd.openxmlformats-officedocument.drawingml.chartshapes+xml"/>
  <Override PartName="/ppt/notesSlides/notesSlide14.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2.xml" ContentType="application/vnd.openxmlformats-officedocument.themeOverride+xml"/>
  <Override PartName="/ppt/drawings/drawing5.xml" ContentType="application/vnd.openxmlformats-officedocument.drawingml.chartshapes+xml"/>
  <Override PartName="/ppt/notesSlides/notesSlide16.xml" ContentType="application/vnd.openxmlformats-officedocument.presentationml.notesSlid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3.xml" ContentType="application/vnd.openxmlformats-officedocument.themeOverride+xml"/>
  <Override PartName="/ppt/notesSlides/notesSlide17.xml" ContentType="application/vnd.openxmlformats-officedocument.presentationml.notesSlid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8.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9.xml" ContentType="application/vnd.openxmlformats-officedocument.presentationml.notesSlide+xml"/>
  <Override PartName="/ppt/charts/chart19.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6.xml" ContentType="application/vnd.openxmlformats-officedocument.drawingml.chartshapes+xml"/>
  <Override PartName="/ppt/notesSlides/notesSlide20.xml" ContentType="application/vnd.openxmlformats-officedocument.presentationml.notesSlide+xml"/>
  <Override PartName="/ppt/charts/chart20.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21.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1.xml" ContentType="application/vnd.openxmlformats-officedocument.presentationml.notesSlide+xml"/>
  <Override PartName="/ppt/charts/chart22.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4.xml" ContentType="application/vnd.openxmlformats-officedocument.themeOverride+xml"/>
  <Override PartName="/ppt/drawings/drawing7.xml" ContentType="application/vnd.openxmlformats-officedocument.drawingml.chartshapes+xml"/>
  <Override PartName="/ppt/notesSlides/notesSlide22.xml" ContentType="application/vnd.openxmlformats-officedocument.presentationml.notesSlide+xml"/>
  <Override PartName="/ppt/charts/chart23.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4.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3.xml" ContentType="application/vnd.openxmlformats-officedocument.presentationml.notesSlide+xml"/>
  <Override PartName="/ppt/charts/chart25.xml" ContentType="application/vnd.openxmlformats-officedocument.drawingml.chart+xml"/>
  <Override PartName="/ppt/charts/style22.xml" ContentType="application/vnd.ms-office.chartstyle+xml"/>
  <Override PartName="/ppt/charts/colors22.xml" ContentType="application/vnd.ms-office.chartcolorstyle+xml"/>
  <Override PartName="/ppt/drawings/drawing8.xml" ContentType="application/vnd.openxmlformats-officedocument.drawingml.chartshapes+xml"/>
  <Override PartName="/ppt/notesSlides/notesSlide24.xml" ContentType="application/vnd.openxmlformats-officedocument.presentationml.notesSlide+xml"/>
  <Override PartName="/ppt/charts/chart26.xml" ContentType="application/vnd.openxmlformats-officedocument.drawingml.chart+xml"/>
  <Override PartName="/ppt/drawings/drawing9.xml" ContentType="application/vnd.openxmlformats-officedocument.drawingml.chartshapes+xml"/>
  <Override PartName="/ppt/charts/chart27.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5.xml" ContentType="application/vnd.openxmlformats-officedocument.themeOverride+xml"/>
  <Override PartName="/ppt/drawings/drawing10.xml" ContentType="application/vnd.openxmlformats-officedocument.drawingml.chartshapes+xml"/>
  <Override PartName="/ppt/charts/chart28.xml" ContentType="application/vnd.openxmlformats-officedocument.drawingml.chart+xml"/>
  <Override PartName="/ppt/charts/style24.xml" ContentType="application/vnd.ms-office.chartstyle+xml"/>
  <Override PartName="/ppt/charts/colors24.xml" ContentType="application/vnd.ms-office.chartcolorstyle+xml"/>
  <Override PartName="/ppt/drawings/drawing11.xml" ContentType="application/vnd.openxmlformats-officedocument.drawingml.chartshapes+xml"/>
  <Override PartName="/ppt/charts/chart29.xml" ContentType="application/vnd.openxmlformats-officedocument.drawingml.chart+xml"/>
  <Override PartName="/ppt/charts/style25.xml" ContentType="application/vnd.ms-office.chartstyle+xml"/>
  <Override PartName="/ppt/charts/colors25.xml" ContentType="application/vnd.ms-office.chartcolorstyle+xml"/>
  <Override PartName="/ppt/drawings/drawing12.xml" ContentType="application/vnd.openxmlformats-officedocument.drawingml.chartshapes+xml"/>
  <Override PartName="/ppt/charts/chart30.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6.xml" ContentType="application/vnd.openxmlformats-officedocument.themeOverride+xml"/>
  <Override PartName="/ppt/drawings/drawing13.xml" ContentType="application/vnd.openxmlformats-officedocument.drawingml.chartshapes+xml"/>
  <Override PartName="/ppt/charts/chart31.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7.xml" ContentType="application/vnd.openxmlformats-officedocument.themeOverride+xml"/>
  <Override PartName="/ppt/drawings/drawing14.xml" ContentType="application/vnd.openxmlformats-officedocument.drawingml.chartshapes+xml"/>
  <Override PartName="/ppt/charts/chart32.xml" ContentType="application/vnd.openxmlformats-officedocument.drawingml.chart+xml"/>
  <Override PartName="/ppt/charts/style28.xml" ContentType="application/vnd.ms-office.chartstyle+xml"/>
  <Override PartName="/ppt/charts/colors28.xml" ContentType="application/vnd.ms-office.chartcolorstyle+xml"/>
  <Override PartName="/ppt/drawings/drawing15.xml" ContentType="application/vnd.openxmlformats-officedocument.drawingml.chartshapes+xml"/>
  <Override PartName="/ppt/charts/chart33.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25.xml" ContentType="application/vnd.openxmlformats-officedocument.presentationml.notesSlide+xml"/>
  <Override PartName="/ppt/charts/chart34.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26.xml" ContentType="application/vnd.openxmlformats-officedocument.presentationml.notesSlide+xml"/>
  <Override PartName="/ppt/charts/chart35.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6.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8" r:id="rId4"/>
  </p:sldMasterIdLst>
  <p:notesMasterIdLst>
    <p:notesMasterId r:id="rId33"/>
  </p:notesMasterIdLst>
  <p:sldIdLst>
    <p:sldId id="256" r:id="rId5"/>
    <p:sldId id="257" r:id="rId6"/>
    <p:sldId id="259" r:id="rId7"/>
    <p:sldId id="261" r:id="rId8"/>
    <p:sldId id="291" r:id="rId9"/>
    <p:sldId id="260" r:id="rId10"/>
    <p:sldId id="288" r:id="rId11"/>
    <p:sldId id="289" r:id="rId12"/>
    <p:sldId id="283" r:id="rId13"/>
    <p:sldId id="284" r:id="rId14"/>
    <p:sldId id="279" r:id="rId15"/>
    <p:sldId id="280" r:id="rId16"/>
    <p:sldId id="281" r:id="rId17"/>
    <p:sldId id="282" r:id="rId18"/>
    <p:sldId id="275" r:id="rId19"/>
    <p:sldId id="276" r:id="rId20"/>
    <p:sldId id="274" r:id="rId21"/>
    <p:sldId id="267" r:id="rId22"/>
    <p:sldId id="277" r:id="rId23"/>
    <p:sldId id="278" r:id="rId24"/>
    <p:sldId id="285" r:id="rId25"/>
    <p:sldId id="286" r:id="rId26"/>
    <p:sldId id="270" r:id="rId27"/>
    <p:sldId id="290" r:id="rId28"/>
    <p:sldId id="273" r:id="rId29"/>
    <p:sldId id="287" r:id="rId30"/>
    <p:sldId id="271" r:id="rId31"/>
    <p:sldId id="272" r:id="rId32"/>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前田 拳士朗" initials="前田" lastIdx="1" clrIdx="0">
    <p:extLst>
      <p:ext uri="{19B8F6BF-5375-455C-9EA6-DF929625EA0E}">
        <p15:presenceInfo xmlns:p15="http://schemas.microsoft.com/office/powerpoint/2012/main" userId="f36a51e55d45620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C74FA4-0D07-4CCB-A4F1-DB7217BFD7BC}" v="175" dt="2021-12-23T10:02:38.036"/>
    <p1510:client id="{1C6DAF6D-F350-4805-AC41-068317093D4F}" v="8" dt="2022-01-14T12:20:33.4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340" autoAdjust="0"/>
  </p:normalViewPr>
  <p:slideViewPr>
    <p:cSldViewPr snapToGrid="0">
      <p:cViewPr varScale="1">
        <p:scale>
          <a:sx n="41" d="100"/>
          <a:sy n="41" d="100"/>
        </p:scale>
        <p:origin x="78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4.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5.xml"/><Relationship Id="rId4" Type="http://schemas.openxmlformats.org/officeDocument/2006/relationships/package" Target="../embeddings/Microsoft_Excel_Worksheet9.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6.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35&#29872;&#22659;&#35519;&#26619;&#38598;&#35336;&#34920;2021&#65288;&#20013;&#22269;&#12502;&#12525;&#12483;&#12463;&#65289;.xlsx" TargetMode="External"/><Relationship Id="rId2" Type="http://schemas.microsoft.com/office/2011/relationships/chartColorStyle" Target="colors13.xml"/><Relationship Id="rId1" Type="http://schemas.microsoft.com/office/2011/relationships/chartStyle" Target="style13.xml"/></Relationships>
</file>

<file path=ppt/charts/_rels/chart17.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35&#29872;&#22659;&#35519;&#26619;&#38598;&#35336;&#34920;2021&#65288;&#20013;&#22269;&#12502;&#12525;&#12483;&#12463;&#65289;.xlsx" TargetMode="External"/><Relationship Id="rId2" Type="http://schemas.microsoft.com/office/2011/relationships/chartColorStyle" Target="colors14.xml"/><Relationship Id="rId1" Type="http://schemas.microsoft.com/office/2011/relationships/chartStyle" Target="style14.xml"/></Relationships>
</file>

<file path=ppt/charts/_rels/chart18.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35&#29872;&#22659;&#35519;&#26619;&#38598;&#35336;&#34920;2021&#65288;&#20013;&#22269;&#12502;&#12525;&#12483;&#12463;&#65289;.xlsx" TargetMode="External"/><Relationship Id="rId2" Type="http://schemas.microsoft.com/office/2011/relationships/chartColorStyle" Target="colors15.xml"/><Relationship Id="rId1" Type="http://schemas.microsoft.com/office/2011/relationships/chartStyle" Target="style15.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7.xml"/><Relationship Id="rId1" Type="http://schemas.microsoft.com/office/2011/relationships/chartStyle" Target="style17.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8.xml"/><Relationship Id="rId1" Type="http://schemas.microsoft.com/office/2011/relationships/chartStyle" Target="style18.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9.xml"/><Relationship Id="rId1" Type="http://schemas.microsoft.com/office/2011/relationships/chartStyle" Target="style19.xml"/><Relationship Id="rId5" Type="http://schemas.openxmlformats.org/officeDocument/2006/relationships/chartUserShapes" Target="../drawings/drawing7.xml"/><Relationship Id="rId4" Type="http://schemas.openxmlformats.org/officeDocument/2006/relationships/oleObject" Target="file:///C:\Users\gunma\Desktop\09.&#20061;&#24030;&#12502;&#12525;&#12483;&#12463;\&#20061;&#24030;&#12502;&#12525;&#12483;&#12463;&#12288;&#38598;&#35336;.xlsx" TargetMode="Externa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20.xml"/><Relationship Id="rId1" Type="http://schemas.microsoft.com/office/2011/relationships/chartStyle" Target="style20.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21.xml"/><Relationship Id="rId1" Type="http://schemas.microsoft.com/office/2011/relationships/chartStyle" Target="style21.xml"/></Relationships>
</file>

<file path=ppt/charts/_rels/chart25.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9320;2021&#22577;&#21578;&#26360;&#29992;&#20840;&#22269;&#38598;&#35336;&#32080;&#26524;(&#20840;&#22269;).xlsx" TargetMode="Externa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chartUserShapes" Target="../drawings/drawing8.xml"/></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oleObject" Target="../embeddings/oleObject1.bin"/></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3.xml"/><Relationship Id="rId1" Type="http://schemas.microsoft.com/office/2011/relationships/chartStyle" Target="style23.xml"/><Relationship Id="rId5" Type="http://schemas.openxmlformats.org/officeDocument/2006/relationships/chartUserShapes" Target="../drawings/drawing10.xml"/><Relationship Id="rId4" Type="http://schemas.openxmlformats.org/officeDocument/2006/relationships/package" Target="../embeddings/Microsoft_Excel_Worksheet17.xlsx"/></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chartUserShapes" Target="../drawings/drawing11.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chartUserShapes" Target="../drawings/drawing1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26.xml"/><Relationship Id="rId1" Type="http://schemas.microsoft.com/office/2011/relationships/chartStyle" Target="style26.xml"/><Relationship Id="rId5" Type="http://schemas.openxmlformats.org/officeDocument/2006/relationships/chartUserShapes" Target="../drawings/drawing13.xml"/><Relationship Id="rId4" Type="http://schemas.openxmlformats.org/officeDocument/2006/relationships/oleObject" Target="../embeddings/oleObject2.bin"/></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7.xml"/><Relationship Id="rId1" Type="http://schemas.microsoft.com/office/2011/relationships/chartStyle" Target="style27.xml"/><Relationship Id="rId5" Type="http://schemas.openxmlformats.org/officeDocument/2006/relationships/chartUserShapes" Target="../drawings/drawing14.xml"/><Relationship Id="rId4" Type="http://schemas.openxmlformats.org/officeDocument/2006/relationships/package" Target="../embeddings/Microsoft_Excel_Worksheet20.xlsx"/></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chartUserShapes" Target="../drawings/drawing15.xml"/></Relationships>
</file>

<file path=ppt/charts/_rels/chart3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29.xml"/><Relationship Id="rId1" Type="http://schemas.microsoft.com/office/2011/relationships/chartStyle" Target="style29.xml"/></Relationships>
</file>

<file path=ppt/charts/_rels/chart34.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12497;&#12527;&#12509;/2021&#12479;&#12531;&#12509;&#12509;&#21106;&#21512;&#25512;&#31227;%20(&#33258;&#21205;&#20445;&#23384;&#28168;&#12415;).xlsx" TargetMode="External"/><Relationship Id="rId2" Type="http://schemas.microsoft.com/office/2011/relationships/chartColorStyle" Target="colors30.xml"/><Relationship Id="rId1" Type="http://schemas.microsoft.com/office/2011/relationships/chartStyle" Target="style30.xml"/></Relationships>
</file>

<file path=ppt/charts/_rels/chart35.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9320;2021&#22577;&#21578;&#26360;&#29992;&#20840;&#22269;&#38598;&#35336;&#32080;&#26524;(&#20840;&#22269;).xlsx" TargetMode="External"/><Relationship Id="rId2" Type="http://schemas.microsoft.com/office/2011/relationships/chartColorStyle" Target="colors31.xml"/><Relationship Id="rId1" Type="http://schemas.microsoft.com/office/2011/relationships/chartStyle" Target="style31.xml"/></Relationships>
</file>

<file path=ppt/charts/_rels/chart36.xml.rels><?xml version="1.0" encoding="UTF-8" standalone="yes"?>
<Relationships xmlns="http://schemas.openxmlformats.org/package/2006/relationships"><Relationship Id="rId3" Type="http://schemas.openxmlformats.org/officeDocument/2006/relationships/oleObject" Target="https://tokyoeducation-my.sharepoint.com/personal/k0971919_metro_ed_jp/Documents/&#12487;&#12473;&#12463;&#12488;&#12483;&#12503;/07.&#20013;&#22269;&#12502;&#12525;&#12483;&#12463;/&#9320;2021&#22577;&#21578;&#26360;&#29992;&#20840;&#22269;&#38598;&#35336;&#32080;&#26524;(&#20840;&#22269;).xlsx" TargetMode="External"/><Relationship Id="rId2" Type="http://schemas.microsoft.com/office/2011/relationships/chartColorStyle" Target="colors32.xml"/><Relationship Id="rId1" Type="http://schemas.microsoft.com/office/2011/relationships/chartStyle" Target="style32.xm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33883;&#35199;&#30495;&#24339;\Desktop\&#9313;&#38306;&#26481;&#12502;&#12525;&#12483;&#12463;&#38598;&#35336;&#34920;2021%20(&#38745;&#23713;&#65306;&#26862;&#23822;&#12289;&#26627;&#26408;&#65306;&#27704;&#20117;).xlsx"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C:\Users\&#33883;&#35199;&#30495;&#24339;\Desktop\&#9313;&#38306;&#26481;&#12502;&#12525;&#12483;&#12463;&#38598;&#35336;&#34920;2021%20(&#38745;&#23713;&#65306;&#26862;&#23822;&#12289;&#26627;&#26408;&#65306;&#27704;&#20117;).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33883;&#35199;&#30495;&#24339;\Desktop\&#9313;&#38306;&#26481;&#12502;&#12525;&#12483;&#12463;&#38598;&#35336;&#34920;2021%20(&#38745;&#23713;&#65306;&#26862;&#23822;&#12289;&#26627;&#26408;&#65306;&#27704;&#20117;).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3.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sz="2800" b="1" dirty="0">
                <a:solidFill>
                  <a:schemeClr val="tx1"/>
                </a:solidFill>
                <a:latin typeface="UD デジタル 教科書体 NK-R" panose="02020400000000000000" pitchFamily="18" charset="-128"/>
                <a:ea typeface="UD デジタル 教科書体 NK-R" panose="02020400000000000000" pitchFamily="18" charset="-128"/>
              </a:rPr>
              <a:t>種類別報告件数の内訳</a:t>
            </a:r>
            <a:endParaRPr lang="ja-JP" sz="2800" b="1" dirty="0">
              <a:solidFill>
                <a:schemeClr val="tx1"/>
              </a:solidFill>
              <a:latin typeface="UD デジタル 教科書体 NK-R" panose="02020400000000000000" pitchFamily="18" charset="-128"/>
              <a:ea typeface="UD デジタル 教科書体 NK-R" panose="02020400000000000000" pitchFamily="18" charset="-128"/>
            </a:endParaRPr>
          </a:p>
        </c:rich>
      </c:tx>
      <c:layout>
        <c:manualLayout>
          <c:xMode val="edge"/>
          <c:yMode val="edge"/>
          <c:x val="0.28929364180281053"/>
          <c:y val="0.1003637222989069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7507792803264308"/>
          <c:y val="0.18374615067389705"/>
          <c:w val="0.28887422370751498"/>
          <c:h val="0.56291472252852603"/>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1607-4FA2-9A5A-AC1ECCE904E6}"/>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1607-4FA2-9A5A-AC1ECCE904E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1607-4FA2-9A5A-AC1ECCE904E6}"/>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1607-4FA2-9A5A-AC1ECCE904E6}"/>
              </c:ext>
            </c:extLst>
          </c:dPt>
          <c:dLbls>
            <c:dLbl>
              <c:idx val="0"/>
              <c:layout>
                <c:manualLayout>
                  <c:x val="2.9247486566223609E-2"/>
                  <c:y val="-0.31507014677499406"/>
                </c:manualLayout>
              </c:layout>
              <c:tx>
                <c:rich>
                  <a:bodyPr/>
                  <a:lstStyle/>
                  <a:p>
                    <a:fld id="{562CA354-39E6-4D74-A95C-A305D09B77AE}" type="CATEGORYNAME">
                      <a:rPr lang="ja-JP" altLang="en-US" sz="16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rPr>
                      <a:t>
</a:t>
                    </a:r>
                    <a:fld id="{A526BC5E-3FA1-4180-BBAD-174653BE7008}" type="PERCENTAGE">
                      <a:rPr lang="en-US" altLang="ja-JP" sz="16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607-4FA2-9A5A-AC1ECCE904E6}"/>
                </c:ext>
              </c:extLst>
            </c:dLbl>
            <c:dLbl>
              <c:idx val="1"/>
              <c:layout>
                <c:manualLayout>
                  <c:x val="-7.4720099738019422E-2"/>
                  <c:y val="4.6847701385570092E-3"/>
                </c:manualLayout>
              </c:layout>
              <c:tx>
                <c:rich>
                  <a:bodyPr/>
                  <a:lstStyle/>
                  <a:p>
                    <a:fld id="{6BFD54CB-DF5E-45EA-9BD2-BE1EF7A1CAAA}" type="CATEGORYNAME">
                      <a:rPr lang="ja-JP" altLang="en-US" sz="16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rPr>
                      <a:t>
</a:t>
                    </a:r>
                    <a:fld id="{9E1345D2-98D0-4E70-A83F-8268DB9F9F33}" type="PERCENTAGE">
                      <a:rPr lang="en-US" altLang="ja-JP" sz="16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607-4FA2-9A5A-AC1ECCE904E6}"/>
                </c:ext>
              </c:extLst>
            </c:dLbl>
            <c:dLbl>
              <c:idx val="2"/>
              <c:layout>
                <c:manualLayout>
                  <c:x val="-9.1075498344615535E-2"/>
                  <c:y val="-1.4250464180855762E-2"/>
                </c:manualLayout>
              </c:layout>
              <c:tx>
                <c:rich>
                  <a:bodyPr rot="0" spcFirstLastPara="1" vertOverflow="overflow" horzOverflow="overflow"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9A1765B7-DDC1-41B9-88F5-3CF4950AE591}" type="CATEGORYNAME">
                      <a:rPr lang="ja-JP" altLang="en-US" sz="1600" b="1">
                        <a:solidFill>
                          <a:schemeClr val="tx1"/>
                        </a:solidFill>
                        <a:latin typeface="UD デジタル 教科書体 NK-R" panose="02020400000000000000" pitchFamily="18" charset="-128"/>
                        <a:ea typeface="UD デジタル 教科書体 NK-R" panose="02020400000000000000" pitchFamily="18" charset="-128"/>
                      </a:rPr>
                      <a:pPr>
                        <a:defRPr sz="1600" b="1">
                          <a:solidFill>
                            <a:schemeClr val="tx1"/>
                          </a:solidFill>
                        </a:defRPr>
                      </a:pPr>
                      <a:t>[分類名]</a:t>
                    </a:fld>
                    <a:r>
                      <a:rPr lang="ja-JP" altLang="en-US" sz="1600" b="1" baseline="0" dirty="0">
                        <a:solidFill>
                          <a:schemeClr val="tx1"/>
                        </a:solidFill>
                        <a:latin typeface="UD デジタル 教科書体 NK-R" panose="02020400000000000000" pitchFamily="18" charset="-128"/>
                        <a:ea typeface="UD デジタル 教科書体 NK-R" panose="02020400000000000000" pitchFamily="18" charset="-128"/>
                      </a:rPr>
                      <a:t>
</a:t>
                    </a:r>
                    <a:fld id="{E38801CD-5B44-4823-96C3-4529006508CA}" type="PERCENTAGE">
                      <a:rPr lang="en-US" altLang="ja-JP" sz="1600" b="1" baseline="0">
                        <a:solidFill>
                          <a:schemeClr val="tx1"/>
                        </a:solidFill>
                        <a:latin typeface="UD デジタル 教科書体 NK-R" panose="02020400000000000000" pitchFamily="18" charset="-128"/>
                        <a:ea typeface="UD デジタル 教科書体 NK-R" panose="02020400000000000000" pitchFamily="18" charset="-128"/>
                      </a:rPr>
                      <a:pPr>
                        <a:defRPr sz="1600" b="1">
                          <a:solidFill>
                            <a:schemeClr val="tx1"/>
                          </a:solidFill>
                        </a:defRPr>
                      </a:pPr>
                      <a:t>[パーセンテージ]</a:t>
                    </a:fld>
                    <a:endParaRPr lang="ja-JP" altLang="en-US" sz="1600" b="1"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pPr>
                <a:noFill/>
                <a:ln>
                  <a:noFill/>
                </a:ln>
                <a:effectLst/>
              </c:spPr>
              <c:txPr>
                <a:bodyPr rot="0" spcFirstLastPara="1" vertOverflow="overflow" horzOverflow="overflow"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16476518452476516"/>
                      <c:h val="6.7614973357784589E-2"/>
                    </c:manualLayout>
                  </c15:layout>
                  <c15:dlblFieldTable/>
                  <c15:showDataLabelsRange val="0"/>
                </c:ext>
                <c:ext xmlns:c16="http://schemas.microsoft.com/office/drawing/2014/chart" uri="{C3380CC4-5D6E-409C-BE32-E72D297353CC}">
                  <c16:uniqueId val="{00000005-1607-4FA2-9A5A-AC1ECCE904E6}"/>
                </c:ext>
              </c:extLst>
            </c:dLbl>
            <c:dLbl>
              <c:idx val="3"/>
              <c:layout>
                <c:manualLayout>
                  <c:x val="-4.7059559603179396E-2"/>
                  <c:y val="-8.430338278199806E-2"/>
                </c:manualLayout>
              </c:layout>
              <c:tx>
                <c:rich>
                  <a:bodyPr/>
                  <a:lstStyle/>
                  <a:p>
                    <a:fld id="{3273AFC4-F041-4E5B-8BA9-24F35C424E5D}" type="CATEGORYNAME">
                      <a:rPr lang="ja-JP" altLang="en-US" sz="16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rPr>
                      <a:t>
</a:t>
                    </a:r>
                    <a:fld id="{EE423404-08F8-47A1-8073-D9948811F4AB}" type="PERCENTAGE">
                      <a:rPr lang="en-US" altLang="ja-JP" sz="16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16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607-4FA2-9A5A-AC1ECCE904E6}"/>
                </c:ext>
              </c:extLst>
            </c:dLbl>
            <c:spPr>
              <a:noFill/>
              <a:ln>
                <a:noFill/>
              </a:ln>
              <a:effectLst/>
            </c:spPr>
            <c:txPr>
              <a:bodyPr rot="0" spcFirstLastPara="1" vertOverflow="overflow" horzOverflow="overflow"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0"/>
            <c:extLst>
              <c:ext xmlns:c15="http://schemas.microsoft.com/office/drawing/2012/chart" uri="{CE6537A1-D6FC-4f65-9D91-7224C49458BB}"/>
            </c:extLst>
          </c:dLbls>
          <c:cat>
            <c:strRef>
              <c:f>'（集計表）日連事務局提出用'!$P$38:$S$38</c:f>
              <c:strCache>
                <c:ptCount val="4"/>
                <c:pt idx="0">
                  <c:v>セイヨウタンポポ</c:v>
                </c:pt>
                <c:pt idx="1">
                  <c:v>アカミタンポポ</c:v>
                </c:pt>
                <c:pt idx="2">
                  <c:v>シロバナタンポポ</c:v>
                </c:pt>
                <c:pt idx="3">
                  <c:v>カントウタンポポ</c:v>
                </c:pt>
              </c:strCache>
            </c:strRef>
          </c:cat>
          <c:val>
            <c:numRef>
              <c:f>'（集計表）日連事務局提出用'!$P$45:$S$45</c:f>
              <c:numCache>
                <c:formatCode>General</c:formatCode>
                <c:ptCount val="4"/>
                <c:pt idx="0">
                  <c:v>164</c:v>
                </c:pt>
                <c:pt idx="1">
                  <c:v>21</c:v>
                </c:pt>
                <c:pt idx="2">
                  <c:v>9</c:v>
                </c:pt>
                <c:pt idx="3">
                  <c:v>40</c:v>
                </c:pt>
              </c:numCache>
            </c:numRef>
          </c:val>
          <c:extLst>
            <c:ext xmlns:c16="http://schemas.microsoft.com/office/drawing/2014/chart" uri="{C3380CC4-5D6E-409C-BE32-E72D297353CC}">
              <c16:uniqueId val="{00000008-1607-4FA2-9A5A-AC1ECCE904E6}"/>
            </c:ext>
          </c:extLst>
        </c:ser>
        <c:dLbls>
          <c:showLegendKey val="0"/>
          <c:showVal val="0"/>
          <c:showCatName val="0"/>
          <c:showSerName val="0"/>
          <c:showPercent val="1"/>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sng" strike="noStrike" kern="1200" spc="0" baseline="0">
                <a:solidFill>
                  <a:schemeClr val="tx1"/>
                </a:solidFill>
                <a:latin typeface="+mn-lt"/>
                <a:ea typeface="+mn-ea"/>
                <a:cs typeface="+mn-cs"/>
              </a:defRPr>
            </a:pPr>
            <a:r>
              <a:rPr lang="ja-JP" sz="2400" b="1" u="sng" dirty="0">
                <a:solidFill>
                  <a:schemeClr val="tx1"/>
                </a:solidFill>
              </a:rPr>
              <a:t>種類別報告件数の内訳（東海ブロック）</a:t>
            </a:r>
          </a:p>
        </c:rich>
      </c:tx>
      <c:layout>
        <c:manualLayout>
          <c:xMode val="edge"/>
          <c:yMode val="edge"/>
          <c:x val="0.1562791763272518"/>
          <c:y val="6.8969952804978588E-3"/>
        </c:manualLayout>
      </c:layout>
      <c:overlay val="0"/>
      <c:spPr>
        <a:noFill/>
        <a:ln>
          <a:noFill/>
        </a:ln>
        <a:effectLst/>
      </c:spPr>
      <c:txPr>
        <a:bodyPr rot="0" spcFirstLastPara="1" vertOverflow="ellipsis" vert="horz" wrap="square" anchor="ctr" anchorCtr="1"/>
        <a:lstStyle/>
        <a:p>
          <a:pPr>
            <a:defRPr sz="2400" b="1" i="0" u="sng" strike="noStrike" kern="1200" spc="0" baseline="0">
              <a:solidFill>
                <a:schemeClr val="tx1"/>
              </a:solidFill>
              <a:latin typeface="+mn-lt"/>
              <a:ea typeface="+mn-ea"/>
              <a:cs typeface="+mn-cs"/>
            </a:defRPr>
          </a:pPr>
          <a:endParaRPr lang="ja-JP"/>
        </a:p>
      </c:txPr>
    </c:title>
    <c:autoTitleDeleted val="0"/>
    <c:plotArea>
      <c:layout>
        <c:manualLayout>
          <c:layoutTarget val="inner"/>
          <c:xMode val="edge"/>
          <c:yMode val="edge"/>
          <c:x val="0.19702253127449978"/>
          <c:y val="0.16999918473091594"/>
          <c:w val="0.66178128949052262"/>
          <c:h val="0.79335990506644438"/>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0-8632-428C-BE94-C7B2B6DB14E4}"/>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1-8632-428C-BE94-C7B2B6DB14E4}"/>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2-8632-428C-BE94-C7B2B6DB14E4}"/>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3-8632-428C-BE94-C7B2B6DB14E4}"/>
              </c:ext>
            </c:extLst>
          </c:dPt>
          <c:dLbls>
            <c:dLbl>
              <c:idx val="0"/>
              <c:layout>
                <c:manualLayout>
                  <c:x val="0.11740584983695219"/>
                  <c:y val="0.17300481008759613"/>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ea"/>
                        <a:ea typeface="+mn-ea"/>
                        <a:cs typeface="+mn-cs"/>
                      </a:defRPr>
                    </a:pPr>
                    <a:r>
                      <a:rPr lang="ja-JP" altLang="en-US" sz="1600" b="1" dirty="0">
                        <a:latin typeface="+mn-ea"/>
                        <a:ea typeface="+mn-ea"/>
                      </a:rPr>
                      <a:t>セイヨウタンポポ
</a:t>
                    </a:r>
                    <a:r>
                      <a:rPr lang="en-US" altLang="ja-JP" sz="1600" b="1" dirty="0">
                        <a:latin typeface="+mn-ea"/>
                        <a:ea typeface="+mn-ea"/>
                      </a:rPr>
                      <a:t>67%</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8138528138528135"/>
                      <c:h val="0.18481751560334442"/>
                    </c:manualLayout>
                  </c15:layout>
                  <c15:showDataLabelsRange val="0"/>
                </c:ext>
                <c:ext xmlns:c16="http://schemas.microsoft.com/office/drawing/2014/chart" uri="{C3380CC4-5D6E-409C-BE32-E72D297353CC}">
                  <c16:uniqueId val="{00000000-8632-428C-BE94-C7B2B6DB14E4}"/>
                </c:ext>
              </c:extLst>
            </c:dLbl>
            <c:dLbl>
              <c:idx val="1"/>
              <c:layout>
                <c:manualLayout>
                  <c:x val="-0.15731130199634136"/>
                  <c:y val="0.13646046397869421"/>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sz="1600" b="1" dirty="0">
                        <a:solidFill>
                          <a:schemeClr val="tx1"/>
                        </a:solidFill>
                      </a:rPr>
                      <a:t>アカミタンポポ
</a:t>
                    </a:r>
                    <a:r>
                      <a:rPr lang="en-US" altLang="ja-JP" sz="1600" b="1" dirty="0">
                        <a:solidFill>
                          <a:schemeClr val="tx1"/>
                        </a:solidFill>
                      </a:rPr>
                      <a:t>8%</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5793650793650796"/>
                      <c:h val="0.18481751560334442"/>
                    </c:manualLayout>
                  </c15:layout>
                  <c15:showDataLabelsRange val="0"/>
                </c:ext>
                <c:ext xmlns:c16="http://schemas.microsoft.com/office/drawing/2014/chart" uri="{C3380CC4-5D6E-409C-BE32-E72D297353CC}">
                  <c16:uniqueId val="{00000001-8632-428C-BE94-C7B2B6DB14E4}"/>
                </c:ext>
              </c:extLst>
            </c:dLbl>
            <c:dLbl>
              <c:idx val="2"/>
              <c:layout>
                <c:manualLayout>
                  <c:x val="-0.14172646032882252"/>
                  <c:y val="-8.421548467747049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sz="1600" b="1" dirty="0">
                        <a:solidFill>
                          <a:schemeClr val="tx1"/>
                        </a:solidFill>
                      </a:rPr>
                      <a:t>シロバナタンポポ
</a:t>
                    </a:r>
                    <a:r>
                      <a:rPr lang="en-US" altLang="ja-JP" sz="1600" b="1" dirty="0">
                        <a:solidFill>
                          <a:schemeClr val="tx1"/>
                        </a:solidFill>
                      </a:rPr>
                      <a:t>5%</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7777777777777779"/>
                      <c:h val="0.23083492612756243"/>
                    </c:manualLayout>
                  </c15:layout>
                  <c15:showDataLabelsRange val="0"/>
                </c:ext>
                <c:ext xmlns:c16="http://schemas.microsoft.com/office/drawing/2014/chart" uri="{C3380CC4-5D6E-409C-BE32-E72D297353CC}">
                  <c16:uniqueId val="{00000002-8632-428C-BE94-C7B2B6DB14E4}"/>
                </c:ext>
              </c:extLst>
            </c:dLbl>
            <c:dLbl>
              <c:idx val="3"/>
              <c:layout>
                <c:manualLayout>
                  <c:x val="-9.136372158025699E-2"/>
                  <c:y val="-0.10474377904396114"/>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ea"/>
                        <a:ea typeface="+mn-ea"/>
                        <a:cs typeface="+mn-cs"/>
                      </a:defRPr>
                    </a:pPr>
                    <a:r>
                      <a:rPr lang="ja-JP" altLang="en-US" sz="1600" b="1" dirty="0">
                        <a:solidFill>
                          <a:schemeClr val="tx1"/>
                        </a:solidFill>
                        <a:latin typeface="+mn-ea"/>
                        <a:ea typeface="+mn-ea"/>
                      </a:rPr>
                      <a:t>カントウタンポポ
</a:t>
                    </a:r>
                    <a:r>
                      <a:rPr lang="en-US" altLang="ja-JP" sz="1600" b="1" dirty="0">
                        <a:solidFill>
                          <a:schemeClr val="tx1"/>
                        </a:solidFill>
                        <a:latin typeface="+mn-ea"/>
                        <a:ea typeface="+mn-ea"/>
                      </a:rPr>
                      <a:t>20%</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94011544011544"/>
                      <c:h val="0.18481751560334442"/>
                    </c:manualLayout>
                  </c15:layout>
                  <c15:showDataLabelsRange val="0"/>
                </c:ext>
                <c:ext xmlns:c16="http://schemas.microsoft.com/office/drawing/2014/chart" uri="{C3380CC4-5D6E-409C-BE32-E72D297353CC}">
                  <c16:uniqueId val="{00000003-8632-428C-BE94-C7B2B6DB14E4}"/>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6350" cap="flat" cmpd="sng" algn="ctr">
                  <a:solidFill>
                    <a:schemeClr val="dk1"/>
                  </a:solidFill>
                  <a:prstDash val="solid"/>
                  <a:miter lim="800000"/>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966</c:v>
                </c:pt>
                <c:pt idx="1">
                  <c:v>117</c:v>
                </c:pt>
                <c:pt idx="2">
                  <c:v>67</c:v>
                </c:pt>
                <c:pt idx="3">
                  <c:v>291</c:v>
                </c:pt>
              </c:numCache>
            </c:numRef>
          </c:val>
          <c:extLst>
            <c:ext xmlns:c16="http://schemas.microsoft.com/office/drawing/2014/chart" uri="{C3380CC4-5D6E-409C-BE32-E72D297353CC}">
              <c16:uniqueId val="{00000004-8632-428C-BE94-C7B2B6DB14E4}"/>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solidFill>
                  <a:schemeClr val="tx1"/>
                </a:solidFill>
              </a:defRPr>
            </a:pPr>
            <a:r>
              <a:rPr lang="ja-JP" altLang="en-US" sz="2400" dirty="0">
                <a:solidFill>
                  <a:schemeClr val="tx1"/>
                </a:solidFill>
                <a:latin typeface="+mn-ea"/>
                <a:ea typeface="+mn-ea"/>
              </a:rPr>
              <a:t>種類と生育環境</a:t>
            </a:r>
          </a:p>
        </c:rich>
      </c:tx>
      <c:layout>
        <c:manualLayout>
          <c:xMode val="edge"/>
          <c:yMode val="edge"/>
          <c:x val="0.31586935658577153"/>
          <c:y val="2.1164027042182794E-2"/>
        </c:manualLayout>
      </c:layout>
      <c:overlay val="0"/>
    </c:title>
    <c:autoTitleDeleted val="0"/>
    <c:plotArea>
      <c:layout/>
      <c:barChart>
        <c:barDir val="col"/>
        <c:grouping val="clustered"/>
        <c:varyColors val="0"/>
        <c:ser>
          <c:idx val="0"/>
          <c:order val="0"/>
          <c:tx>
            <c:strRef>
              <c:f>'（集計表）日連事務局提出用'!$P$11</c:f>
              <c:strCache>
                <c:ptCount val="1"/>
                <c:pt idx="0">
                  <c:v>セイヨウタンポポ</c:v>
                </c:pt>
              </c:strCache>
            </c:strRef>
          </c:tx>
          <c:spPr>
            <a:solidFill>
              <a:srgbClr val="0070C0"/>
            </a:solidFill>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'（集計表）日連事務局提出用'!$P$12:$P$22</c:f>
              <c:numCache>
                <c:formatCode>General</c:formatCode>
                <c:ptCount val="11"/>
                <c:pt idx="0">
                  <c:v>234</c:v>
                </c:pt>
                <c:pt idx="1">
                  <c:v>125</c:v>
                </c:pt>
                <c:pt idx="2">
                  <c:v>111</c:v>
                </c:pt>
                <c:pt idx="3">
                  <c:v>156</c:v>
                </c:pt>
                <c:pt idx="4">
                  <c:v>138</c:v>
                </c:pt>
                <c:pt idx="5">
                  <c:v>23</c:v>
                </c:pt>
                <c:pt idx="6">
                  <c:v>35</c:v>
                </c:pt>
                <c:pt idx="7">
                  <c:v>1</c:v>
                </c:pt>
                <c:pt idx="8">
                  <c:v>55</c:v>
                </c:pt>
                <c:pt idx="9">
                  <c:v>42</c:v>
                </c:pt>
                <c:pt idx="10">
                  <c:v>46</c:v>
                </c:pt>
              </c:numCache>
            </c:numRef>
          </c:val>
          <c:extLst>
            <c:ext xmlns:c16="http://schemas.microsoft.com/office/drawing/2014/chart" uri="{C3380CC4-5D6E-409C-BE32-E72D297353CC}">
              <c16:uniqueId val="{00000000-32DB-4266-9A48-25617819D5E7}"/>
            </c:ext>
          </c:extLst>
        </c:ser>
        <c:ser>
          <c:idx val="1"/>
          <c:order val="1"/>
          <c:tx>
            <c:strRef>
              <c:f>'（集計表）日連事務局提出用'!$Q$11</c:f>
              <c:strCache>
                <c:ptCount val="1"/>
                <c:pt idx="0">
                  <c:v>アカミタンポポ</c:v>
                </c:pt>
              </c:strCache>
            </c:strRef>
          </c:tx>
          <c:spPr>
            <a:solidFill>
              <a:srgbClr val="C00000"/>
            </a:solidFill>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'（集計表）日連事務局提出用'!$Q$12:$Q$22</c:f>
              <c:numCache>
                <c:formatCode>General</c:formatCode>
                <c:ptCount val="11"/>
                <c:pt idx="0">
                  <c:v>21</c:v>
                </c:pt>
                <c:pt idx="1">
                  <c:v>16</c:v>
                </c:pt>
                <c:pt idx="2">
                  <c:v>28</c:v>
                </c:pt>
                <c:pt idx="3">
                  <c:v>21</c:v>
                </c:pt>
                <c:pt idx="4">
                  <c:v>13</c:v>
                </c:pt>
                <c:pt idx="5">
                  <c:v>2</c:v>
                </c:pt>
                <c:pt idx="6">
                  <c:v>3</c:v>
                </c:pt>
                <c:pt idx="7">
                  <c:v>1</c:v>
                </c:pt>
                <c:pt idx="8">
                  <c:v>8</c:v>
                </c:pt>
                <c:pt idx="9">
                  <c:v>1</c:v>
                </c:pt>
                <c:pt idx="10">
                  <c:v>3</c:v>
                </c:pt>
              </c:numCache>
            </c:numRef>
          </c:val>
          <c:extLst>
            <c:ext xmlns:c16="http://schemas.microsoft.com/office/drawing/2014/chart" uri="{C3380CC4-5D6E-409C-BE32-E72D297353CC}">
              <c16:uniqueId val="{00000001-32DB-4266-9A48-25617819D5E7}"/>
            </c:ext>
          </c:extLst>
        </c:ser>
        <c:ser>
          <c:idx val="2"/>
          <c:order val="2"/>
          <c:tx>
            <c:strRef>
              <c:f>'（集計表）日連事務局提出用'!$R$11</c:f>
              <c:strCache>
                <c:ptCount val="1"/>
                <c:pt idx="0">
                  <c:v>シロバナタンポポ</c:v>
                </c:pt>
              </c:strCache>
            </c:strRef>
          </c:tx>
          <c:spPr>
            <a:solidFill>
              <a:schemeClr val="accent6"/>
            </a:solidFill>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'（集計表）日連事務局提出用'!$R$12:$R$22</c:f>
              <c:numCache>
                <c:formatCode>General</c:formatCode>
                <c:ptCount val="11"/>
                <c:pt idx="0">
                  <c:v>13</c:v>
                </c:pt>
                <c:pt idx="1">
                  <c:v>15</c:v>
                </c:pt>
                <c:pt idx="2">
                  <c:v>8</c:v>
                </c:pt>
                <c:pt idx="3">
                  <c:v>9</c:v>
                </c:pt>
                <c:pt idx="4">
                  <c:v>7</c:v>
                </c:pt>
                <c:pt idx="5">
                  <c:v>0</c:v>
                </c:pt>
                <c:pt idx="6">
                  <c:v>6</c:v>
                </c:pt>
                <c:pt idx="7">
                  <c:v>0</c:v>
                </c:pt>
                <c:pt idx="8">
                  <c:v>4</c:v>
                </c:pt>
                <c:pt idx="9">
                  <c:v>3</c:v>
                </c:pt>
                <c:pt idx="10">
                  <c:v>2</c:v>
                </c:pt>
              </c:numCache>
            </c:numRef>
          </c:val>
          <c:extLst>
            <c:ext xmlns:c16="http://schemas.microsoft.com/office/drawing/2014/chart" uri="{C3380CC4-5D6E-409C-BE32-E72D297353CC}">
              <c16:uniqueId val="{00000002-32DB-4266-9A48-25617819D5E7}"/>
            </c:ext>
          </c:extLst>
        </c:ser>
        <c:ser>
          <c:idx val="3"/>
          <c:order val="3"/>
          <c:tx>
            <c:strRef>
              <c:f>'（集計表）日連事務局提出用'!$S$11</c:f>
              <c:strCache>
                <c:ptCount val="1"/>
                <c:pt idx="0">
                  <c:v>カントウタンポポ</c:v>
                </c:pt>
              </c:strCache>
            </c:strRef>
          </c:tx>
          <c:spPr>
            <a:solidFill>
              <a:srgbClr val="7030A0"/>
            </a:solidFill>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'（集計表）日連事務局提出用'!$S$12:$S$22</c:f>
              <c:numCache>
                <c:formatCode>General</c:formatCode>
                <c:ptCount val="11"/>
                <c:pt idx="0">
                  <c:v>31</c:v>
                </c:pt>
                <c:pt idx="1">
                  <c:v>39</c:v>
                </c:pt>
                <c:pt idx="2">
                  <c:v>27</c:v>
                </c:pt>
                <c:pt idx="3">
                  <c:v>45</c:v>
                </c:pt>
                <c:pt idx="4">
                  <c:v>52</c:v>
                </c:pt>
                <c:pt idx="5">
                  <c:v>5</c:v>
                </c:pt>
                <c:pt idx="6">
                  <c:v>35</c:v>
                </c:pt>
                <c:pt idx="7">
                  <c:v>1</c:v>
                </c:pt>
                <c:pt idx="8">
                  <c:v>25</c:v>
                </c:pt>
                <c:pt idx="9">
                  <c:v>9</c:v>
                </c:pt>
                <c:pt idx="10">
                  <c:v>22</c:v>
                </c:pt>
              </c:numCache>
            </c:numRef>
          </c:val>
          <c:extLst>
            <c:ext xmlns:c16="http://schemas.microsoft.com/office/drawing/2014/chart" uri="{C3380CC4-5D6E-409C-BE32-E72D297353CC}">
              <c16:uniqueId val="{00000003-32DB-4266-9A48-25617819D5E7}"/>
            </c:ext>
          </c:extLst>
        </c:ser>
        <c:dLbls>
          <c:showLegendKey val="0"/>
          <c:showVal val="0"/>
          <c:showCatName val="0"/>
          <c:showSerName val="0"/>
          <c:showPercent val="0"/>
          <c:showBubbleSize val="0"/>
        </c:dLbls>
        <c:gapWidth val="219"/>
        <c:overlap val="-27"/>
        <c:axId val="55266688"/>
        <c:axId val="55272576"/>
      </c:barChart>
      <c:catAx>
        <c:axId val="55266688"/>
        <c:scaling>
          <c:orientation val="minMax"/>
        </c:scaling>
        <c:delete val="0"/>
        <c:axPos val="b"/>
        <c:numFmt formatCode="General" sourceLinked="0"/>
        <c:majorTickMark val="out"/>
        <c:minorTickMark val="none"/>
        <c:tickLblPos val="nextTo"/>
        <c:spPr>
          <a:ln>
            <a:solidFill>
              <a:schemeClr val="tx1"/>
            </a:solidFill>
          </a:ln>
        </c:spPr>
        <c:txPr>
          <a:bodyPr rot="0" vert="eaVert"/>
          <a:lstStyle/>
          <a:p>
            <a:pPr>
              <a:defRPr sz="1200" b="1">
                <a:solidFill>
                  <a:schemeClr val="tx1"/>
                </a:solidFill>
              </a:defRPr>
            </a:pPr>
            <a:endParaRPr lang="ja-JP"/>
          </a:p>
        </c:txPr>
        <c:crossAx val="55272576"/>
        <c:crosses val="autoZero"/>
        <c:auto val="0"/>
        <c:lblAlgn val="ctr"/>
        <c:lblOffset val="100"/>
        <c:noMultiLvlLbl val="0"/>
      </c:catAx>
      <c:valAx>
        <c:axId val="55272576"/>
        <c:scaling>
          <c:orientation val="minMax"/>
        </c:scaling>
        <c:delete val="0"/>
        <c:axPos val="l"/>
        <c:majorGridlines>
          <c:spPr>
            <a:ln>
              <a:solidFill>
                <a:schemeClr val="tx1"/>
              </a:solidFill>
            </a:ln>
          </c:spPr>
        </c:majorGridlines>
        <c:title>
          <c:tx>
            <c:rich>
              <a:bodyPr rot="0" vert="wordArtVertRtl"/>
              <a:lstStyle/>
              <a:p>
                <a:pPr>
                  <a:defRPr/>
                </a:pPr>
                <a:r>
                  <a:rPr lang="ja-JP" altLang="en-US"/>
                  <a:t>件</a:t>
                </a:r>
              </a:p>
            </c:rich>
          </c:tx>
          <c:overlay val="0"/>
        </c:title>
        <c:numFmt formatCode="General" sourceLinked="1"/>
        <c:majorTickMark val="out"/>
        <c:minorTickMark val="none"/>
        <c:tickLblPos val="nextTo"/>
        <c:spPr>
          <a:ln>
            <a:solidFill>
              <a:schemeClr val="tx1"/>
            </a:solidFill>
          </a:ln>
        </c:spPr>
        <c:crossAx val="55266688"/>
        <c:crosses val="autoZero"/>
        <c:crossBetween val="between"/>
      </c:valAx>
    </c:plotArea>
    <c:legend>
      <c:legendPos val="b"/>
      <c:overlay val="0"/>
      <c:txPr>
        <a:bodyPr/>
        <a:lstStyle/>
        <a:p>
          <a:pPr>
            <a:defRPr sz="1050" b="1">
              <a:solidFill>
                <a:schemeClr val="tx1"/>
              </a:solidFill>
              <a:latin typeface="+mn-ea"/>
              <a:ea typeface="+mn-ea"/>
            </a:defRPr>
          </a:pPr>
          <a:endParaRPr lang="ja-JP"/>
        </a:p>
      </c:txPr>
    </c:legend>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latin typeface="ＤＨＰ平成明朝体W7" panose="02020700000000000000" pitchFamily="18" charset="-128"/>
                <a:ea typeface="ＤＨＰ平成明朝体W7" panose="02020700000000000000" pitchFamily="18" charset="-128"/>
              </a:defRPr>
            </a:pPr>
            <a:r>
              <a:rPr lang="ja-JP" altLang="en-US" sz="2400" dirty="0">
                <a:latin typeface="+mj-ea"/>
                <a:ea typeface="+mj-ea"/>
              </a:rPr>
              <a:t>種類と地表面の状況</a:t>
            </a:r>
          </a:p>
        </c:rich>
      </c:tx>
      <c:layout>
        <c:manualLayout>
          <c:xMode val="edge"/>
          <c:yMode val="edge"/>
          <c:x val="0.27274486995655023"/>
          <c:y val="1.0193984297090267E-2"/>
        </c:manualLayout>
      </c:layout>
      <c:overlay val="0"/>
    </c:title>
    <c:autoTitleDeleted val="0"/>
    <c:plotArea>
      <c:layout/>
      <c:barChart>
        <c:barDir val="col"/>
        <c:grouping val="clustered"/>
        <c:varyColors val="0"/>
        <c:ser>
          <c:idx val="0"/>
          <c:order val="0"/>
          <c:tx>
            <c:strRef>
              <c:f>'（集計表）日連事務局提出用'!$P$38</c:f>
              <c:strCache>
                <c:ptCount val="1"/>
                <c:pt idx="0">
                  <c:v>セイヨウタンポポ</c:v>
                </c:pt>
              </c:strCache>
            </c:strRef>
          </c:tx>
          <c:spPr>
            <a:solidFill>
              <a:srgbClr val="0070C0"/>
            </a:solidFill>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'（集計表）日連事務局提出用'!$P$39:$P$44</c:f>
              <c:numCache>
                <c:formatCode>General</c:formatCode>
                <c:ptCount val="6"/>
                <c:pt idx="0">
                  <c:v>100</c:v>
                </c:pt>
                <c:pt idx="1">
                  <c:v>467</c:v>
                </c:pt>
                <c:pt idx="2">
                  <c:v>279</c:v>
                </c:pt>
                <c:pt idx="3">
                  <c:v>87</c:v>
                </c:pt>
                <c:pt idx="4">
                  <c:v>22</c:v>
                </c:pt>
                <c:pt idx="5">
                  <c:v>11</c:v>
                </c:pt>
              </c:numCache>
            </c:numRef>
          </c:val>
          <c:extLst>
            <c:ext xmlns:c16="http://schemas.microsoft.com/office/drawing/2014/chart" uri="{C3380CC4-5D6E-409C-BE32-E72D297353CC}">
              <c16:uniqueId val="{00000000-F453-4999-B348-DD814D3B6A79}"/>
            </c:ext>
          </c:extLst>
        </c:ser>
        <c:ser>
          <c:idx val="1"/>
          <c:order val="1"/>
          <c:tx>
            <c:strRef>
              <c:f>'（集計表）日連事務局提出用'!$Q$38</c:f>
              <c:strCache>
                <c:ptCount val="1"/>
                <c:pt idx="0">
                  <c:v>アカミタンポポ</c:v>
                </c:pt>
              </c:strCache>
            </c:strRef>
          </c:tx>
          <c:spPr>
            <a:solidFill>
              <a:srgbClr val="C00000"/>
            </a:solidFill>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'（集計表）日連事務局提出用'!$Q$39:$Q$44</c:f>
              <c:numCache>
                <c:formatCode>General</c:formatCode>
                <c:ptCount val="6"/>
                <c:pt idx="0">
                  <c:v>19</c:v>
                </c:pt>
                <c:pt idx="1">
                  <c:v>59</c:v>
                </c:pt>
                <c:pt idx="2">
                  <c:v>21</c:v>
                </c:pt>
                <c:pt idx="3">
                  <c:v>12</c:v>
                </c:pt>
                <c:pt idx="4">
                  <c:v>4</c:v>
                </c:pt>
                <c:pt idx="5">
                  <c:v>2</c:v>
                </c:pt>
              </c:numCache>
            </c:numRef>
          </c:val>
          <c:extLst>
            <c:ext xmlns:c16="http://schemas.microsoft.com/office/drawing/2014/chart" uri="{C3380CC4-5D6E-409C-BE32-E72D297353CC}">
              <c16:uniqueId val="{00000001-F453-4999-B348-DD814D3B6A79}"/>
            </c:ext>
          </c:extLst>
        </c:ser>
        <c:ser>
          <c:idx val="2"/>
          <c:order val="2"/>
          <c:tx>
            <c:strRef>
              <c:f>'（集計表）日連事務局提出用'!$R$38</c:f>
              <c:strCache>
                <c:ptCount val="1"/>
                <c:pt idx="0">
                  <c:v>シロバナタンポポ</c:v>
                </c:pt>
              </c:strCache>
            </c:strRef>
          </c:tx>
          <c:spPr>
            <a:solidFill>
              <a:schemeClr val="accent6"/>
            </a:solidFill>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'（集計表）日連事務局提出用'!$R$39:$R$44</c:f>
              <c:numCache>
                <c:formatCode>General</c:formatCode>
                <c:ptCount val="6"/>
                <c:pt idx="0">
                  <c:v>6</c:v>
                </c:pt>
                <c:pt idx="1">
                  <c:v>31</c:v>
                </c:pt>
                <c:pt idx="2">
                  <c:v>16</c:v>
                </c:pt>
                <c:pt idx="3">
                  <c:v>11</c:v>
                </c:pt>
                <c:pt idx="4">
                  <c:v>1</c:v>
                </c:pt>
                <c:pt idx="5">
                  <c:v>2</c:v>
                </c:pt>
              </c:numCache>
            </c:numRef>
          </c:val>
          <c:extLst>
            <c:ext xmlns:c16="http://schemas.microsoft.com/office/drawing/2014/chart" uri="{C3380CC4-5D6E-409C-BE32-E72D297353CC}">
              <c16:uniqueId val="{00000002-F453-4999-B348-DD814D3B6A79}"/>
            </c:ext>
          </c:extLst>
        </c:ser>
        <c:ser>
          <c:idx val="3"/>
          <c:order val="3"/>
          <c:tx>
            <c:strRef>
              <c:f>'（集計表）日連事務局提出用'!$S$38</c:f>
              <c:strCache>
                <c:ptCount val="1"/>
                <c:pt idx="0">
                  <c:v>カントウタンポポ</c:v>
                </c:pt>
              </c:strCache>
            </c:strRef>
          </c:tx>
          <c:spPr>
            <a:solidFill>
              <a:srgbClr val="7030A0"/>
            </a:solidFill>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'（集計表）日連事務局提出用'!$S$39:$S$44</c:f>
              <c:numCache>
                <c:formatCode>General</c:formatCode>
                <c:ptCount val="6"/>
                <c:pt idx="0">
                  <c:v>24</c:v>
                </c:pt>
                <c:pt idx="1">
                  <c:v>157</c:v>
                </c:pt>
                <c:pt idx="2">
                  <c:v>52</c:v>
                </c:pt>
                <c:pt idx="3">
                  <c:v>48</c:v>
                </c:pt>
                <c:pt idx="4">
                  <c:v>5</c:v>
                </c:pt>
                <c:pt idx="5">
                  <c:v>5</c:v>
                </c:pt>
              </c:numCache>
            </c:numRef>
          </c:val>
          <c:extLst>
            <c:ext xmlns:c16="http://schemas.microsoft.com/office/drawing/2014/chart" uri="{C3380CC4-5D6E-409C-BE32-E72D297353CC}">
              <c16:uniqueId val="{00000003-F453-4999-B348-DD814D3B6A79}"/>
            </c:ext>
          </c:extLst>
        </c:ser>
        <c:dLbls>
          <c:showLegendKey val="0"/>
          <c:showVal val="0"/>
          <c:showCatName val="0"/>
          <c:showSerName val="0"/>
          <c:showPercent val="0"/>
          <c:showBubbleSize val="0"/>
        </c:dLbls>
        <c:gapWidth val="150"/>
        <c:axId val="55010816"/>
        <c:axId val="55012352"/>
      </c:barChart>
      <c:catAx>
        <c:axId val="55010816"/>
        <c:scaling>
          <c:orientation val="minMax"/>
        </c:scaling>
        <c:delete val="0"/>
        <c:axPos val="b"/>
        <c:numFmt formatCode="General" sourceLinked="0"/>
        <c:majorTickMark val="out"/>
        <c:minorTickMark val="none"/>
        <c:tickLblPos val="nextTo"/>
        <c:spPr>
          <a:ln>
            <a:solidFill>
              <a:schemeClr val="tx1"/>
            </a:solidFill>
          </a:ln>
        </c:spPr>
        <c:txPr>
          <a:bodyPr rot="0" vert="eaVert"/>
          <a:lstStyle/>
          <a:p>
            <a:pPr>
              <a:defRPr sz="1200" b="1">
                <a:solidFill>
                  <a:schemeClr val="tx1"/>
                </a:solidFill>
              </a:defRPr>
            </a:pPr>
            <a:endParaRPr lang="ja-JP"/>
          </a:p>
        </c:txPr>
        <c:crossAx val="55012352"/>
        <c:crosses val="autoZero"/>
        <c:auto val="1"/>
        <c:lblAlgn val="ctr"/>
        <c:lblOffset val="100"/>
        <c:noMultiLvlLbl val="0"/>
      </c:catAx>
      <c:valAx>
        <c:axId val="55012352"/>
        <c:scaling>
          <c:orientation val="minMax"/>
        </c:scaling>
        <c:delete val="0"/>
        <c:axPos val="l"/>
        <c:majorGridlines>
          <c:spPr>
            <a:ln>
              <a:solidFill>
                <a:schemeClr val="tx1"/>
              </a:solidFill>
            </a:ln>
          </c:spPr>
        </c:majorGridlines>
        <c:title>
          <c:tx>
            <c:rich>
              <a:bodyPr rot="0" vert="wordArtVertRtl"/>
              <a:lstStyle/>
              <a:p>
                <a:pPr>
                  <a:defRPr/>
                </a:pPr>
                <a:r>
                  <a:rPr lang="ja-JP" altLang="en-US"/>
                  <a:t>件</a:t>
                </a:r>
              </a:p>
            </c:rich>
          </c:tx>
          <c:overlay val="0"/>
        </c:title>
        <c:numFmt formatCode="General" sourceLinked="1"/>
        <c:majorTickMark val="out"/>
        <c:minorTickMark val="none"/>
        <c:tickLblPos val="nextTo"/>
        <c:spPr>
          <a:ln>
            <a:solidFill>
              <a:schemeClr val="tx1"/>
            </a:solidFill>
          </a:ln>
        </c:spPr>
        <c:crossAx val="55010816"/>
        <c:crosses val="autoZero"/>
        <c:crossBetween val="between"/>
      </c:valAx>
    </c:plotArea>
    <c:legend>
      <c:legendPos val="b"/>
      <c:overlay val="0"/>
      <c:txPr>
        <a:bodyPr/>
        <a:lstStyle/>
        <a:p>
          <a:pPr>
            <a:defRPr sz="1050" b="1">
              <a:solidFill>
                <a:schemeClr val="tx1"/>
              </a:solidFill>
              <a:latin typeface="+mn-ea"/>
              <a:ea typeface="+mn-ea"/>
            </a:defRPr>
          </a:pPr>
          <a:endParaRPr lang="ja-JP"/>
        </a:p>
      </c:txPr>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057900818140777"/>
          <c:y val="0.13535153759015631"/>
          <c:w val="0.57133409659112411"/>
          <c:h val="0.73276961862256285"/>
        </c:manualLayout>
      </c:layout>
      <c:doughnutChart>
        <c:varyColors val="1"/>
        <c:ser>
          <c:idx val="0"/>
          <c:order val="0"/>
          <c:tx>
            <c:strRef>
              <c:f>近畿ブロック!$A$14</c:f>
              <c:strCache>
                <c:ptCount val="1"/>
                <c:pt idx="0">
                  <c:v>小計</c:v>
                </c:pt>
              </c:strCache>
            </c:strRef>
          </c:tx>
          <c:spPr>
            <a:ln w="15875"/>
          </c:spPr>
          <c:dPt>
            <c:idx val="0"/>
            <c:bubble3D val="0"/>
            <c:spPr>
              <a:solidFill>
                <a:srgbClr val="0070C0"/>
              </a:solidFill>
              <a:ln w="15875">
                <a:solidFill>
                  <a:schemeClr val="lt1"/>
                </a:solidFill>
              </a:ln>
              <a:effectLst/>
            </c:spPr>
            <c:extLst>
              <c:ext xmlns:c16="http://schemas.microsoft.com/office/drawing/2014/chart" uri="{C3380CC4-5D6E-409C-BE32-E72D297353CC}">
                <c16:uniqueId val="{00000001-552D-4512-8997-C7B953AE73AA}"/>
              </c:ext>
            </c:extLst>
          </c:dPt>
          <c:dPt>
            <c:idx val="1"/>
            <c:bubble3D val="0"/>
            <c:spPr>
              <a:solidFill>
                <a:srgbClr val="C00000"/>
              </a:solidFill>
              <a:ln w="15875">
                <a:solidFill>
                  <a:schemeClr val="lt1"/>
                </a:solidFill>
              </a:ln>
              <a:effectLst/>
            </c:spPr>
            <c:extLst>
              <c:ext xmlns:c16="http://schemas.microsoft.com/office/drawing/2014/chart" uri="{C3380CC4-5D6E-409C-BE32-E72D297353CC}">
                <c16:uniqueId val="{00000003-552D-4512-8997-C7B953AE73AA}"/>
              </c:ext>
            </c:extLst>
          </c:dPt>
          <c:dPt>
            <c:idx val="2"/>
            <c:bubble3D val="0"/>
            <c:spPr>
              <a:solidFill>
                <a:srgbClr val="70AD47"/>
              </a:solidFill>
              <a:ln w="15875">
                <a:solidFill>
                  <a:schemeClr val="lt1"/>
                </a:solidFill>
              </a:ln>
              <a:effectLst/>
            </c:spPr>
            <c:extLst>
              <c:ext xmlns:c16="http://schemas.microsoft.com/office/drawing/2014/chart" uri="{C3380CC4-5D6E-409C-BE32-E72D297353CC}">
                <c16:uniqueId val="{00000005-552D-4512-8997-C7B953AE73AA}"/>
              </c:ext>
            </c:extLst>
          </c:dPt>
          <c:dPt>
            <c:idx val="3"/>
            <c:bubble3D val="0"/>
            <c:spPr>
              <a:solidFill>
                <a:srgbClr val="7030A0"/>
              </a:solidFill>
              <a:ln w="15875">
                <a:solidFill>
                  <a:schemeClr val="lt1"/>
                </a:solidFill>
              </a:ln>
              <a:effectLst/>
            </c:spPr>
            <c:extLst>
              <c:ext xmlns:c16="http://schemas.microsoft.com/office/drawing/2014/chart" uri="{C3380CC4-5D6E-409C-BE32-E72D297353CC}">
                <c16:uniqueId val="{00000007-552D-4512-8997-C7B953AE73AA}"/>
              </c:ext>
            </c:extLst>
          </c:dPt>
          <c:dLbls>
            <c:dLbl>
              <c:idx val="0"/>
              <c:layout>
                <c:manualLayout>
                  <c:x val="0.15825374731360006"/>
                  <c:y val="0.12160570092884825"/>
                </c:manualLayout>
              </c:layout>
              <c:tx>
                <c:rich>
                  <a:bodyPr/>
                  <a:lstStyle/>
                  <a:p>
                    <a:fld id="{0308F58D-E0C6-459C-AB7F-08544BB2950A}" type="CATEGORYNAME">
                      <a:rPr lang="ja-JP" altLang="en-US" sz="1600" b="1" baseline="0">
                        <a:latin typeface="ＭＳ Ｐゴシック" panose="020B0600070205080204" pitchFamily="50" charset="-128"/>
                      </a:rPr>
                      <a:pPr/>
                      <a:t>[分類名]</a:t>
                    </a:fld>
                    <a:r>
                      <a:rPr lang="ja-JP" altLang="en-US" sz="1600" baseline="0" dirty="0"/>
                      <a:t>
</a:t>
                    </a:r>
                    <a:r>
                      <a:rPr lang="en-US" altLang="ja-JP" sz="1600" baseline="0" dirty="0">
                        <a:latin typeface="+mn-ea"/>
                        <a:ea typeface="+mn-ea"/>
                      </a:rPr>
                      <a:t>73%</a:t>
                    </a:r>
                  </a:p>
                </c:rich>
              </c:tx>
              <c:showLegendKey val="0"/>
              <c:showVal val="0"/>
              <c:showCatName val="1"/>
              <c:showSerName val="0"/>
              <c:showPercent val="1"/>
              <c:showBubbleSize val="0"/>
              <c:extLst>
                <c:ext xmlns:c15="http://schemas.microsoft.com/office/drawing/2012/chart" uri="{CE6537A1-D6FC-4f65-9D91-7224C49458BB}">
                  <c15:layout>
                    <c:manualLayout>
                      <c:w val="0.24444444444444444"/>
                      <c:h val="0.20423629337999416"/>
                    </c:manualLayout>
                  </c15:layout>
                  <c15:dlblFieldTable/>
                  <c15:showDataLabelsRange val="0"/>
                </c:ext>
                <c:ext xmlns:c16="http://schemas.microsoft.com/office/drawing/2014/chart" uri="{C3380CC4-5D6E-409C-BE32-E72D297353CC}">
                  <c16:uniqueId val="{00000001-552D-4512-8997-C7B953AE73AA}"/>
                </c:ext>
              </c:extLst>
            </c:dLbl>
            <c:dLbl>
              <c:idx val="1"/>
              <c:layout>
                <c:manualLayout>
                  <c:x val="-0.14405583932896512"/>
                  <c:y val="-3.3438292294686693E-2"/>
                </c:manualLayout>
              </c:layout>
              <c:tx>
                <c:rich>
                  <a:bodyPr rot="0" spcFirstLastPara="1" vertOverflow="overflow" horzOverflow="overflow" vert="horz" wrap="square" lIns="38100" tIns="19050" rIns="38100" bIns="19050" anchor="ctr" anchorCtr="1">
                    <a:noAutofit/>
                  </a:bodyPr>
                  <a:lstStyle/>
                  <a:p>
                    <a:pPr>
                      <a:defRPr sz="1400" b="1" i="0" u="none" strike="noStrike" kern="1200" baseline="0">
                        <a:solidFill>
                          <a:schemeClr val="tx1"/>
                        </a:solidFill>
                        <a:latin typeface="+mn-ea"/>
                        <a:ea typeface="+mn-ea"/>
                        <a:cs typeface="+mn-cs"/>
                      </a:defRPr>
                    </a:pPr>
                    <a:fld id="{B7EE7758-3921-4D80-99C9-6296130312B7}" type="CATEGORYNAME">
                      <a:rPr lang="ja-JP" altLang="en-US" sz="1600"/>
                      <a:pPr>
                        <a:defRPr sz="1400" b="1">
                          <a:solidFill>
                            <a:schemeClr val="tx1"/>
                          </a:solidFill>
                          <a:latin typeface="+mn-ea"/>
                        </a:defRPr>
                      </a:pPr>
                      <a:t>[分類名]</a:t>
                    </a:fld>
                    <a:r>
                      <a:rPr lang="ja-JP" altLang="en-US" sz="1600" baseline="0" dirty="0"/>
                      <a:t>
</a:t>
                    </a:r>
                    <a:r>
                      <a:rPr lang="en-US" altLang="ja-JP" sz="1600" baseline="0" dirty="0"/>
                      <a:t>10%</a:t>
                    </a:r>
                  </a:p>
                </c:rich>
              </c:tx>
              <c:spPr>
                <a:noFill/>
                <a:ln>
                  <a:noFill/>
                </a:ln>
                <a:effectLst/>
              </c:spPr>
              <c:txPr>
                <a:bodyPr rot="0" spcFirstLastPara="1" vertOverflow="overflow" horzOverflow="overflow" vert="horz" wrap="square" lIns="38100" tIns="19050" rIns="38100" bIns="19050" anchor="ctr" anchorCtr="1">
                  <a:noAutofit/>
                </a:bodyPr>
                <a:lstStyle/>
                <a:p>
                  <a:pPr>
                    <a:defRPr sz="14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399584452156363"/>
                      <c:h val="0.13210175382229572"/>
                    </c:manualLayout>
                  </c15:layout>
                  <c15:dlblFieldTable/>
                  <c15:showDataLabelsRange val="0"/>
                </c:ext>
                <c:ext xmlns:c16="http://schemas.microsoft.com/office/drawing/2014/chart" uri="{C3380CC4-5D6E-409C-BE32-E72D297353CC}">
                  <c16:uniqueId val="{00000003-552D-4512-8997-C7B953AE73AA}"/>
                </c:ext>
              </c:extLst>
            </c:dLbl>
            <c:dLbl>
              <c:idx val="2"/>
              <c:layout>
                <c:manualLayout>
                  <c:x val="-0.14506062813646597"/>
                  <c:y val="-6.7047764447485961E-2"/>
                </c:manualLayout>
              </c:layout>
              <c:tx>
                <c:rich>
                  <a:bodyPr rot="0" spcFirstLastPara="1" vertOverflow="overflow" horzOverflow="overflow" vert="horz" wrap="square" lIns="38100" tIns="19050" rIns="38100" bIns="19050" anchor="ctr" anchorCtr="1">
                    <a:noAutofit/>
                  </a:bodyPr>
                  <a:lstStyle/>
                  <a:p>
                    <a:pPr>
                      <a:defRPr sz="1400" b="1" i="0" u="none" strike="noStrike" kern="1200" baseline="0">
                        <a:solidFill>
                          <a:schemeClr val="tx1"/>
                        </a:solidFill>
                        <a:latin typeface="+mn-ea"/>
                        <a:ea typeface="+mn-ea"/>
                        <a:cs typeface="+mn-cs"/>
                      </a:defRPr>
                    </a:pPr>
                    <a:fld id="{F70F250F-D60D-4BBD-9C7F-5DFAC4A66121}" type="CATEGORYNAME">
                      <a:rPr lang="ja-JP" altLang="en-US" sz="1600" smtClean="0"/>
                      <a:pPr>
                        <a:defRPr sz="1400" b="1">
                          <a:solidFill>
                            <a:schemeClr val="tx1"/>
                          </a:solidFill>
                          <a:latin typeface="+mn-ea"/>
                        </a:defRPr>
                      </a:pPr>
                      <a:t>[分類名]</a:t>
                    </a:fld>
                    <a:endParaRPr lang="ja-JP" altLang="en-US" sz="1600" dirty="0"/>
                  </a:p>
                  <a:p>
                    <a:pPr>
                      <a:defRPr sz="1400" b="1">
                        <a:solidFill>
                          <a:schemeClr val="tx1"/>
                        </a:solidFill>
                        <a:latin typeface="+mn-ea"/>
                      </a:defRPr>
                    </a:pPr>
                    <a:r>
                      <a:rPr lang="en-US" altLang="ja-JP" sz="1600" baseline="0" dirty="0"/>
                      <a:t>4%</a:t>
                    </a:r>
                  </a:p>
                </c:rich>
              </c:tx>
              <c:spPr>
                <a:noFill/>
                <a:ln>
                  <a:noFill/>
                </a:ln>
                <a:effectLst/>
              </c:spPr>
              <c:txPr>
                <a:bodyPr rot="0" spcFirstLastPara="1" vertOverflow="overflow" horzOverflow="overflow" vert="horz" wrap="square" lIns="38100" tIns="19050" rIns="38100" bIns="19050" anchor="ctr" anchorCtr="1">
                  <a:noAutofit/>
                </a:bodyPr>
                <a:lstStyle/>
                <a:p>
                  <a:pPr>
                    <a:defRPr sz="14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8032613997482081"/>
                      <c:h val="0.15884550284177376"/>
                    </c:manualLayout>
                  </c15:layout>
                  <c15:dlblFieldTable/>
                  <c15:showDataLabelsRange val="0"/>
                </c:ext>
                <c:ext xmlns:c16="http://schemas.microsoft.com/office/drawing/2014/chart" uri="{C3380CC4-5D6E-409C-BE32-E72D297353CC}">
                  <c16:uniqueId val="{00000005-552D-4512-8997-C7B953AE73AA}"/>
                </c:ext>
              </c:extLst>
            </c:dLbl>
            <c:dLbl>
              <c:idx val="3"/>
              <c:layout>
                <c:manualLayout>
                  <c:x val="-6.7004325532538794E-2"/>
                  <c:y val="-0.10707497640163384"/>
                </c:manualLayout>
              </c:layout>
              <c:tx>
                <c:rich>
                  <a:bodyPr/>
                  <a:lstStyle/>
                  <a:p>
                    <a:fld id="{770A5508-CC5B-4F50-ADC9-DD80A8CBD3EA}" type="CATEGORYNAME">
                      <a:rPr lang="ja-JP" altLang="en-US" sz="1600"/>
                      <a:pPr/>
                      <a:t>[分類名]</a:t>
                    </a:fld>
                    <a:r>
                      <a:rPr lang="ja-JP" altLang="en-US" sz="1600" baseline="0" dirty="0"/>
                      <a:t>
</a:t>
                    </a:r>
                    <a:r>
                      <a:rPr lang="en-US" altLang="ja-JP" sz="1600" baseline="0" dirty="0"/>
                      <a:t>13%</a:t>
                    </a:r>
                  </a:p>
                </c:rich>
              </c:tx>
              <c:showLegendKey val="0"/>
              <c:showVal val="0"/>
              <c:showCatName val="1"/>
              <c:showSerName val="0"/>
              <c:showPercent val="1"/>
              <c:showBubbleSize val="0"/>
              <c:extLst>
                <c:ext xmlns:c15="http://schemas.microsoft.com/office/drawing/2012/chart" uri="{CE6537A1-D6FC-4f65-9D91-7224C49458BB}">
                  <c15:layout>
                    <c:manualLayout>
                      <c:w val="0.24722222222222223"/>
                      <c:h val="0.20423629337999416"/>
                    </c:manualLayout>
                  </c15:layout>
                  <c15:dlblFieldTable/>
                  <c15:showDataLabelsRange val="0"/>
                </c:ext>
                <c:ext xmlns:c16="http://schemas.microsoft.com/office/drawing/2014/chart" uri="{C3380CC4-5D6E-409C-BE32-E72D297353CC}">
                  <c16:uniqueId val="{00000007-552D-4512-8997-C7B953AE73AA}"/>
                </c:ext>
              </c:extLst>
            </c:dLbl>
            <c:spPr>
              <a:noFill/>
              <a:ln>
                <a:noFill/>
              </a:ln>
              <a:effectLst/>
            </c:spPr>
            <c:txPr>
              <a:bodyPr rot="0" spcFirstLastPara="1" vertOverflow="overflow" horzOverflow="overflow" vert="horz" wrap="square" lIns="38100" tIns="19050" rIns="38100" bIns="19050" anchor="ctr" anchorCtr="1">
                <a:spAutoFit/>
              </a:bodyPr>
              <a:lstStyle/>
              <a:p>
                <a:pPr>
                  <a:defRPr sz="14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showLeaderLines val="0"/>
            <c:extLst>
              <c:ext xmlns:c15="http://schemas.microsoft.com/office/drawing/2012/chart" uri="{CE6537A1-D6FC-4f65-9D91-7224C49458BB}"/>
            </c:extLst>
          </c:dLbls>
          <c:cat>
            <c:strRef>
              <c:f>近畿ブロック!$B$2:$E$2</c:f>
              <c:strCache>
                <c:ptCount val="4"/>
                <c:pt idx="0">
                  <c:v>セイヨウタンポポ</c:v>
                </c:pt>
                <c:pt idx="1">
                  <c:v>アカミタンポポ</c:v>
                </c:pt>
                <c:pt idx="2">
                  <c:v>シロバナタンポポ</c:v>
                </c:pt>
                <c:pt idx="3">
                  <c:v>カントウタンポポ</c:v>
                </c:pt>
              </c:strCache>
            </c:strRef>
          </c:cat>
          <c:val>
            <c:numRef>
              <c:f>近畿ブロック!$B$14:$E$14</c:f>
              <c:numCache>
                <c:formatCode>General</c:formatCode>
                <c:ptCount val="4"/>
                <c:pt idx="0">
                  <c:v>265</c:v>
                </c:pt>
                <c:pt idx="1">
                  <c:v>37</c:v>
                </c:pt>
                <c:pt idx="2">
                  <c:v>13</c:v>
                </c:pt>
                <c:pt idx="3">
                  <c:v>46</c:v>
                </c:pt>
              </c:numCache>
            </c:numRef>
          </c:val>
          <c:extLst>
            <c:ext xmlns:c16="http://schemas.microsoft.com/office/drawing/2014/chart" uri="{C3380CC4-5D6E-409C-BE32-E72D297353CC}">
              <c16:uniqueId val="{00000008-552D-4512-8997-C7B953AE73AA}"/>
            </c:ext>
          </c:extLst>
        </c:ser>
        <c:dLbls>
          <c:showLegendKey val="0"/>
          <c:showVal val="1"/>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ja-JP" altLang="en-US" sz="2400" b="1" dirty="0">
                <a:solidFill>
                  <a:schemeClr val="tx1"/>
                </a:solidFill>
              </a:rPr>
              <a:t>種類と生育環境（近畿ブロック）</a:t>
            </a:r>
            <a:endParaRPr lang="en-US" altLang="ja-JP" sz="2400" b="1" dirty="0">
              <a:solidFill>
                <a:schemeClr val="tx1"/>
              </a:solidFill>
            </a:endParaRPr>
          </a:p>
        </c:rich>
      </c:tx>
      <c:layout>
        <c:manualLayout>
          <c:xMode val="edge"/>
          <c:yMode val="edge"/>
          <c:x val="0.15844783054378372"/>
          <c:y val="2.3214291879811305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近畿ブロック!$B$2</c:f>
              <c:strCache>
                <c:ptCount val="1"/>
                <c:pt idx="0">
                  <c:v>セイヨウタンポポ</c:v>
                </c:pt>
              </c:strCache>
            </c:strRef>
          </c:tx>
          <c:spPr>
            <a:solidFill>
              <a:srgbClr val="0070C0"/>
            </a:solidFill>
            <a:ln>
              <a:noFill/>
            </a:ln>
            <a:effectLst/>
          </c:spPr>
          <c:invertIfNegative val="0"/>
          <c:cat>
            <c:strRef>
              <c:f>近畿ブロック!$A$3:$A$13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近畿ブロック!$B$3:$B$13</c:f>
              <c:numCache>
                <c:formatCode>General</c:formatCode>
                <c:ptCount val="11"/>
                <c:pt idx="0">
                  <c:v>49</c:v>
                </c:pt>
                <c:pt idx="1">
                  <c:v>19</c:v>
                </c:pt>
                <c:pt idx="2">
                  <c:v>34</c:v>
                </c:pt>
                <c:pt idx="3">
                  <c:v>44</c:v>
                </c:pt>
                <c:pt idx="4">
                  <c:v>21</c:v>
                </c:pt>
                <c:pt idx="5">
                  <c:v>1</c:v>
                </c:pt>
                <c:pt idx="6">
                  <c:v>16</c:v>
                </c:pt>
                <c:pt idx="7">
                  <c:v>1</c:v>
                </c:pt>
                <c:pt idx="8">
                  <c:v>23</c:v>
                </c:pt>
                <c:pt idx="9">
                  <c:v>39</c:v>
                </c:pt>
                <c:pt idx="10">
                  <c:v>18</c:v>
                </c:pt>
              </c:numCache>
            </c:numRef>
          </c:val>
          <c:extLst>
            <c:ext xmlns:c16="http://schemas.microsoft.com/office/drawing/2014/chart" uri="{C3380CC4-5D6E-409C-BE32-E72D297353CC}">
              <c16:uniqueId val="{00000000-26F6-4575-8B65-520AB23BB9F1}"/>
            </c:ext>
          </c:extLst>
        </c:ser>
        <c:ser>
          <c:idx val="1"/>
          <c:order val="1"/>
          <c:tx>
            <c:strRef>
              <c:f>近畿ブロック!$C$2</c:f>
              <c:strCache>
                <c:ptCount val="1"/>
                <c:pt idx="0">
                  <c:v>アカミタンポポ</c:v>
                </c:pt>
              </c:strCache>
            </c:strRef>
          </c:tx>
          <c:spPr>
            <a:solidFill>
              <a:srgbClr val="C00000"/>
            </a:solidFill>
            <a:ln>
              <a:noFill/>
            </a:ln>
            <a:effectLst/>
          </c:spPr>
          <c:invertIfNegative val="0"/>
          <c:cat>
            <c:strRef>
              <c:f>近畿ブロック!$A$3:$A$13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近畿ブロック!$C$3:$C$13</c:f>
              <c:numCache>
                <c:formatCode>General</c:formatCode>
                <c:ptCount val="11"/>
                <c:pt idx="0">
                  <c:v>11</c:v>
                </c:pt>
                <c:pt idx="1">
                  <c:v>5</c:v>
                </c:pt>
                <c:pt idx="2">
                  <c:v>3</c:v>
                </c:pt>
                <c:pt idx="3">
                  <c:v>2</c:v>
                </c:pt>
                <c:pt idx="4">
                  <c:v>2</c:v>
                </c:pt>
                <c:pt idx="5">
                  <c:v>0</c:v>
                </c:pt>
                <c:pt idx="6">
                  <c:v>1</c:v>
                </c:pt>
                <c:pt idx="7">
                  <c:v>0</c:v>
                </c:pt>
                <c:pt idx="8">
                  <c:v>9</c:v>
                </c:pt>
                <c:pt idx="9">
                  <c:v>3</c:v>
                </c:pt>
                <c:pt idx="10">
                  <c:v>1</c:v>
                </c:pt>
              </c:numCache>
            </c:numRef>
          </c:val>
          <c:extLst>
            <c:ext xmlns:c16="http://schemas.microsoft.com/office/drawing/2014/chart" uri="{C3380CC4-5D6E-409C-BE32-E72D297353CC}">
              <c16:uniqueId val="{00000001-26F6-4575-8B65-520AB23BB9F1}"/>
            </c:ext>
          </c:extLst>
        </c:ser>
        <c:ser>
          <c:idx val="2"/>
          <c:order val="2"/>
          <c:tx>
            <c:strRef>
              <c:f>近畿ブロック!$D$2</c:f>
              <c:strCache>
                <c:ptCount val="1"/>
                <c:pt idx="0">
                  <c:v>シロバナタンポポ</c:v>
                </c:pt>
              </c:strCache>
            </c:strRef>
          </c:tx>
          <c:spPr>
            <a:solidFill>
              <a:schemeClr val="accent6"/>
            </a:solidFill>
            <a:ln>
              <a:noFill/>
            </a:ln>
            <a:effectLst/>
          </c:spPr>
          <c:invertIfNegative val="0"/>
          <c:cat>
            <c:strRef>
              <c:f>近畿ブロック!$A$3:$A$13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近畿ブロック!$D$3:$D$13</c:f>
              <c:numCache>
                <c:formatCode>General</c:formatCode>
                <c:ptCount val="11"/>
                <c:pt idx="0">
                  <c:v>2</c:v>
                </c:pt>
                <c:pt idx="1">
                  <c:v>1</c:v>
                </c:pt>
                <c:pt idx="2">
                  <c:v>2</c:v>
                </c:pt>
                <c:pt idx="3">
                  <c:v>1</c:v>
                </c:pt>
                <c:pt idx="4">
                  <c:v>1</c:v>
                </c:pt>
                <c:pt idx="5">
                  <c:v>0</c:v>
                </c:pt>
                <c:pt idx="6">
                  <c:v>0</c:v>
                </c:pt>
                <c:pt idx="7">
                  <c:v>0</c:v>
                </c:pt>
                <c:pt idx="8">
                  <c:v>1</c:v>
                </c:pt>
                <c:pt idx="9">
                  <c:v>4</c:v>
                </c:pt>
                <c:pt idx="10">
                  <c:v>1</c:v>
                </c:pt>
              </c:numCache>
            </c:numRef>
          </c:val>
          <c:extLst>
            <c:ext xmlns:c16="http://schemas.microsoft.com/office/drawing/2014/chart" uri="{C3380CC4-5D6E-409C-BE32-E72D297353CC}">
              <c16:uniqueId val="{00000002-26F6-4575-8B65-520AB23BB9F1}"/>
            </c:ext>
          </c:extLst>
        </c:ser>
        <c:ser>
          <c:idx val="3"/>
          <c:order val="3"/>
          <c:tx>
            <c:strRef>
              <c:f>近畿ブロック!$E$2</c:f>
              <c:strCache>
                <c:ptCount val="1"/>
                <c:pt idx="0">
                  <c:v>カントウタンポポ</c:v>
                </c:pt>
              </c:strCache>
            </c:strRef>
          </c:tx>
          <c:spPr>
            <a:solidFill>
              <a:srgbClr val="7030A0"/>
            </a:solidFill>
            <a:ln>
              <a:noFill/>
            </a:ln>
            <a:effectLst/>
          </c:spPr>
          <c:invertIfNegative val="0"/>
          <c:cat>
            <c:strRef>
              <c:f>近畿ブロック!$A$3:$A$13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近畿ブロック!$E$3:$E$13</c:f>
              <c:numCache>
                <c:formatCode>General</c:formatCode>
                <c:ptCount val="11"/>
                <c:pt idx="0">
                  <c:v>7</c:v>
                </c:pt>
                <c:pt idx="1">
                  <c:v>3</c:v>
                </c:pt>
                <c:pt idx="2">
                  <c:v>4</c:v>
                </c:pt>
                <c:pt idx="3">
                  <c:v>5</c:v>
                </c:pt>
                <c:pt idx="4">
                  <c:v>6</c:v>
                </c:pt>
                <c:pt idx="5">
                  <c:v>2</c:v>
                </c:pt>
                <c:pt idx="6">
                  <c:v>2</c:v>
                </c:pt>
                <c:pt idx="7">
                  <c:v>0</c:v>
                </c:pt>
                <c:pt idx="8">
                  <c:v>6</c:v>
                </c:pt>
                <c:pt idx="9">
                  <c:v>6</c:v>
                </c:pt>
                <c:pt idx="10">
                  <c:v>5</c:v>
                </c:pt>
              </c:numCache>
            </c:numRef>
          </c:val>
          <c:extLst>
            <c:ext xmlns:c16="http://schemas.microsoft.com/office/drawing/2014/chart" uri="{C3380CC4-5D6E-409C-BE32-E72D297353CC}">
              <c16:uniqueId val="{00000003-26F6-4575-8B65-520AB23BB9F1}"/>
            </c:ext>
          </c:extLst>
        </c:ser>
        <c:dLbls>
          <c:showLegendKey val="0"/>
          <c:showVal val="0"/>
          <c:showCatName val="0"/>
          <c:showSerName val="0"/>
          <c:showPercent val="0"/>
          <c:showBubbleSize val="0"/>
        </c:dLbls>
        <c:gapWidth val="219"/>
        <c:overlap val="-27"/>
        <c:axId val="439040688"/>
        <c:axId val="439038064"/>
      </c:barChart>
      <c:catAx>
        <c:axId val="439040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439038064"/>
        <c:crosses val="autoZero"/>
        <c:auto val="1"/>
        <c:lblAlgn val="ctr"/>
        <c:lblOffset val="100"/>
        <c:noMultiLvlLbl val="0"/>
      </c:catAx>
      <c:valAx>
        <c:axId val="439038064"/>
        <c:scaling>
          <c:orientation val="minMax"/>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439040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ja-JP" altLang="en-US" sz="2400" b="1" dirty="0">
                <a:solidFill>
                  <a:schemeClr val="tx1"/>
                </a:solidFill>
              </a:rPr>
              <a:t>種類と地表面の状況</a:t>
            </a:r>
            <a:endParaRPr lang="en-US" altLang="ja-JP" sz="2400" b="1" dirty="0">
              <a:solidFill>
                <a:schemeClr val="tx1"/>
              </a:solidFill>
            </a:endParaRPr>
          </a:p>
          <a:p>
            <a:pPr>
              <a:defRPr sz="2400" b="1">
                <a:solidFill>
                  <a:schemeClr val="tx1"/>
                </a:solidFill>
              </a:defRPr>
            </a:pPr>
            <a:r>
              <a:rPr lang="ja-JP" altLang="en-US" sz="2400" b="1" dirty="0">
                <a:solidFill>
                  <a:schemeClr val="tx1"/>
                </a:solidFill>
              </a:rPr>
              <a:t>（近畿ブロック）</a:t>
            </a:r>
          </a:p>
        </c:rich>
      </c:tx>
      <c:layout>
        <c:manualLayout>
          <c:xMode val="edge"/>
          <c:yMode val="edge"/>
          <c:x val="0.17499999999999999"/>
          <c:y val="3.5794183445190156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近畿ブロック!$B$17</c:f>
              <c:strCache>
                <c:ptCount val="1"/>
                <c:pt idx="0">
                  <c:v>セイヨウタンポポ</c:v>
                </c:pt>
              </c:strCache>
            </c:strRef>
          </c:tx>
          <c:spPr>
            <a:solidFill>
              <a:srgbClr val="0070C0"/>
            </a:solidFill>
            <a:ln>
              <a:noFill/>
            </a:ln>
            <a:effectLst/>
          </c:spPr>
          <c:invertIfNegative val="0"/>
          <c:cat>
            <c:strRef>
              <c:f>近畿ブロック!$A$18:$A$23</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近畿ブロック!$B$18:$B$23</c:f>
              <c:numCache>
                <c:formatCode>General</c:formatCode>
                <c:ptCount val="6"/>
                <c:pt idx="0">
                  <c:v>41</c:v>
                </c:pt>
                <c:pt idx="1">
                  <c:v>125</c:v>
                </c:pt>
                <c:pt idx="2">
                  <c:v>65</c:v>
                </c:pt>
                <c:pt idx="3">
                  <c:v>15</c:v>
                </c:pt>
                <c:pt idx="4">
                  <c:v>17</c:v>
                </c:pt>
                <c:pt idx="5">
                  <c:v>2</c:v>
                </c:pt>
              </c:numCache>
            </c:numRef>
          </c:val>
          <c:extLst>
            <c:ext xmlns:c16="http://schemas.microsoft.com/office/drawing/2014/chart" uri="{C3380CC4-5D6E-409C-BE32-E72D297353CC}">
              <c16:uniqueId val="{00000000-D129-4C12-826C-BF7B021F71AC}"/>
            </c:ext>
          </c:extLst>
        </c:ser>
        <c:ser>
          <c:idx val="1"/>
          <c:order val="1"/>
          <c:tx>
            <c:strRef>
              <c:f>近畿ブロック!$C$17</c:f>
              <c:strCache>
                <c:ptCount val="1"/>
                <c:pt idx="0">
                  <c:v>アカミタンポポ</c:v>
                </c:pt>
              </c:strCache>
            </c:strRef>
          </c:tx>
          <c:spPr>
            <a:solidFill>
              <a:srgbClr val="C00000"/>
            </a:solidFill>
            <a:ln>
              <a:noFill/>
            </a:ln>
            <a:effectLst/>
          </c:spPr>
          <c:invertIfNegative val="0"/>
          <c:cat>
            <c:strRef>
              <c:f>近畿ブロック!$A$18:$A$23</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近畿ブロック!$C$18:$C$23</c:f>
              <c:numCache>
                <c:formatCode>General</c:formatCode>
                <c:ptCount val="6"/>
                <c:pt idx="0">
                  <c:v>2</c:v>
                </c:pt>
                <c:pt idx="1">
                  <c:v>26</c:v>
                </c:pt>
                <c:pt idx="2">
                  <c:v>9</c:v>
                </c:pt>
                <c:pt idx="3">
                  <c:v>0</c:v>
                </c:pt>
                <c:pt idx="4">
                  <c:v>0</c:v>
                </c:pt>
                <c:pt idx="5">
                  <c:v>0</c:v>
                </c:pt>
              </c:numCache>
            </c:numRef>
          </c:val>
          <c:extLst>
            <c:ext xmlns:c16="http://schemas.microsoft.com/office/drawing/2014/chart" uri="{C3380CC4-5D6E-409C-BE32-E72D297353CC}">
              <c16:uniqueId val="{00000001-D129-4C12-826C-BF7B021F71AC}"/>
            </c:ext>
          </c:extLst>
        </c:ser>
        <c:ser>
          <c:idx val="2"/>
          <c:order val="2"/>
          <c:tx>
            <c:strRef>
              <c:f>近畿ブロック!$D$17</c:f>
              <c:strCache>
                <c:ptCount val="1"/>
                <c:pt idx="0">
                  <c:v>シロバナタンポポ</c:v>
                </c:pt>
              </c:strCache>
            </c:strRef>
          </c:tx>
          <c:spPr>
            <a:solidFill>
              <a:srgbClr val="70AD47"/>
            </a:solidFill>
            <a:ln>
              <a:noFill/>
            </a:ln>
            <a:effectLst/>
          </c:spPr>
          <c:invertIfNegative val="0"/>
          <c:cat>
            <c:strRef>
              <c:f>近畿ブロック!$A$18:$A$23</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近畿ブロック!$D$18:$D$23</c:f>
              <c:numCache>
                <c:formatCode>General</c:formatCode>
                <c:ptCount val="6"/>
                <c:pt idx="0">
                  <c:v>3</c:v>
                </c:pt>
                <c:pt idx="1">
                  <c:v>5</c:v>
                </c:pt>
                <c:pt idx="2">
                  <c:v>3</c:v>
                </c:pt>
                <c:pt idx="3">
                  <c:v>2</c:v>
                </c:pt>
                <c:pt idx="4">
                  <c:v>0</c:v>
                </c:pt>
                <c:pt idx="5">
                  <c:v>0</c:v>
                </c:pt>
              </c:numCache>
            </c:numRef>
          </c:val>
          <c:extLst>
            <c:ext xmlns:c16="http://schemas.microsoft.com/office/drawing/2014/chart" uri="{C3380CC4-5D6E-409C-BE32-E72D297353CC}">
              <c16:uniqueId val="{00000002-D129-4C12-826C-BF7B021F71AC}"/>
            </c:ext>
          </c:extLst>
        </c:ser>
        <c:ser>
          <c:idx val="3"/>
          <c:order val="3"/>
          <c:tx>
            <c:strRef>
              <c:f>近畿ブロック!$E$17</c:f>
              <c:strCache>
                <c:ptCount val="1"/>
                <c:pt idx="0">
                  <c:v>カントウタンポポ</c:v>
                </c:pt>
              </c:strCache>
            </c:strRef>
          </c:tx>
          <c:spPr>
            <a:solidFill>
              <a:srgbClr val="7030A0"/>
            </a:solidFill>
            <a:ln>
              <a:noFill/>
            </a:ln>
            <a:effectLst/>
          </c:spPr>
          <c:invertIfNegative val="0"/>
          <c:cat>
            <c:strRef>
              <c:f>近畿ブロック!$A$18:$A$23</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近畿ブロック!$E$18:$E$23</c:f>
              <c:numCache>
                <c:formatCode>General</c:formatCode>
                <c:ptCount val="6"/>
                <c:pt idx="0">
                  <c:v>3</c:v>
                </c:pt>
                <c:pt idx="1">
                  <c:v>23</c:v>
                </c:pt>
                <c:pt idx="2">
                  <c:v>14</c:v>
                </c:pt>
                <c:pt idx="3">
                  <c:v>5</c:v>
                </c:pt>
                <c:pt idx="4">
                  <c:v>1</c:v>
                </c:pt>
                <c:pt idx="5">
                  <c:v>0</c:v>
                </c:pt>
              </c:numCache>
            </c:numRef>
          </c:val>
          <c:extLst>
            <c:ext xmlns:c16="http://schemas.microsoft.com/office/drawing/2014/chart" uri="{C3380CC4-5D6E-409C-BE32-E72D297353CC}">
              <c16:uniqueId val="{00000003-D129-4C12-826C-BF7B021F71AC}"/>
            </c:ext>
          </c:extLst>
        </c:ser>
        <c:dLbls>
          <c:showLegendKey val="0"/>
          <c:showVal val="0"/>
          <c:showCatName val="0"/>
          <c:showSerName val="0"/>
          <c:showPercent val="0"/>
          <c:showBubbleSize val="0"/>
        </c:dLbls>
        <c:gapWidth val="199"/>
        <c:axId val="585136424"/>
        <c:axId val="585138064"/>
      </c:barChart>
      <c:catAx>
        <c:axId val="585136424"/>
        <c:scaling>
          <c:orientation val="minMax"/>
        </c:scaling>
        <c:delete val="0"/>
        <c:axPos val="b"/>
        <c:numFmt formatCode="General" sourceLinked="1"/>
        <c:majorTickMark val="none"/>
        <c:minorTickMark val="none"/>
        <c:tickLblPos val="nextTo"/>
        <c:spPr>
          <a:noFill/>
          <a:ln w="9525" cap="flat" cmpd="sng" algn="ctr">
            <a:solidFill>
              <a:sysClr val="windowText" lastClr="000000"/>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585138064"/>
        <c:crosses val="autoZero"/>
        <c:auto val="1"/>
        <c:lblAlgn val="ctr"/>
        <c:lblOffset val="100"/>
        <c:noMultiLvlLbl val="0"/>
      </c:catAx>
      <c:valAx>
        <c:axId val="585138064"/>
        <c:scaling>
          <c:orientation val="minMax"/>
        </c:scaling>
        <c:delete val="0"/>
        <c:axPos val="l"/>
        <c:majorGridlines>
          <c:spPr>
            <a:ln w="9525" cap="flat" cmpd="sng" algn="ctr">
              <a:solidFill>
                <a:sysClr val="windowText" lastClr="00000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851364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ja-JP" altLang="en-US" sz="2400" b="1" u="sng" dirty="0">
                <a:solidFill>
                  <a:schemeClr val="tx1"/>
                </a:solidFill>
              </a:rPr>
              <a:t>種類別報告件数の内訳</a:t>
            </a:r>
            <a:r>
              <a:rPr lang="en-US" altLang="ja-JP" sz="2400" b="1" u="sng" dirty="0">
                <a:solidFill>
                  <a:schemeClr val="tx1"/>
                </a:solidFill>
              </a:rPr>
              <a:t>(</a:t>
            </a:r>
            <a:r>
              <a:rPr lang="ja-JP" altLang="en-US" sz="2400" b="1" u="sng" dirty="0">
                <a:solidFill>
                  <a:schemeClr val="tx1"/>
                </a:solidFill>
              </a:rPr>
              <a:t>中国ブロック</a:t>
            </a:r>
            <a:r>
              <a:rPr lang="en-US" altLang="ja-JP" sz="2400" b="1" u="sng" dirty="0">
                <a:solidFill>
                  <a:schemeClr val="tx1"/>
                </a:solidFill>
              </a:rPr>
              <a:t>)</a:t>
            </a:r>
            <a:endParaRPr lang="ja-JP" altLang="en-US" sz="2400" b="1" u="sng" dirty="0">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ja-JP"/>
        </a:p>
      </c:txPr>
    </c:title>
    <c:autoTitleDeleted val="0"/>
    <c:plotArea>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CC3E-4480-87EC-CF53F28EC820}"/>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CC3E-4480-87EC-CF53F28EC820}"/>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CC3E-4480-87EC-CF53F28EC820}"/>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CC3E-4480-87EC-CF53F28EC820}"/>
              </c:ext>
            </c:extLst>
          </c:dPt>
          <c:dLbls>
            <c:dLbl>
              <c:idx val="0"/>
              <c:layout>
                <c:manualLayout>
                  <c:x val="0.14686249419994471"/>
                  <c:y val="-0.13499807203013384"/>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4C7C7938-4FA2-4B66-8544-67EF0CB0B78D}" type="CATEGORYNAME">
                      <a:rPr lang="ja-JP" altLang="en-US" sz="1600" b="1">
                        <a:solidFill>
                          <a:schemeClr val="tx1"/>
                        </a:solidFill>
                      </a:rPr>
                      <a:pPr>
                        <a:defRPr sz="1600" b="1">
                          <a:solidFill>
                            <a:schemeClr val="tx1"/>
                          </a:solidFill>
                        </a:defRPr>
                      </a:pPr>
                      <a:t>[分類名]</a:t>
                    </a:fld>
                    <a:r>
                      <a:rPr lang="ja-JP" altLang="en-US" sz="1600" b="1" baseline="0" dirty="0">
                        <a:solidFill>
                          <a:schemeClr val="tx1"/>
                        </a:solidFill>
                      </a:rPr>
                      <a:t>
</a:t>
                    </a:r>
                    <a:fld id="{AB4C0459-6E79-4C15-9663-80C4EB5AF758}" type="PERCENTAGE">
                      <a:rPr lang="en-US" altLang="ja-JP" sz="1600" b="1" baseline="0">
                        <a:solidFill>
                          <a:schemeClr val="tx1"/>
                        </a:solidFill>
                      </a:rPr>
                      <a:pPr>
                        <a:defRPr sz="1600" b="1">
                          <a:solidFill>
                            <a:schemeClr val="tx1"/>
                          </a:solidFill>
                        </a:defRPr>
                      </a:pPr>
                      <a:t>[パーセンテージ]</a:t>
                    </a:fld>
                    <a:endParaRPr lang="ja-JP" altLang="en-US" sz="1600" b="1"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8767271859612592"/>
                      <c:h val="0.16078372436947919"/>
                    </c:manualLayout>
                  </c15:layout>
                  <c15:dlblFieldTable/>
                  <c15:showDataLabelsRange val="0"/>
                </c:ext>
                <c:ext xmlns:c16="http://schemas.microsoft.com/office/drawing/2014/chart" uri="{C3380CC4-5D6E-409C-BE32-E72D297353CC}">
                  <c16:uniqueId val="{00000001-CC3E-4480-87EC-CF53F28EC820}"/>
                </c:ext>
              </c:extLst>
            </c:dLbl>
            <c:dLbl>
              <c:idx val="1"/>
              <c:layout>
                <c:manualLayout>
                  <c:x val="0.20319103707077926"/>
                  <c:y val="8.2195771213877458E-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4517906336088155"/>
                      <c:h val="0.17441624365482233"/>
                    </c:manualLayout>
                  </c15:layout>
                </c:ext>
                <c:ext xmlns:c16="http://schemas.microsoft.com/office/drawing/2014/chart" uri="{C3380CC4-5D6E-409C-BE32-E72D297353CC}">
                  <c16:uniqueId val="{00000003-CC3E-4480-87EC-CF53F28EC820}"/>
                </c:ext>
              </c:extLst>
            </c:dLbl>
            <c:dLbl>
              <c:idx val="2"/>
              <c:layout>
                <c:manualLayout>
                  <c:x val="-0.19130817495383987"/>
                  <c:y val="9.7700518081997895E-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4915056072536388"/>
                      <c:h val="0.16663048083456572"/>
                    </c:manualLayout>
                  </c15:layout>
                </c:ext>
                <c:ext xmlns:c16="http://schemas.microsoft.com/office/drawing/2014/chart" uri="{C3380CC4-5D6E-409C-BE32-E72D297353CC}">
                  <c16:uniqueId val="{00000005-CC3E-4480-87EC-CF53F28EC820}"/>
                </c:ext>
              </c:extLst>
            </c:dLbl>
            <c:dLbl>
              <c:idx val="3"/>
              <c:layout>
                <c:manualLayout>
                  <c:x val="-0.15544077134986226"/>
                  <c:y val="-0.11968152204324713"/>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5833333333333336"/>
                      <c:h val="0.15331036745406823"/>
                    </c:manualLayout>
                  </c15:layout>
                </c:ext>
                <c:ext xmlns:c16="http://schemas.microsoft.com/office/drawing/2014/chart" uri="{C3380CC4-5D6E-409C-BE32-E72D297353CC}">
                  <c16:uniqueId val="{00000007-CC3E-4480-87EC-CF53F28EC820}"/>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[1]Sheet1!$B$4:$E$4</c:f>
              <c:strCache>
                <c:ptCount val="4"/>
                <c:pt idx="0">
                  <c:v>セイヨウタンポポ</c:v>
                </c:pt>
                <c:pt idx="1">
                  <c:v>アカミタンポポ</c:v>
                </c:pt>
                <c:pt idx="2">
                  <c:v>シロバナタンポポ</c:v>
                </c:pt>
                <c:pt idx="3">
                  <c:v>カントウタンポポ</c:v>
                </c:pt>
              </c:strCache>
            </c:strRef>
          </c:cat>
          <c:val>
            <c:numRef>
              <c:f>[1]Sheet1!$B$5:$E$5</c:f>
              <c:numCache>
                <c:formatCode>General</c:formatCode>
                <c:ptCount val="4"/>
                <c:pt idx="0">
                  <c:v>302</c:v>
                </c:pt>
                <c:pt idx="1">
                  <c:v>134</c:v>
                </c:pt>
                <c:pt idx="2">
                  <c:v>62</c:v>
                </c:pt>
                <c:pt idx="3">
                  <c:v>321</c:v>
                </c:pt>
              </c:numCache>
            </c:numRef>
          </c:val>
          <c:extLst>
            <c:ext xmlns:c16="http://schemas.microsoft.com/office/drawing/2014/chart" uri="{C3380CC4-5D6E-409C-BE32-E72D297353CC}">
              <c16:uniqueId val="{00000008-CC3E-4480-87EC-CF53F28EC820}"/>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lang="ja-JP" altLang="en-US" sz="2400" b="1" u="none">
                <a:solidFill>
                  <a:schemeClr val="tx1"/>
                </a:solidFill>
              </a:rPr>
              <a:t>種類と生育環境</a:t>
            </a:r>
            <a:r>
              <a:rPr lang="en-US" altLang="ja-JP" sz="2400" b="1" u="none">
                <a:solidFill>
                  <a:schemeClr val="tx1"/>
                </a:solidFill>
              </a:rPr>
              <a:t>(</a:t>
            </a:r>
            <a:r>
              <a:rPr lang="ja-JP" altLang="en-US" sz="2400" b="1" u="none">
                <a:solidFill>
                  <a:schemeClr val="tx1"/>
                </a:solidFill>
              </a:rPr>
              <a:t>中国ブロック</a:t>
            </a:r>
            <a:r>
              <a:rPr lang="en-US" altLang="ja-JP" sz="2400" b="1" u="none">
                <a:solidFill>
                  <a:schemeClr val="tx1"/>
                </a:solidFill>
              </a:rPr>
              <a:t>)</a:t>
            </a:r>
            <a:endParaRPr lang="ja-JP" altLang="en-US" sz="2400" b="1" u="none">
              <a:solidFill>
                <a:schemeClr val="tx1"/>
              </a:solidFill>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'https://tokyoeducation-my.sharepoint.com/personal/k0971919_metro_ed_jp/Documents/デスクトップ/07.中国ブロック/[中国ブロック.xlsx]Sheet1'!$C$7</c:f>
              <c:strCache>
                <c:ptCount val="1"/>
                <c:pt idx="0">
                  <c:v>セイヨウタンポポ</c:v>
                </c:pt>
              </c:strCache>
            </c:strRef>
          </c:tx>
          <c:spPr>
            <a:solidFill>
              <a:srgbClr val="0070C0"/>
            </a:solidFill>
            <a:ln>
              <a:noFill/>
            </a:ln>
            <a:effectLst/>
          </c:spPr>
          <c:invertIfNegative val="0"/>
          <c:cat>
            <c:strRef>
              <c:f>[1]Sheet1!$B$8:$B$18</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[1]Sheet1!$C$8:$C$18</c:f>
              <c:numCache>
                <c:formatCode>General</c:formatCode>
                <c:ptCount val="11"/>
                <c:pt idx="0">
                  <c:v>57</c:v>
                </c:pt>
                <c:pt idx="1">
                  <c:v>38</c:v>
                </c:pt>
                <c:pt idx="2">
                  <c:v>49</c:v>
                </c:pt>
                <c:pt idx="3">
                  <c:v>55</c:v>
                </c:pt>
                <c:pt idx="4">
                  <c:v>26</c:v>
                </c:pt>
                <c:pt idx="5">
                  <c:v>5</c:v>
                </c:pt>
                <c:pt idx="6">
                  <c:v>34</c:v>
                </c:pt>
                <c:pt idx="7">
                  <c:v>0</c:v>
                </c:pt>
                <c:pt idx="8">
                  <c:v>12</c:v>
                </c:pt>
                <c:pt idx="9">
                  <c:v>4</c:v>
                </c:pt>
                <c:pt idx="10">
                  <c:v>22</c:v>
                </c:pt>
              </c:numCache>
            </c:numRef>
          </c:val>
          <c:extLst>
            <c:ext xmlns:c16="http://schemas.microsoft.com/office/drawing/2014/chart" uri="{C3380CC4-5D6E-409C-BE32-E72D297353CC}">
              <c16:uniqueId val="{00000000-A531-4ECE-9223-2FC4AA1F3373}"/>
            </c:ext>
          </c:extLst>
        </c:ser>
        <c:ser>
          <c:idx val="1"/>
          <c:order val="1"/>
          <c:tx>
            <c:strRef>
              <c:f>'https://tokyoeducation-my.sharepoint.com/personal/k0971919_metro_ed_jp/Documents/デスクトップ/07.中国ブロック/[中国ブロック.xlsx]Sheet1'!$D$7</c:f>
              <c:strCache>
                <c:ptCount val="1"/>
                <c:pt idx="0">
                  <c:v>アカミタンポポ</c:v>
                </c:pt>
              </c:strCache>
            </c:strRef>
          </c:tx>
          <c:spPr>
            <a:solidFill>
              <a:srgbClr val="C00000"/>
            </a:solidFill>
            <a:ln>
              <a:noFill/>
            </a:ln>
            <a:effectLst/>
          </c:spPr>
          <c:invertIfNegative val="0"/>
          <c:cat>
            <c:strRef>
              <c:f>[1]Sheet1!$B$8:$B$18</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[1]Sheet1!$D$8:$D$18</c:f>
              <c:numCache>
                <c:formatCode>General</c:formatCode>
                <c:ptCount val="11"/>
                <c:pt idx="0">
                  <c:v>12</c:v>
                </c:pt>
                <c:pt idx="1">
                  <c:v>17</c:v>
                </c:pt>
                <c:pt idx="2">
                  <c:v>18</c:v>
                </c:pt>
                <c:pt idx="3">
                  <c:v>31</c:v>
                </c:pt>
                <c:pt idx="4">
                  <c:v>16</c:v>
                </c:pt>
                <c:pt idx="5">
                  <c:v>2</c:v>
                </c:pt>
                <c:pt idx="6">
                  <c:v>8</c:v>
                </c:pt>
                <c:pt idx="7">
                  <c:v>0</c:v>
                </c:pt>
                <c:pt idx="8">
                  <c:v>14</c:v>
                </c:pt>
                <c:pt idx="9">
                  <c:v>5</c:v>
                </c:pt>
                <c:pt idx="10">
                  <c:v>11</c:v>
                </c:pt>
              </c:numCache>
            </c:numRef>
          </c:val>
          <c:extLst>
            <c:ext xmlns:c16="http://schemas.microsoft.com/office/drawing/2014/chart" uri="{C3380CC4-5D6E-409C-BE32-E72D297353CC}">
              <c16:uniqueId val="{00000001-A531-4ECE-9223-2FC4AA1F3373}"/>
            </c:ext>
          </c:extLst>
        </c:ser>
        <c:ser>
          <c:idx val="2"/>
          <c:order val="2"/>
          <c:tx>
            <c:strRef>
              <c:f>'https://tokyoeducation-my.sharepoint.com/personal/k0971919_metro_ed_jp/Documents/デスクトップ/07.中国ブロック/[中国ブロック.xlsx]Sheet1'!$E$7</c:f>
              <c:strCache>
                <c:ptCount val="1"/>
                <c:pt idx="0">
                  <c:v>シロバナタンポポ</c:v>
                </c:pt>
              </c:strCache>
            </c:strRef>
          </c:tx>
          <c:spPr>
            <a:solidFill>
              <a:schemeClr val="accent6"/>
            </a:solidFill>
            <a:ln>
              <a:noFill/>
            </a:ln>
            <a:effectLst/>
          </c:spPr>
          <c:invertIfNegative val="0"/>
          <c:cat>
            <c:strRef>
              <c:f>[1]Sheet1!$B$8:$B$18</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[1]Sheet1!$E$8:$E$18</c:f>
              <c:numCache>
                <c:formatCode>General</c:formatCode>
                <c:ptCount val="11"/>
                <c:pt idx="0">
                  <c:v>8</c:v>
                </c:pt>
                <c:pt idx="1">
                  <c:v>12</c:v>
                </c:pt>
                <c:pt idx="2">
                  <c:v>1</c:v>
                </c:pt>
                <c:pt idx="3">
                  <c:v>4</c:v>
                </c:pt>
                <c:pt idx="4">
                  <c:v>7</c:v>
                </c:pt>
                <c:pt idx="5">
                  <c:v>3</c:v>
                </c:pt>
                <c:pt idx="6">
                  <c:v>11</c:v>
                </c:pt>
                <c:pt idx="7">
                  <c:v>0</c:v>
                </c:pt>
                <c:pt idx="8">
                  <c:v>9</c:v>
                </c:pt>
                <c:pt idx="9">
                  <c:v>3</c:v>
                </c:pt>
                <c:pt idx="10">
                  <c:v>4</c:v>
                </c:pt>
              </c:numCache>
            </c:numRef>
          </c:val>
          <c:extLst>
            <c:ext xmlns:c16="http://schemas.microsoft.com/office/drawing/2014/chart" uri="{C3380CC4-5D6E-409C-BE32-E72D297353CC}">
              <c16:uniqueId val="{00000002-A531-4ECE-9223-2FC4AA1F3373}"/>
            </c:ext>
          </c:extLst>
        </c:ser>
        <c:ser>
          <c:idx val="3"/>
          <c:order val="3"/>
          <c:tx>
            <c:strRef>
              <c:f>'https://tokyoeducation-my.sharepoint.com/personal/k0971919_metro_ed_jp/Documents/デスクトップ/07.中国ブロック/[中国ブロック.xlsx]Sheet1'!$F$7</c:f>
              <c:strCache>
                <c:ptCount val="1"/>
                <c:pt idx="0">
                  <c:v>カントウタンポポ</c:v>
                </c:pt>
              </c:strCache>
            </c:strRef>
          </c:tx>
          <c:spPr>
            <a:solidFill>
              <a:srgbClr val="7030A0"/>
            </a:solidFill>
            <a:ln>
              <a:noFill/>
            </a:ln>
            <a:effectLst/>
          </c:spPr>
          <c:invertIfNegative val="0"/>
          <c:cat>
            <c:strRef>
              <c:f>[1]Sheet1!$B$8:$B$18</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[1]Sheet1!$F$8:$F$18</c:f>
              <c:numCache>
                <c:formatCode>General</c:formatCode>
                <c:ptCount val="11"/>
                <c:pt idx="0">
                  <c:v>38</c:v>
                </c:pt>
                <c:pt idx="1">
                  <c:v>49</c:v>
                </c:pt>
                <c:pt idx="2">
                  <c:v>29</c:v>
                </c:pt>
                <c:pt idx="3">
                  <c:v>44</c:v>
                </c:pt>
                <c:pt idx="4">
                  <c:v>48</c:v>
                </c:pt>
                <c:pt idx="5">
                  <c:v>7</c:v>
                </c:pt>
                <c:pt idx="6">
                  <c:v>41</c:v>
                </c:pt>
                <c:pt idx="7">
                  <c:v>0</c:v>
                </c:pt>
                <c:pt idx="8">
                  <c:v>30</c:v>
                </c:pt>
                <c:pt idx="9">
                  <c:v>11</c:v>
                </c:pt>
                <c:pt idx="10">
                  <c:v>24</c:v>
                </c:pt>
              </c:numCache>
            </c:numRef>
          </c:val>
          <c:extLst>
            <c:ext xmlns:c16="http://schemas.microsoft.com/office/drawing/2014/chart" uri="{C3380CC4-5D6E-409C-BE32-E72D297353CC}">
              <c16:uniqueId val="{00000003-A531-4ECE-9223-2FC4AA1F3373}"/>
            </c:ext>
          </c:extLst>
        </c:ser>
        <c:dLbls>
          <c:showLegendKey val="0"/>
          <c:showVal val="0"/>
          <c:showCatName val="0"/>
          <c:showSerName val="0"/>
          <c:showPercent val="0"/>
          <c:showBubbleSize val="0"/>
        </c:dLbls>
        <c:gapWidth val="219"/>
        <c:overlap val="-27"/>
        <c:axId val="825416448"/>
        <c:axId val="825416776"/>
      </c:barChart>
      <c:catAx>
        <c:axId val="825416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825416776"/>
        <c:crosses val="autoZero"/>
        <c:auto val="1"/>
        <c:lblAlgn val="ctr"/>
        <c:lblOffset val="100"/>
        <c:noMultiLvlLbl val="0"/>
      </c:catAx>
      <c:valAx>
        <c:axId val="825416776"/>
        <c:scaling>
          <c:orientation val="minMax"/>
        </c:scaling>
        <c:delete val="0"/>
        <c:axPos val="l"/>
        <c:majorGridlines>
          <c:spPr>
            <a:ln w="9525" cap="flat" cmpd="sng" algn="ctr">
              <a:solidFill>
                <a:schemeClr val="tx1"/>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825416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0" normalizeH="0" baseline="0">
                <a:solidFill>
                  <a:schemeClr val="tx1"/>
                </a:solidFill>
                <a:latin typeface="游ゴシック 本文"/>
                <a:ea typeface="+mj-ea"/>
                <a:cs typeface="+mj-cs"/>
              </a:defRPr>
            </a:pPr>
            <a:r>
              <a:rPr lang="ja-JP" altLang="en-US" sz="2400" b="1" dirty="0">
                <a:solidFill>
                  <a:schemeClr val="tx1"/>
                </a:solidFill>
                <a:latin typeface="+mn-ea"/>
                <a:ea typeface="+mn-ea"/>
              </a:rPr>
              <a:t>種類と地表面の状況</a:t>
            </a:r>
            <a:endParaRPr lang="en-US" altLang="ja-JP" sz="2400" b="1" dirty="0">
              <a:solidFill>
                <a:schemeClr val="tx1"/>
              </a:solidFill>
              <a:latin typeface="+mn-ea"/>
              <a:ea typeface="+mn-ea"/>
            </a:endParaRPr>
          </a:p>
          <a:p>
            <a:pPr>
              <a:defRPr sz="2400">
                <a:solidFill>
                  <a:schemeClr val="tx1"/>
                </a:solidFill>
                <a:latin typeface="游ゴシック 本文"/>
              </a:defRPr>
            </a:pPr>
            <a:r>
              <a:rPr lang="en-US" altLang="ja-JP" sz="2400" b="1" dirty="0">
                <a:solidFill>
                  <a:schemeClr val="tx1"/>
                </a:solidFill>
                <a:latin typeface="+mn-ea"/>
                <a:ea typeface="+mn-ea"/>
              </a:rPr>
              <a:t>(</a:t>
            </a:r>
            <a:r>
              <a:rPr lang="ja-JP" altLang="en-US" sz="2400" b="1" dirty="0">
                <a:solidFill>
                  <a:schemeClr val="tx1"/>
                </a:solidFill>
                <a:latin typeface="+mn-ea"/>
                <a:ea typeface="+mn-ea"/>
              </a:rPr>
              <a:t>中国ブロック</a:t>
            </a:r>
            <a:r>
              <a:rPr lang="en-US" altLang="ja-JP" sz="2400" b="1" dirty="0">
                <a:solidFill>
                  <a:schemeClr val="tx1"/>
                </a:solidFill>
                <a:latin typeface="+mn-ea"/>
                <a:ea typeface="+mn-ea"/>
              </a:rPr>
              <a:t>)</a:t>
            </a:r>
            <a:endParaRPr lang="ja-JP" sz="2400" b="1" dirty="0">
              <a:solidFill>
                <a:schemeClr val="tx1"/>
              </a:solidFill>
              <a:latin typeface="+mn-ea"/>
              <a:ea typeface="+mn-ea"/>
            </a:endParaRPr>
          </a:p>
        </c:rich>
      </c:tx>
      <c:layout>
        <c:manualLayout>
          <c:xMode val="edge"/>
          <c:yMode val="edge"/>
          <c:x val="0.27953641732283463"/>
          <c:y val="1.7094014217979975E-2"/>
        </c:manualLayout>
      </c:layout>
      <c:overlay val="0"/>
      <c:spPr>
        <a:noFill/>
        <a:ln>
          <a:noFill/>
        </a:ln>
        <a:effectLst/>
      </c:spPr>
      <c:txPr>
        <a:bodyPr rot="0" spcFirstLastPara="1" vertOverflow="ellipsis" vert="horz" wrap="square" anchor="ctr" anchorCtr="1"/>
        <a:lstStyle/>
        <a:p>
          <a:pPr>
            <a:defRPr sz="2400" b="0" i="0" u="none" strike="noStrike" kern="1200" cap="none" spc="0" normalizeH="0" baseline="0">
              <a:solidFill>
                <a:schemeClr val="tx1"/>
              </a:solidFill>
              <a:latin typeface="游ゴシック 本文"/>
              <a:ea typeface="+mj-ea"/>
              <a:cs typeface="+mj-cs"/>
            </a:defRPr>
          </a:pPr>
          <a:endParaRPr lang="ja-JP"/>
        </a:p>
      </c:txPr>
    </c:title>
    <c:autoTitleDeleted val="0"/>
    <c:plotArea>
      <c:layout/>
      <c:barChart>
        <c:barDir val="col"/>
        <c:grouping val="clustered"/>
        <c:varyColors val="0"/>
        <c:ser>
          <c:idx val="0"/>
          <c:order val="0"/>
          <c:tx>
            <c:strRef>
              <c:f>'https://tokyoeducation-my.sharepoint.com/personal/k0971919_metro_ed_jp/Documents/デスクトップ/07.中国ブロック/[中国ブロック.xlsx]Sheet1'!$C$20</c:f>
              <c:strCache>
                <c:ptCount val="1"/>
                <c:pt idx="0">
                  <c:v>セイヨウタンポポ</c:v>
                </c:pt>
              </c:strCache>
            </c:strRef>
          </c:tx>
          <c:spPr>
            <a:solidFill>
              <a:srgbClr val="0070C0"/>
            </a:solidFill>
            <a:ln>
              <a:noFill/>
            </a:ln>
            <a:effectLst/>
          </c:spPr>
          <c:invertIfNegative val="0"/>
          <c:cat>
            <c:strRef>
              <c:f>[1]Sheet1!$B$21:$B$26</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[1]Sheet1!$C$21:$C$26</c:f>
              <c:numCache>
                <c:formatCode>General</c:formatCode>
                <c:ptCount val="6"/>
                <c:pt idx="0">
                  <c:v>38</c:v>
                </c:pt>
                <c:pt idx="1">
                  <c:v>138</c:v>
                </c:pt>
                <c:pt idx="2">
                  <c:v>79</c:v>
                </c:pt>
                <c:pt idx="3">
                  <c:v>29</c:v>
                </c:pt>
                <c:pt idx="4">
                  <c:v>10</c:v>
                </c:pt>
                <c:pt idx="5">
                  <c:v>8</c:v>
                </c:pt>
              </c:numCache>
            </c:numRef>
          </c:val>
          <c:extLst>
            <c:ext xmlns:c16="http://schemas.microsoft.com/office/drawing/2014/chart" uri="{C3380CC4-5D6E-409C-BE32-E72D297353CC}">
              <c16:uniqueId val="{00000000-9C13-4E1A-98B4-6E3F98AE17D9}"/>
            </c:ext>
          </c:extLst>
        </c:ser>
        <c:ser>
          <c:idx val="1"/>
          <c:order val="1"/>
          <c:tx>
            <c:strRef>
              <c:f>'https://tokyoeducation-my.sharepoint.com/personal/k0971919_metro_ed_jp/Documents/デスクトップ/07.中国ブロック/[中国ブロック.xlsx]Sheet1'!$D$20</c:f>
              <c:strCache>
                <c:ptCount val="1"/>
                <c:pt idx="0">
                  <c:v>アカミタンポポ</c:v>
                </c:pt>
              </c:strCache>
            </c:strRef>
          </c:tx>
          <c:spPr>
            <a:solidFill>
              <a:srgbClr val="C00000"/>
            </a:solidFill>
            <a:ln>
              <a:noFill/>
            </a:ln>
            <a:effectLst/>
          </c:spPr>
          <c:invertIfNegative val="0"/>
          <c:cat>
            <c:strRef>
              <c:f>[1]Sheet1!$B$21:$B$26</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[1]Sheet1!$D$21:$D$26</c:f>
              <c:numCache>
                <c:formatCode>General</c:formatCode>
                <c:ptCount val="6"/>
                <c:pt idx="0">
                  <c:v>20</c:v>
                </c:pt>
                <c:pt idx="1">
                  <c:v>71</c:v>
                </c:pt>
                <c:pt idx="2">
                  <c:v>29</c:v>
                </c:pt>
                <c:pt idx="3">
                  <c:v>5</c:v>
                </c:pt>
                <c:pt idx="4">
                  <c:v>4</c:v>
                </c:pt>
                <c:pt idx="5">
                  <c:v>5</c:v>
                </c:pt>
              </c:numCache>
            </c:numRef>
          </c:val>
          <c:extLst>
            <c:ext xmlns:c16="http://schemas.microsoft.com/office/drawing/2014/chart" uri="{C3380CC4-5D6E-409C-BE32-E72D297353CC}">
              <c16:uniqueId val="{00000001-9C13-4E1A-98B4-6E3F98AE17D9}"/>
            </c:ext>
          </c:extLst>
        </c:ser>
        <c:ser>
          <c:idx val="2"/>
          <c:order val="2"/>
          <c:tx>
            <c:strRef>
              <c:f>'https://tokyoeducation-my.sharepoint.com/personal/k0971919_metro_ed_jp/Documents/デスクトップ/07.中国ブロック/[中国ブロック.xlsx]Sheet1'!$E$20</c:f>
              <c:strCache>
                <c:ptCount val="1"/>
                <c:pt idx="0">
                  <c:v>シロバナタンポポ</c:v>
                </c:pt>
              </c:strCache>
            </c:strRef>
          </c:tx>
          <c:spPr>
            <a:solidFill>
              <a:schemeClr val="accent6"/>
            </a:solidFill>
            <a:ln>
              <a:noFill/>
            </a:ln>
            <a:effectLst/>
          </c:spPr>
          <c:invertIfNegative val="0"/>
          <c:cat>
            <c:strRef>
              <c:f>[1]Sheet1!$B$21:$B$26</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[1]Sheet1!$E$21:$E$26</c:f>
              <c:numCache>
                <c:formatCode>General</c:formatCode>
                <c:ptCount val="6"/>
                <c:pt idx="0">
                  <c:v>4</c:v>
                </c:pt>
                <c:pt idx="1">
                  <c:v>29</c:v>
                </c:pt>
                <c:pt idx="2">
                  <c:v>21</c:v>
                </c:pt>
                <c:pt idx="3">
                  <c:v>5</c:v>
                </c:pt>
                <c:pt idx="4">
                  <c:v>3</c:v>
                </c:pt>
                <c:pt idx="5">
                  <c:v>0</c:v>
                </c:pt>
              </c:numCache>
            </c:numRef>
          </c:val>
          <c:extLst>
            <c:ext xmlns:c16="http://schemas.microsoft.com/office/drawing/2014/chart" uri="{C3380CC4-5D6E-409C-BE32-E72D297353CC}">
              <c16:uniqueId val="{00000002-9C13-4E1A-98B4-6E3F98AE17D9}"/>
            </c:ext>
          </c:extLst>
        </c:ser>
        <c:ser>
          <c:idx val="3"/>
          <c:order val="3"/>
          <c:tx>
            <c:strRef>
              <c:f>'https://tokyoeducation-my.sharepoint.com/personal/k0971919_metro_ed_jp/Documents/デスクトップ/07.中国ブロック/[中国ブロック.xlsx]Sheet1'!$F$20</c:f>
              <c:strCache>
                <c:ptCount val="1"/>
                <c:pt idx="0">
                  <c:v>カントウタンポポ</c:v>
                </c:pt>
              </c:strCache>
            </c:strRef>
          </c:tx>
          <c:spPr>
            <a:solidFill>
              <a:srgbClr val="7030A0"/>
            </a:solidFill>
            <a:ln>
              <a:noFill/>
            </a:ln>
            <a:effectLst/>
          </c:spPr>
          <c:invertIfNegative val="0"/>
          <c:cat>
            <c:strRef>
              <c:f>[1]Sheet1!$B$21:$B$26</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[1]Sheet1!$F$21:$F$26</c:f>
              <c:numCache>
                <c:formatCode>General</c:formatCode>
                <c:ptCount val="6"/>
                <c:pt idx="0">
                  <c:v>31</c:v>
                </c:pt>
                <c:pt idx="1">
                  <c:v>161</c:v>
                </c:pt>
                <c:pt idx="2">
                  <c:v>76</c:v>
                </c:pt>
                <c:pt idx="3">
                  <c:v>32</c:v>
                </c:pt>
                <c:pt idx="4">
                  <c:v>19</c:v>
                </c:pt>
                <c:pt idx="5">
                  <c:v>2</c:v>
                </c:pt>
              </c:numCache>
            </c:numRef>
          </c:val>
          <c:extLst>
            <c:ext xmlns:c16="http://schemas.microsoft.com/office/drawing/2014/chart" uri="{C3380CC4-5D6E-409C-BE32-E72D297353CC}">
              <c16:uniqueId val="{00000003-9C13-4E1A-98B4-6E3F98AE17D9}"/>
            </c:ext>
          </c:extLst>
        </c:ser>
        <c:dLbls>
          <c:showLegendKey val="0"/>
          <c:showVal val="0"/>
          <c:showCatName val="0"/>
          <c:showSerName val="0"/>
          <c:showPercent val="0"/>
          <c:showBubbleSize val="0"/>
        </c:dLbls>
        <c:gapWidth val="199"/>
        <c:axId val="806913240"/>
        <c:axId val="806904712"/>
      </c:barChart>
      <c:catAx>
        <c:axId val="806913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cap="none" spc="0" normalizeH="0" baseline="0">
                <a:solidFill>
                  <a:schemeClr val="tx1"/>
                </a:solidFill>
                <a:latin typeface="+mn-lt"/>
                <a:ea typeface="+mn-ea"/>
                <a:cs typeface="+mn-cs"/>
              </a:defRPr>
            </a:pPr>
            <a:endParaRPr lang="ja-JP"/>
          </a:p>
        </c:txPr>
        <c:crossAx val="806904712"/>
        <c:crosses val="autoZero"/>
        <c:auto val="1"/>
        <c:lblAlgn val="ctr"/>
        <c:lblOffset val="100"/>
        <c:noMultiLvlLbl val="0"/>
      </c:catAx>
      <c:valAx>
        <c:axId val="806904712"/>
        <c:scaling>
          <c:orientation val="minMax"/>
        </c:scaling>
        <c:delete val="0"/>
        <c:axPos val="l"/>
        <c:majorGridlines>
          <c:spPr>
            <a:ln w="9525" cap="flat" cmpd="sng" algn="ctr">
              <a:solidFill>
                <a:schemeClr val="tx1"/>
              </a:solidFill>
              <a:round/>
            </a:ln>
            <a:effectLst/>
          </c:spPr>
        </c:majorGridlines>
        <c:minorGridlines>
          <c:spPr>
            <a:ln w="9525" cap="flat" cmpd="sng" algn="ctr">
              <a:solidFill>
                <a:schemeClr val="bg1">
                  <a:alpha val="0"/>
                </a:schemeClr>
              </a:solidFill>
              <a:round/>
            </a:ln>
            <a:effectLst/>
          </c:spPr>
        </c:minorGridlines>
        <c:title>
          <c:tx>
            <c:rich>
              <a:bodyPr rot="0" spcFirstLastPara="1" vertOverflow="ellipsis" wrap="square" anchor="ctr" anchorCtr="1"/>
              <a:lstStyle/>
              <a:p>
                <a:pPr>
                  <a:defRPr sz="900" b="0" i="0" u="none" strike="noStrike" kern="1200" cap="all" baseline="0">
                    <a:solidFill>
                      <a:sysClr val="windowText" lastClr="000000"/>
                    </a:solidFill>
                    <a:latin typeface="+mn-lt"/>
                    <a:ea typeface="+mn-ea"/>
                    <a:cs typeface="+mn-cs"/>
                  </a:defRPr>
                </a:pPr>
                <a:r>
                  <a:rPr lang="en-US" altLang="ja-JP" b="1">
                    <a:solidFill>
                      <a:sysClr val="windowText" lastClr="000000"/>
                    </a:solidFill>
                  </a:rPr>
                  <a:t>(</a:t>
                </a:r>
                <a:r>
                  <a:rPr lang="ja-JP" altLang="en-US" b="1">
                    <a:solidFill>
                      <a:sysClr val="windowText" lastClr="000000"/>
                    </a:solidFill>
                  </a:rPr>
                  <a:t>件</a:t>
                </a:r>
                <a:r>
                  <a:rPr lang="en-US" altLang="ja-JP" b="1">
                    <a:solidFill>
                      <a:sysClr val="windowText" lastClr="000000"/>
                    </a:solidFill>
                  </a:rPr>
                  <a:t>)</a:t>
                </a:r>
                <a:endParaRPr lang="ja-JP" altLang="en-US" b="1">
                  <a:solidFill>
                    <a:sysClr val="windowText" lastClr="000000"/>
                  </a:solidFill>
                </a:endParaRPr>
              </a:p>
            </c:rich>
          </c:tx>
          <c:overlay val="0"/>
          <c:spPr>
            <a:noFill/>
            <a:ln>
              <a:noFill/>
            </a:ln>
            <a:effectLst/>
          </c:spPr>
          <c:txPr>
            <a:bodyPr rot="0" spcFirstLastPara="1" vertOverflow="ellipsis" wrap="square" anchor="ctr" anchorCtr="1"/>
            <a:lstStyle/>
            <a:p>
              <a:pPr>
                <a:defRPr sz="900" b="0" i="0" u="none" strike="noStrike" kern="1200" cap="all" baseline="0">
                  <a:solidFill>
                    <a:sysClr val="windowText" lastClr="000000"/>
                  </a:solidFill>
                  <a:latin typeface="+mn-lt"/>
                  <a:ea typeface="+mn-ea"/>
                  <a:cs typeface="+mn-cs"/>
                </a:defRPr>
              </a:pPr>
              <a:endParaRPr lang="ja-JP"/>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806913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92149819612684"/>
          <c:y val="0.16859953819105461"/>
          <c:w val="0.56204875432606705"/>
          <c:h val="0.7040000487775836"/>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B84D-4C27-B094-AFCDF82C81F9}"/>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B84D-4C27-B094-AFCDF82C81F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B84D-4C27-B094-AFCDF82C81F9}"/>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B84D-4C27-B094-AFCDF82C81F9}"/>
              </c:ext>
            </c:extLst>
          </c:dPt>
          <c:dLbls>
            <c:dLbl>
              <c:idx val="0"/>
              <c:layout>
                <c:manualLayout>
                  <c:x val="0.13237301332643178"/>
                  <c:y val="0.26048962680455151"/>
                </c:manualLayout>
              </c:layout>
              <c:tx>
                <c:rich>
                  <a:bodyPr/>
                  <a:lstStyle/>
                  <a:p>
                    <a:fld id="{790690F4-EFF6-4042-A778-7F34E977CEAA}" type="CATEGORYNAME">
                      <a:rPr lang="ja-JP" altLang="en-US"/>
                      <a:pPr/>
                      <a:t>[分類名]</a:t>
                    </a:fld>
                    <a:r>
                      <a:rPr lang="ja-JP" altLang="en-US" dirty="0"/>
                      <a:t>
</a:t>
                    </a:r>
                    <a:fld id="{FFB2F39B-9318-4937-A0ED-4E079BBE53F6}" type="PERCENTAGE">
                      <a:rPr lang="en-US" altLang="ja-JP"/>
                      <a:pPr/>
                      <a:t>[パーセンテージ]</a:t>
                    </a:fld>
                    <a:endParaRPr lang="ja-JP" altLang="en-US" dirty="0"/>
                  </a:p>
                </c:rich>
              </c:tx>
              <c:showLegendKey val="0"/>
              <c:showVal val="0"/>
              <c:showCatName val="1"/>
              <c:showSerName val="0"/>
              <c:showPercent val="1"/>
              <c:showBubbleSize val="0"/>
              <c:extLst>
                <c:ext xmlns:c15="http://schemas.microsoft.com/office/drawing/2012/chart" uri="{CE6537A1-D6FC-4f65-9D91-7224C49458BB}">
                  <c15:layout>
                    <c:manualLayout>
                      <c:w val="0.25257000114292372"/>
                      <c:h val="0.19126591774001397"/>
                    </c:manualLayout>
                  </c15:layout>
                  <c15:dlblFieldTable/>
                  <c15:showDataLabelsRange val="0"/>
                </c:ext>
                <c:ext xmlns:c16="http://schemas.microsoft.com/office/drawing/2014/chart" uri="{C3380CC4-5D6E-409C-BE32-E72D297353CC}">
                  <c16:uniqueId val="{00000001-B84D-4C27-B094-AFCDF82C81F9}"/>
                </c:ext>
              </c:extLst>
            </c:dLbl>
            <c:dLbl>
              <c:idx val="1"/>
              <c:layout>
                <c:manualLayout>
                  <c:x val="-0.13189412906193587"/>
                  <c:y val="0.1243392610052628"/>
                </c:manualLayout>
              </c:layout>
              <c:tx>
                <c:rich>
                  <a:bodyPr/>
                  <a:lstStyle/>
                  <a:p>
                    <a:fld id="{D226525A-48E3-451A-BB99-0A9E25539DB7}" type="CATEGORYNAME">
                      <a:rPr lang="ja-JP" altLang="en-US" sz="1400">
                        <a:solidFill>
                          <a:sysClr val="windowText" lastClr="000000"/>
                        </a:solidFill>
                      </a:rPr>
                      <a:pPr/>
                      <a:t>[分類名]</a:t>
                    </a:fld>
                    <a:r>
                      <a:rPr lang="ja-JP" altLang="en-US" sz="1400" baseline="0" dirty="0">
                        <a:solidFill>
                          <a:sysClr val="windowText" lastClr="000000"/>
                        </a:solidFill>
                      </a:rPr>
                      <a:t>
</a:t>
                    </a:r>
                    <a:fld id="{376DD0BF-E2BE-46C5-928A-C9F069DAFD47}" type="PERCENTAGE">
                      <a:rPr lang="en-US" altLang="ja-JP" sz="1400" baseline="0">
                        <a:solidFill>
                          <a:sysClr val="windowText" lastClr="000000"/>
                        </a:solidFill>
                      </a:rPr>
                      <a:pPr/>
                      <a:t>[パーセンテージ]</a:t>
                    </a:fld>
                    <a:endParaRPr lang="ja-JP" altLang="en-US" sz="1400" baseline="0" dirty="0">
                      <a:solidFill>
                        <a:sysClr val="windowText" lastClr="000000"/>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84D-4C27-B094-AFCDF82C81F9}"/>
                </c:ext>
              </c:extLst>
            </c:dLbl>
            <c:dLbl>
              <c:idx val="2"/>
              <c:layout>
                <c:manualLayout>
                  <c:x val="-0.16522260676690065"/>
                  <c:y val="4.7747436582346432E-2"/>
                </c:manualLayout>
              </c:layout>
              <c:tx>
                <c:rich>
                  <a:bodyPr/>
                  <a:lstStyle/>
                  <a:p>
                    <a:fld id="{8C472D8B-CB1E-474E-A059-E782E57AA250}" type="CATEGORYNAME">
                      <a:rPr lang="ja-JP" altLang="en-US" sz="1600">
                        <a:solidFill>
                          <a:sysClr val="windowText" lastClr="000000"/>
                        </a:solidFill>
                      </a:rPr>
                      <a:pPr/>
                      <a:t>[分類名]</a:t>
                    </a:fld>
                    <a:r>
                      <a:rPr lang="ja-JP" altLang="en-US" sz="1600" baseline="0" dirty="0">
                        <a:solidFill>
                          <a:sysClr val="windowText" lastClr="000000"/>
                        </a:solidFill>
                      </a:rPr>
                      <a:t>
</a:t>
                    </a:r>
                    <a:fld id="{B59EE32B-A981-4114-B594-73440C35DF4E}" type="PERCENTAGE">
                      <a:rPr lang="en-US" altLang="ja-JP" sz="1600" baseline="0">
                        <a:solidFill>
                          <a:sysClr val="windowText" lastClr="000000"/>
                        </a:solidFill>
                      </a:rPr>
                      <a:pPr/>
                      <a:t>[パーセンテージ]</a:t>
                    </a:fld>
                    <a:endParaRPr lang="ja-JP" altLang="en-US" sz="1600" baseline="0" dirty="0">
                      <a:solidFill>
                        <a:sysClr val="windowText" lastClr="000000"/>
                      </a:solidFill>
                    </a:endParaRPr>
                  </a:p>
                </c:rich>
              </c:tx>
              <c:showLegendKey val="0"/>
              <c:showVal val="0"/>
              <c:showCatName val="1"/>
              <c:showSerName val="0"/>
              <c:showPercent val="1"/>
              <c:showBubbleSize val="0"/>
              <c:extLst>
                <c:ext xmlns:c15="http://schemas.microsoft.com/office/drawing/2012/chart" uri="{CE6537A1-D6FC-4f65-9D91-7224C49458BB}">
                  <c15:layout>
                    <c:manualLayout>
                      <c:w val="0.2683156458920109"/>
                      <c:h val="0.19126591774001397"/>
                    </c:manualLayout>
                  </c15:layout>
                  <c15:dlblFieldTable/>
                  <c15:showDataLabelsRange val="0"/>
                </c:ext>
                <c:ext xmlns:c16="http://schemas.microsoft.com/office/drawing/2014/chart" uri="{C3380CC4-5D6E-409C-BE32-E72D297353CC}">
                  <c16:uniqueId val="{00000005-B84D-4C27-B094-AFCDF82C81F9}"/>
                </c:ext>
              </c:extLst>
            </c:dLbl>
            <c:dLbl>
              <c:idx val="3"/>
              <c:layout>
                <c:manualLayout>
                  <c:x val="-0.12342422174849986"/>
                  <c:y val="-7.6018070660068326E-2"/>
                </c:manualLayout>
              </c:layout>
              <c:tx>
                <c:rich>
                  <a:bodyPr/>
                  <a:lstStyle/>
                  <a:p>
                    <a:fld id="{B783812D-6A2C-4B31-8600-A77A47226F95}" type="CATEGORYNAME">
                      <a:rPr lang="ja-JP" altLang="en-US"/>
                      <a:pPr/>
                      <a:t>[分類名]</a:t>
                    </a:fld>
                    <a:r>
                      <a:rPr lang="ja-JP" altLang="en-US"/>
                      <a:t>
</a:t>
                    </a:r>
                    <a:fld id="{FEEEBC7D-7F5B-4EB3-B400-E716AA99D71C}" type="PERCENTAGE">
                      <a:rPr lang="en-US" altLang="ja-JP"/>
                      <a:pPr/>
                      <a:t>[パーセンテージ]</a:t>
                    </a:fld>
                    <a:endParaRPr lang="ja-JP" altLang="en-US"/>
                  </a:p>
                </c:rich>
              </c:tx>
              <c:showLegendKey val="0"/>
              <c:showVal val="0"/>
              <c:showCatName val="1"/>
              <c:showSerName val="0"/>
              <c:showPercent val="1"/>
              <c:showBubbleSize val="0"/>
              <c:extLst>
                <c:ext xmlns:c15="http://schemas.microsoft.com/office/drawing/2012/chart" uri="{CE6537A1-D6FC-4f65-9D91-7224C49458BB}">
                  <c15:layout>
                    <c:manualLayout>
                      <c:w val="0.28135876756731698"/>
                      <c:h val="0.19126591774001397"/>
                    </c:manualLayout>
                  </c15:layout>
                  <c15:dlblFieldTable/>
                  <c15:showDataLabelsRange val="0"/>
                </c:ext>
                <c:ext xmlns:c16="http://schemas.microsoft.com/office/drawing/2014/chart" uri="{C3380CC4-5D6E-409C-BE32-E72D297353CC}">
                  <c16:uniqueId val="{00000007-B84D-4C27-B094-AFCDF82C81F9}"/>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'（集計表）日連事務局提出用'!$P$1:$P$4</c:f>
              <c:strCache>
                <c:ptCount val="4"/>
                <c:pt idx="0">
                  <c:v>セイヨウタンポポ</c:v>
                </c:pt>
                <c:pt idx="1">
                  <c:v>アカミタンポポ</c:v>
                </c:pt>
                <c:pt idx="2">
                  <c:v>シロバナタンポポ</c:v>
                </c:pt>
                <c:pt idx="3">
                  <c:v>カントウタンポポ</c:v>
                </c:pt>
              </c:strCache>
            </c:strRef>
          </c:cat>
          <c:val>
            <c:numRef>
              <c:f>'（集計表）日連事務局提出用'!$Q$1:$Q$4</c:f>
              <c:numCache>
                <c:formatCode>0</c:formatCode>
                <c:ptCount val="4"/>
                <c:pt idx="0">
                  <c:v>57.571214392803597</c:v>
                </c:pt>
                <c:pt idx="1">
                  <c:v>6.4467766116941538</c:v>
                </c:pt>
                <c:pt idx="2">
                  <c:v>9.7451274362818587</c:v>
                </c:pt>
                <c:pt idx="3">
                  <c:v>26.236881559220386</c:v>
                </c:pt>
              </c:numCache>
            </c:numRef>
          </c:val>
          <c:extLst>
            <c:ext xmlns:c16="http://schemas.microsoft.com/office/drawing/2014/chart" uri="{C3380CC4-5D6E-409C-BE32-E72D297353CC}">
              <c16:uniqueId val="{00000008-B84D-4C27-B094-AFCDF82C81F9}"/>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lang="ja-JP" altLang="en-US" sz="2400" dirty="0">
                <a:solidFill>
                  <a:schemeClr val="tx1"/>
                </a:solidFill>
                <a:latin typeface="UD デジタル 教科書体 NP-B" panose="02020700000000000000" pitchFamily="18" charset="-128"/>
                <a:ea typeface="UD デジタル 教科書体 NP-B" panose="02020700000000000000" pitchFamily="18" charset="-128"/>
              </a:rPr>
              <a:t>種類と地表面の状況</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'（集計表）日連事務局提出用'!$P$38</c:f>
              <c:strCache>
                <c:ptCount val="1"/>
                <c:pt idx="0">
                  <c:v>セイヨウタンポポ</c:v>
                </c:pt>
              </c:strCache>
            </c:strRef>
          </c:tx>
          <c:spPr>
            <a:solidFill>
              <a:srgbClr val="0070C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'（集計表）日連事務局提出用'!$P$39:$P$44</c:f>
              <c:numCache>
                <c:formatCode>General</c:formatCode>
                <c:ptCount val="6"/>
                <c:pt idx="0">
                  <c:v>14</c:v>
                </c:pt>
                <c:pt idx="1">
                  <c:v>90</c:v>
                </c:pt>
                <c:pt idx="2">
                  <c:v>42</c:v>
                </c:pt>
                <c:pt idx="3">
                  <c:v>10</c:v>
                </c:pt>
                <c:pt idx="4">
                  <c:v>8</c:v>
                </c:pt>
                <c:pt idx="5">
                  <c:v>0</c:v>
                </c:pt>
              </c:numCache>
            </c:numRef>
          </c:val>
          <c:extLst>
            <c:ext xmlns:c16="http://schemas.microsoft.com/office/drawing/2014/chart" uri="{C3380CC4-5D6E-409C-BE32-E72D297353CC}">
              <c16:uniqueId val="{00000000-660C-459A-9D58-E98249F64A65}"/>
            </c:ext>
          </c:extLst>
        </c:ser>
        <c:ser>
          <c:idx val="1"/>
          <c:order val="1"/>
          <c:tx>
            <c:strRef>
              <c:f>'（集計表）日連事務局提出用'!$Q$38</c:f>
              <c:strCache>
                <c:ptCount val="1"/>
                <c:pt idx="0">
                  <c:v>アカミタンポポ</c:v>
                </c:pt>
              </c:strCache>
            </c:strRef>
          </c:tx>
          <c:spPr>
            <a:solidFill>
              <a:srgbClr val="C0000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'（集計表）日連事務局提出用'!$Q$39:$Q$44</c:f>
              <c:numCache>
                <c:formatCode>General</c:formatCode>
                <c:ptCount val="6"/>
                <c:pt idx="0">
                  <c:v>3</c:v>
                </c:pt>
                <c:pt idx="1">
                  <c:v>11</c:v>
                </c:pt>
                <c:pt idx="2">
                  <c:v>5</c:v>
                </c:pt>
                <c:pt idx="3">
                  <c:v>2</c:v>
                </c:pt>
                <c:pt idx="4">
                  <c:v>0</c:v>
                </c:pt>
                <c:pt idx="5">
                  <c:v>0</c:v>
                </c:pt>
              </c:numCache>
            </c:numRef>
          </c:val>
          <c:extLst>
            <c:ext xmlns:c16="http://schemas.microsoft.com/office/drawing/2014/chart" uri="{C3380CC4-5D6E-409C-BE32-E72D297353CC}">
              <c16:uniqueId val="{00000001-660C-459A-9D58-E98249F64A65}"/>
            </c:ext>
          </c:extLst>
        </c:ser>
        <c:ser>
          <c:idx val="2"/>
          <c:order val="2"/>
          <c:tx>
            <c:strRef>
              <c:f>'（集計表）日連事務局提出用'!$R$38</c:f>
              <c:strCache>
                <c:ptCount val="1"/>
                <c:pt idx="0">
                  <c:v>シロバナタンポポ</c:v>
                </c:pt>
              </c:strCache>
            </c:strRef>
          </c:tx>
          <c:spPr>
            <a:solidFill>
              <a:schemeClr val="accent6"/>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'（集計表）日連事務局提出用'!$R$39:$R$44</c:f>
              <c:numCache>
                <c:formatCode>General</c:formatCode>
                <c:ptCount val="6"/>
                <c:pt idx="0">
                  <c:v>0</c:v>
                </c:pt>
                <c:pt idx="1">
                  <c:v>5</c:v>
                </c:pt>
                <c:pt idx="2">
                  <c:v>2</c:v>
                </c:pt>
                <c:pt idx="3">
                  <c:v>1</c:v>
                </c:pt>
                <c:pt idx="4">
                  <c:v>1</c:v>
                </c:pt>
                <c:pt idx="5">
                  <c:v>0</c:v>
                </c:pt>
              </c:numCache>
            </c:numRef>
          </c:val>
          <c:extLst>
            <c:ext xmlns:c16="http://schemas.microsoft.com/office/drawing/2014/chart" uri="{C3380CC4-5D6E-409C-BE32-E72D297353CC}">
              <c16:uniqueId val="{00000002-660C-459A-9D58-E98249F64A65}"/>
            </c:ext>
          </c:extLst>
        </c:ser>
        <c:ser>
          <c:idx val="3"/>
          <c:order val="3"/>
          <c:tx>
            <c:strRef>
              <c:f>'（集計表）日連事務局提出用'!$S$38</c:f>
              <c:strCache>
                <c:ptCount val="1"/>
                <c:pt idx="0">
                  <c:v>カントウタンポポ</c:v>
                </c:pt>
              </c:strCache>
            </c:strRef>
          </c:tx>
          <c:spPr>
            <a:solidFill>
              <a:srgbClr val="7030A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'（集計表）日連事務局提出用'!$S$39:$S$44</c:f>
              <c:numCache>
                <c:formatCode>General</c:formatCode>
                <c:ptCount val="6"/>
                <c:pt idx="0">
                  <c:v>2</c:v>
                </c:pt>
                <c:pt idx="1">
                  <c:v>22</c:v>
                </c:pt>
                <c:pt idx="2">
                  <c:v>4</c:v>
                </c:pt>
                <c:pt idx="3">
                  <c:v>11</c:v>
                </c:pt>
                <c:pt idx="4">
                  <c:v>1</c:v>
                </c:pt>
                <c:pt idx="5">
                  <c:v>0</c:v>
                </c:pt>
              </c:numCache>
            </c:numRef>
          </c:val>
          <c:extLst>
            <c:ext xmlns:c16="http://schemas.microsoft.com/office/drawing/2014/chart" uri="{C3380CC4-5D6E-409C-BE32-E72D297353CC}">
              <c16:uniqueId val="{00000003-660C-459A-9D58-E98249F64A65}"/>
            </c:ext>
          </c:extLst>
        </c:ser>
        <c:dLbls>
          <c:showLegendKey val="0"/>
          <c:showVal val="0"/>
          <c:showCatName val="0"/>
          <c:showSerName val="0"/>
          <c:showPercent val="0"/>
          <c:showBubbleSize val="0"/>
        </c:dLbls>
        <c:gapWidth val="199"/>
        <c:axId val="576916832"/>
        <c:axId val="576917488"/>
      </c:barChart>
      <c:catAx>
        <c:axId val="576916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576917488"/>
        <c:crosses val="autoZero"/>
        <c:auto val="1"/>
        <c:lblAlgn val="ctr"/>
        <c:lblOffset val="100"/>
        <c:tickLblSkip val="1"/>
        <c:noMultiLvlLbl val="0"/>
      </c:catAx>
      <c:valAx>
        <c:axId val="576917488"/>
        <c:scaling>
          <c:orientation val="minMax"/>
        </c:scaling>
        <c:delete val="0"/>
        <c:axPos val="l"/>
        <c:majorGridlines>
          <c:spPr>
            <a:ln w="12700" cap="rnd" cmpd="sng" algn="ctr">
              <a:solidFill>
                <a:schemeClr val="dk1"/>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76916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ja-JP" altLang="en-US" sz="2400" b="1">
                <a:solidFill>
                  <a:schemeClr val="tx1"/>
                </a:solidFill>
              </a:rPr>
              <a:t>種類と生育環境</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'（集計表）日連事務局提出用'!$P$11</c:f>
              <c:strCache>
                <c:ptCount val="1"/>
                <c:pt idx="0">
                  <c:v>セイヨウタンポポ</c:v>
                </c:pt>
              </c:strCache>
            </c:strRef>
          </c:tx>
          <c:spPr>
            <a:solidFill>
              <a:srgbClr val="0070C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'（集計表）日連事務局提出用'!$P$12:$P$22</c:f>
              <c:numCache>
                <c:formatCode>General</c:formatCode>
                <c:ptCount val="11"/>
                <c:pt idx="0">
                  <c:v>67</c:v>
                </c:pt>
                <c:pt idx="1">
                  <c:v>50</c:v>
                </c:pt>
                <c:pt idx="2">
                  <c:v>39</c:v>
                </c:pt>
                <c:pt idx="3">
                  <c:v>61</c:v>
                </c:pt>
                <c:pt idx="4">
                  <c:v>39</c:v>
                </c:pt>
                <c:pt idx="5">
                  <c:v>6</c:v>
                </c:pt>
                <c:pt idx="6">
                  <c:v>22</c:v>
                </c:pt>
                <c:pt idx="7">
                  <c:v>3</c:v>
                </c:pt>
                <c:pt idx="8">
                  <c:v>29</c:v>
                </c:pt>
                <c:pt idx="9">
                  <c:v>53</c:v>
                </c:pt>
                <c:pt idx="10">
                  <c:v>15</c:v>
                </c:pt>
              </c:numCache>
            </c:numRef>
          </c:val>
          <c:extLst>
            <c:ext xmlns:c16="http://schemas.microsoft.com/office/drawing/2014/chart" uri="{C3380CC4-5D6E-409C-BE32-E72D297353CC}">
              <c16:uniqueId val="{00000000-7A06-4F0C-B9F7-89CB07AF081D}"/>
            </c:ext>
          </c:extLst>
        </c:ser>
        <c:ser>
          <c:idx val="1"/>
          <c:order val="1"/>
          <c:tx>
            <c:strRef>
              <c:f>'（集計表）日連事務局提出用'!$Q$11</c:f>
              <c:strCache>
                <c:ptCount val="1"/>
                <c:pt idx="0">
                  <c:v>アカミタンポポ</c:v>
                </c:pt>
              </c:strCache>
            </c:strRef>
          </c:tx>
          <c:spPr>
            <a:solidFill>
              <a:srgbClr val="C0000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'（集計表）日連事務局提出用'!$Q$12:$Q$22</c:f>
              <c:numCache>
                <c:formatCode>General</c:formatCode>
                <c:ptCount val="11"/>
                <c:pt idx="0">
                  <c:v>13</c:v>
                </c:pt>
                <c:pt idx="1">
                  <c:v>9</c:v>
                </c:pt>
                <c:pt idx="2">
                  <c:v>5</c:v>
                </c:pt>
                <c:pt idx="3">
                  <c:v>5</c:v>
                </c:pt>
                <c:pt idx="4">
                  <c:v>5</c:v>
                </c:pt>
                <c:pt idx="5">
                  <c:v>0</c:v>
                </c:pt>
                <c:pt idx="6">
                  <c:v>1</c:v>
                </c:pt>
                <c:pt idx="7">
                  <c:v>1</c:v>
                </c:pt>
                <c:pt idx="8">
                  <c:v>2</c:v>
                </c:pt>
                <c:pt idx="9">
                  <c:v>1</c:v>
                </c:pt>
                <c:pt idx="10">
                  <c:v>1</c:v>
                </c:pt>
              </c:numCache>
            </c:numRef>
          </c:val>
          <c:extLst>
            <c:ext xmlns:c16="http://schemas.microsoft.com/office/drawing/2014/chart" uri="{C3380CC4-5D6E-409C-BE32-E72D297353CC}">
              <c16:uniqueId val="{00000001-7A06-4F0C-B9F7-89CB07AF081D}"/>
            </c:ext>
          </c:extLst>
        </c:ser>
        <c:ser>
          <c:idx val="2"/>
          <c:order val="2"/>
          <c:tx>
            <c:strRef>
              <c:f>'（集計表）日連事務局提出用'!$R$11</c:f>
              <c:strCache>
                <c:ptCount val="1"/>
                <c:pt idx="0">
                  <c:v>シロバナタンポポ</c:v>
                </c:pt>
              </c:strCache>
            </c:strRef>
          </c:tx>
          <c:spPr>
            <a:solidFill>
              <a:schemeClr val="accent6"/>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'（集計表）日連事務局提出用'!$R$12:$R$22</c:f>
              <c:numCache>
                <c:formatCode>General</c:formatCode>
                <c:ptCount val="11"/>
                <c:pt idx="0">
                  <c:v>11</c:v>
                </c:pt>
                <c:pt idx="1">
                  <c:v>24</c:v>
                </c:pt>
                <c:pt idx="2">
                  <c:v>4</c:v>
                </c:pt>
                <c:pt idx="3">
                  <c:v>9</c:v>
                </c:pt>
                <c:pt idx="4">
                  <c:v>4</c:v>
                </c:pt>
                <c:pt idx="5">
                  <c:v>0</c:v>
                </c:pt>
                <c:pt idx="6">
                  <c:v>4</c:v>
                </c:pt>
                <c:pt idx="7">
                  <c:v>0</c:v>
                </c:pt>
                <c:pt idx="8">
                  <c:v>4</c:v>
                </c:pt>
                <c:pt idx="9">
                  <c:v>2</c:v>
                </c:pt>
                <c:pt idx="10">
                  <c:v>3</c:v>
                </c:pt>
              </c:numCache>
            </c:numRef>
          </c:val>
          <c:extLst>
            <c:ext xmlns:c16="http://schemas.microsoft.com/office/drawing/2014/chart" uri="{C3380CC4-5D6E-409C-BE32-E72D297353CC}">
              <c16:uniqueId val="{00000002-7A06-4F0C-B9F7-89CB07AF081D}"/>
            </c:ext>
          </c:extLst>
        </c:ser>
        <c:ser>
          <c:idx val="3"/>
          <c:order val="3"/>
          <c:tx>
            <c:strRef>
              <c:f>'（集計表）日連事務局提出用'!$S$11</c:f>
              <c:strCache>
                <c:ptCount val="1"/>
                <c:pt idx="0">
                  <c:v>カントウタンポポ</c:v>
                </c:pt>
              </c:strCache>
            </c:strRef>
          </c:tx>
          <c:spPr>
            <a:solidFill>
              <a:srgbClr val="7030A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'（集計表）日連事務局提出用'!$S$12:$S$22</c:f>
              <c:numCache>
                <c:formatCode>General</c:formatCode>
                <c:ptCount val="11"/>
                <c:pt idx="0">
                  <c:v>28</c:v>
                </c:pt>
                <c:pt idx="1">
                  <c:v>41</c:v>
                </c:pt>
                <c:pt idx="2">
                  <c:v>8</c:v>
                </c:pt>
                <c:pt idx="3">
                  <c:v>25</c:v>
                </c:pt>
                <c:pt idx="4">
                  <c:v>19</c:v>
                </c:pt>
                <c:pt idx="5">
                  <c:v>4</c:v>
                </c:pt>
                <c:pt idx="6">
                  <c:v>17</c:v>
                </c:pt>
                <c:pt idx="7">
                  <c:v>0</c:v>
                </c:pt>
                <c:pt idx="8">
                  <c:v>11</c:v>
                </c:pt>
                <c:pt idx="9">
                  <c:v>15</c:v>
                </c:pt>
                <c:pt idx="10">
                  <c:v>7</c:v>
                </c:pt>
              </c:numCache>
            </c:numRef>
          </c:val>
          <c:extLst>
            <c:ext xmlns:c16="http://schemas.microsoft.com/office/drawing/2014/chart" uri="{C3380CC4-5D6E-409C-BE32-E72D297353CC}">
              <c16:uniqueId val="{00000003-7A06-4F0C-B9F7-89CB07AF081D}"/>
            </c:ext>
          </c:extLst>
        </c:ser>
        <c:dLbls>
          <c:showLegendKey val="0"/>
          <c:showVal val="0"/>
          <c:showCatName val="0"/>
          <c:showSerName val="0"/>
          <c:showPercent val="0"/>
          <c:showBubbleSize val="0"/>
        </c:dLbls>
        <c:gapWidth val="219"/>
        <c:overlap val="-27"/>
        <c:axId val="907452368"/>
        <c:axId val="907436144"/>
      </c:barChart>
      <c:catAx>
        <c:axId val="907452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907436144"/>
        <c:crosses val="autoZero"/>
        <c:auto val="1"/>
        <c:lblAlgn val="ctr"/>
        <c:lblOffset val="100"/>
        <c:noMultiLvlLbl val="0"/>
      </c:catAx>
      <c:valAx>
        <c:axId val="907436144"/>
        <c:scaling>
          <c:orientation val="minMax"/>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9074523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lang="ja-JP" sz="2400" b="1" dirty="0">
                <a:solidFill>
                  <a:schemeClr val="tx1"/>
                </a:solidFill>
              </a:rPr>
              <a:t>種類と地表面の様子</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'（集計表）日連事務局提出用'!$P$38</c:f>
              <c:strCache>
                <c:ptCount val="1"/>
                <c:pt idx="0">
                  <c:v>セイヨウタンポポ</c:v>
                </c:pt>
              </c:strCache>
            </c:strRef>
          </c:tx>
          <c:spPr>
            <a:solidFill>
              <a:srgbClr val="0070C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'（集計表）日連事務局提出用'!$P$39:$P$44</c:f>
              <c:numCache>
                <c:formatCode>General</c:formatCode>
                <c:ptCount val="6"/>
                <c:pt idx="0">
                  <c:v>38</c:v>
                </c:pt>
                <c:pt idx="1">
                  <c:v>155</c:v>
                </c:pt>
                <c:pt idx="2">
                  <c:v>131</c:v>
                </c:pt>
                <c:pt idx="3">
                  <c:v>19</c:v>
                </c:pt>
                <c:pt idx="4">
                  <c:v>19</c:v>
                </c:pt>
                <c:pt idx="5">
                  <c:v>22</c:v>
                </c:pt>
              </c:numCache>
            </c:numRef>
          </c:val>
          <c:extLst>
            <c:ext xmlns:c16="http://schemas.microsoft.com/office/drawing/2014/chart" uri="{C3380CC4-5D6E-409C-BE32-E72D297353CC}">
              <c16:uniqueId val="{00000000-E107-4CCB-9F8F-2D02EF8EC5F9}"/>
            </c:ext>
          </c:extLst>
        </c:ser>
        <c:ser>
          <c:idx val="1"/>
          <c:order val="1"/>
          <c:tx>
            <c:strRef>
              <c:f>'（集計表）日連事務局提出用'!$Q$38</c:f>
              <c:strCache>
                <c:ptCount val="1"/>
                <c:pt idx="0">
                  <c:v>アカミタンポポ</c:v>
                </c:pt>
              </c:strCache>
            </c:strRef>
          </c:tx>
          <c:spPr>
            <a:solidFill>
              <a:srgbClr val="C0000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'（集計表）日連事務局提出用'!$Q$39:$Q$44</c:f>
              <c:numCache>
                <c:formatCode>General</c:formatCode>
                <c:ptCount val="6"/>
                <c:pt idx="0">
                  <c:v>4</c:v>
                </c:pt>
                <c:pt idx="1">
                  <c:v>23</c:v>
                </c:pt>
                <c:pt idx="2">
                  <c:v>15</c:v>
                </c:pt>
                <c:pt idx="3">
                  <c:v>0</c:v>
                </c:pt>
                <c:pt idx="4">
                  <c:v>0</c:v>
                </c:pt>
                <c:pt idx="5">
                  <c:v>1</c:v>
                </c:pt>
              </c:numCache>
            </c:numRef>
          </c:val>
          <c:extLst>
            <c:ext xmlns:c16="http://schemas.microsoft.com/office/drawing/2014/chart" uri="{C3380CC4-5D6E-409C-BE32-E72D297353CC}">
              <c16:uniqueId val="{00000001-E107-4CCB-9F8F-2D02EF8EC5F9}"/>
            </c:ext>
          </c:extLst>
        </c:ser>
        <c:ser>
          <c:idx val="2"/>
          <c:order val="2"/>
          <c:tx>
            <c:strRef>
              <c:f>'（集計表）日連事務局提出用'!$R$38</c:f>
              <c:strCache>
                <c:ptCount val="1"/>
                <c:pt idx="0">
                  <c:v>シロバナタンポポ</c:v>
                </c:pt>
              </c:strCache>
            </c:strRef>
          </c:tx>
          <c:spPr>
            <a:solidFill>
              <a:schemeClr val="accent6"/>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'（集計表）日連事務局提出用'!$R$39:$R$44</c:f>
              <c:numCache>
                <c:formatCode>General</c:formatCode>
                <c:ptCount val="6"/>
                <c:pt idx="0">
                  <c:v>4</c:v>
                </c:pt>
                <c:pt idx="1">
                  <c:v>39</c:v>
                </c:pt>
                <c:pt idx="2">
                  <c:v>11</c:v>
                </c:pt>
                <c:pt idx="3">
                  <c:v>5</c:v>
                </c:pt>
                <c:pt idx="4">
                  <c:v>4</c:v>
                </c:pt>
                <c:pt idx="5">
                  <c:v>2</c:v>
                </c:pt>
              </c:numCache>
            </c:numRef>
          </c:val>
          <c:extLst>
            <c:ext xmlns:c16="http://schemas.microsoft.com/office/drawing/2014/chart" uri="{C3380CC4-5D6E-409C-BE32-E72D297353CC}">
              <c16:uniqueId val="{00000002-E107-4CCB-9F8F-2D02EF8EC5F9}"/>
            </c:ext>
          </c:extLst>
        </c:ser>
        <c:ser>
          <c:idx val="3"/>
          <c:order val="3"/>
          <c:tx>
            <c:strRef>
              <c:f>'（集計表）日連事務局提出用'!$S$38</c:f>
              <c:strCache>
                <c:ptCount val="1"/>
                <c:pt idx="0">
                  <c:v>カントウタンポポ</c:v>
                </c:pt>
              </c:strCache>
            </c:strRef>
          </c:tx>
          <c:spPr>
            <a:solidFill>
              <a:srgbClr val="7030A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'（集計表）日連事務局提出用'!$S$39:$S$44</c:f>
              <c:numCache>
                <c:formatCode>General</c:formatCode>
                <c:ptCount val="6"/>
                <c:pt idx="0">
                  <c:v>7</c:v>
                </c:pt>
                <c:pt idx="1">
                  <c:v>93</c:v>
                </c:pt>
                <c:pt idx="2">
                  <c:v>54</c:v>
                </c:pt>
                <c:pt idx="3">
                  <c:v>11</c:v>
                </c:pt>
                <c:pt idx="4">
                  <c:v>8</c:v>
                </c:pt>
                <c:pt idx="5">
                  <c:v>2</c:v>
                </c:pt>
              </c:numCache>
            </c:numRef>
          </c:val>
          <c:extLst>
            <c:ext xmlns:c16="http://schemas.microsoft.com/office/drawing/2014/chart" uri="{C3380CC4-5D6E-409C-BE32-E72D297353CC}">
              <c16:uniqueId val="{00000003-E107-4CCB-9F8F-2D02EF8EC5F9}"/>
            </c:ext>
          </c:extLst>
        </c:ser>
        <c:dLbls>
          <c:showLegendKey val="0"/>
          <c:showVal val="0"/>
          <c:showCatName val="0"/>
          <c:showSerName val="0"/>
          <c:showPercent val="0"/>
          <c:showBubbleSize val="0"/>
        </c:dLbls>
        <c:gapWidth val="219"/>
        <c:overlap val="-27"/>
        <c:axId val="1924442127"/>
        <c:axId val="1924450447"/>
      </c:barChart>
      <c:catAx>
        <c:axId val="19244421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1924450447"/>
        <c:crosses val="autoZero"/>
        <c:auto val="1"/>
        <c:lblAlgn val="ctr"/>
        <c:lblOffset val="100"/>
        <c:noMultiLvlLbl val="0"/>
      </c:catAx>
      <c:valAx>
        <c:axId val="1924450447"/>
        <c:scaling>
          <c:orientation val="minMax"/>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9244421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r>
              <a:rPr kumimoji="1" lang="ja-JP" altLang="en-US" sz="2400" dirty="0">
                <a:effectLst/>
                <a:latin typeface="游ゴシック 本文"/>
              </a:rPr>
              <a:t>　</a:t>
            </a:r>
            <a:endParaRPr lang="ja-JP" altLang="ja-JP" sz="2400" dirty="0">
              <a:effectLst/>
              <a:latin typeface="游ゴシック 本文"/>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endParaRPr lang="ja-JP"/>
        </a:p>
      </c:txPr>
    </c:title>
    <c:autoTitleDeleted val="0"/>
    <c:plotArea>
      <c:layout>
        <c:manualLayout>
          <c:layoutTarget val="inner"/>
          <c:xMode val="edge"/>
          <c:yMode val="edge"/>
          <c:x val="0.16633840408246806"/>
          <c:y val="0.194990282722729"/>
          <c:w val="0.64712649509228226"/>
          <c:h val="0.72334885834213103"/>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8CA0-4C75-8A4E-4DEDE0C2EED3}"/>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8CA0-4C75-8A4E-4DEDE0C2EED3}"/>
              </c:ext>
            </c:extLst>
          </c:dPt>
          <c:dPt>
            <c:idx val="2"/>
            <c:bubble3D val="0"/>
            <c:spPr>
              <a:solidFill>
                <a:srgbClr val="70AD47"/>
              </a:solidFill>
              <a:ln w="19050">
                <a:solidFill>
                  <a:schemeClr val="lt1"/>
                </a:solidFill>
              </a:ln>
              <a:effectLst/>
            </c:spPr>
            <c:extLst>
              <c:ext xmlns:c16="http://schemas.microsoft.com/office/drawing/2014/chart" uri="{C3380CC4-5D6E-409C-BE32-E72D297353CC}">
                <c16:uniqueId val="{00000005-8CA0-4C75-8A4E-4DEDE0C2EED3}"/>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8CA0-4C75-8A4E-4DEDE0C2EED3}"/>
              </c:ext>
            </c:extLst>
          </c:dPt>
          <c:dLbls>
            <c:dLbl>
              <c:idx val="0"/>
              <c:layout>
                <c:manualLayout>
                  <c:x val="0.15629398008724049"/>
                  <c:y val="0.22336743431349876"/>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baseline="0" dirty="0">
                        <a:solidFill>
                          <a:schemeClr val="tx1"/>
                        </a:solidFill>
                      </a:rPr>
                      <a:t>セイヨウタンポポ
</a:t>
                    </a:r>
                    <a:fld id="{4595BD6B-798F-4E1B-AF12-0C503F301BEC}" type="PERCENTAGE">
                      <a:rPr lang="en-US" altLang="ja-JP" baseline="0">
                        <a:solidFill>
                          <a:schemeClr val="tx1"/>
                        </a:solidFill>
                      </a:rPr>
                      <a:pPr>
                        <a:defRPr sz="1600" b="1">
                          <a:solidFill>
                            <a:schemeClr val="tx1"/>
                          </a:solidFill>
                        </a:defRPr>
                      </a:pPr>
                      <a:t>[パーセンテージ]</a:t>
                    </a:fld>
                    <a:endParaRPr lang="ja-JP" altLang="en-US" baseline="0" dirty="0">
                      <a:solidFill>
                        <a:schemeClr val="tx1"/>
                      </a:solidFill>
                    </a:endParaRPr>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615125542935453"/>
                      <c:h val="0.1650952342945495"/>
                    </c:manualLayout>
                  </c15:layout>
                  <c15:dlblFieldTable/>
                  <c15:showDataLabelsRange val="0"/>
                </c:ext>
                <c:ext xmlns:c16="http://schemas.microsoft.com/office/drawing/2014/chart" uri="{C3380CC4-5D6E-409C-BE32-E72D297353CC}">
                  <c16:uniqueId val="{00000001-8CA0-4C75-8A4E-4DEDE0C2EED3}"/>
                </c:ext>
              </c:extLst>
            </c:dLbl>
            <c:dLbl>
              <c:idx val="1"/>
              <c:layout>
                <c:manualLayout>
                  <c:x val="-0.15151323352772522"/>
                  <c:y val="9.8563748556362532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215101022445844"/>
                      <c:h val="0.14026209362396225"/>
                    </c:manualLayout>
                  </c15:layout>
                </c:ext>
                <c:ext xmlns:c16="http://schemas.microsoft.com/office/drawing/2014/chart" uri="{C3380CC4-5D6E-409C-BE32-E72D297353CC}">
                  <c16:uniqueId val="{00000003-8CA0-4C75-8A4E-4DEDE0C2EED3}"/>
                </c:ext>
              </c:extLst>
            </c:dLbl>
            <c:dLbl>
              <c:idx val="2"/>
              <c:layout>
                <c:manualLayout>
                  <c:x val="-0.11095951501637516"/>
                  <c:y val="-8.7963179402820738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sz="1600" b="1" baseline="0" dirty="0">
                        <a:solidFill>
                          <a:schemeClr val="tx1"/>
                        </a:solidFill>
                      </a:rPr>
                      <a:t>シロバナタンポポ
</a:t>
                    </a:r>
                    <a:fld id="{E3B7827C-1274-496B-A542-727B4B4C38AF}" type="PERCENTAGE">
                      <a:rPr lang="en-US" altLang="ja-JP" sz="1600" b="1" baseline="0">
                        <a:solidFill>
                          <a:schemeClr val="tx1"/>
                        </a:solidFill>
                      </a:rPr>
                      <a:pPr>
                        <a:defRPr sz="1600" b="1">
                          <a:solidFill>
                            <a:schemeClr val="tx1"/>
                          </a:solidFill>
                        </a:defRPr>
                      </a:pPr>
                      <a:t>[パーセンテージ]</a:t>
                    </a:fld>
                    <a:endParaRPr lang="ja-JP" altLang="en-US" sz="1600" b="1" baseline="0" dirty="0">
                      <a:solidFill>
                        <a:schemeClr val="tx1"/>
                      </a:solidFill>
                    </a:endParaRPr>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6822536563460542"/>
                      <c:h val="0.14999999111197546"/>
                    </c:manualLayout>
                  </c15:layout>
                  <c15:dlblFieldTable/>
                  <c15:showDataLabelsRange val="0"/>
                </c:ext>
                <c:ext xmlns:c16="http://schemas.microsoft.com/office/drawing/2014/chart" uri="{C3380CC4-5D6E-409C-BE32-E72D297353CC}">
                  <c16:uniqueId val="{00000005-8CA0-4C75-8A4E-4DEDE0C2EED3}"/>
                </c:ext>
              </c:extLst>
            </c:dLbl>
            <c:dLbl>
              <c:idx val="3"/>
              <c:layout>
                <c:manualLayout>
                  <c:x val="-8.1580029905600496E-2"/>
                  <c:y val="-8.8191989251099612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1A4E1189-C596-4A24-B5AB-7A8A9F22D497}" type="CATEGORYNAME">
                      <a:rPr lang="ja-JP" altLang="en-US" baseline="0">
                        <a:solidFill>
                          <a:schemeClr val="tx1"/>
                        </a:solidFill>
                      </a:rPr>
                      <a:pPr>
                        <a:defRPr sz="1600" b="1">
                          <a:solidFill>
                            <a:schemeClr val="tx1"/>
                          </a:solidFill>
                        </a:defRPr>
                      </a:pPr>
                      <a:t>[分類名]</a:t>
                    </a:fld>
                    <a:r>
                      <a:rPr lang="ja-JP" altLang="en-US" baseline="0" dirty="0">
                        <a:solidFill>
                          <a:schemeClr val="tx1"/>
                        </a:solidFill>
                      </a:rPr>
                      <a:t>
</a:t>
                    </a:r>
                    <a:fld id="{C93DBBCC-583A-4516-85FF-A05CAC2247FB}" type="PERCENTAGE">
                      <a:rPr lang="en-US" altLang="ja-JP" baseline="0" smtClean="0">
                        <a:solidFill>
                          <a:schemeClr val="tx1"/>
                        </a:solidFill>
                      </a:rPr>
                      <a:pPr>
                        <a:defRPr sz="1600" b="1">
                          <a:solidFill>
                            <a:schemeClr val="tx1"/>
                          </a:solidFill>
                        </a:defRPr>
                      </a:pPr>
                      <a:t>[パーセンテージ]</a:t>
                    </a:fld>
                    <a:endParaRPr lang="ja-JP" altLang="en-US" baseline="0" dirty="0">
                      <a:solidFill>
                        <a:schemeClr val="tx1"/>
                      </a:solidFill>
                    </a:endParaRPr>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8049172436375236"/>
                      <c:h val="0.1628376760517688"/>
                    </c:manualLayout>
                  </c15:layout>
                  <c15:dlblFieldTable/>
                  <c15:showDataLabelsRange val="0"/>
                </c:ext>
                <c:ext xmlns:c16="http://schemas.microsoft.com/office/drawing/2014/chart" uri="{C3380CC4-5D6E-409C-BE32-E72D297353CC}">
                  <c16:uniqueId val="{00000007-8CA0-4C75-8A4E-4DEDE0C2EED3}"/>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ysClr val="windowText" lastClr="000000">
                      <a:shade val="95000"/>
                      <a:satMod val="105000"/>
                    </a:sysClr>
                  </a:solidFill>
                  <a:prstDash val="solid"/>
                  <a:round/>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412</c:v>
                </c:pt>
                <c:pt idx="1">
                  <c:v>66</c:v>
                </c:pt>
                <c:pt idx="2">
                  <c:v>97</c:v>
                </c:pt>
                <c:pt idx="3">
                  <c:v>93</c:v>
                </c:pt>
              </c:numCache>
            </c:numRef>
          </c:val>
          <c:extLst>
            <c:ext xmlns:c16="http://schemas.microsoft.com/office/drawing/2014/chart" uri="{C3380CC4-5D6E-409C-BE32-E72D297353CC}">
              <c16:uniqueId val="{00000008-8CA0-4C75-8A4E-4DEDE0C2EED3}"/>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kumimoji="1" lang="ja-JP" altLang="ja-JP" sz="2400" b="1" i="0" u="none" strike="noStrike" baseline="0" dirty="0">
                <a:solidFill>
                  <a:schemeClr val="tx1"/>
                </a:solidFill>
                <a:effectLst/>
              </a:rPr>
              <a:t>種類と生育環境（九州ブロック）</a:t>
            </a:r>
            <a:endParaRPr lang="ja-JP" altLang="en-US" sz="2400" dirty="0">
              <a:solidFill>
                <a:schemeClr val="tx1"/>
              </a:solidFill>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'（集計表）日連事務局提出用'!$P$11</c:f>
              <c:strCache>
                <c:ptCount val="1"/>
                <c:pt idx="0">
                  <c:v>セイヨウタンポポ</c:v>
                </c:pt>
              </c:strCache>
            </c:strRef>
          </c:tx>
          <c:spPr>
            <a:solidFill>
              <a:srgbClr val="0070C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'（集計表）日連事務局提出用'!$P$12:$P$22</c:f>
              <c:numCache>
                <c:formatCode>General</c:formatCode>
                <c:ptCount val="11"/>
                <c:pt idx="0">
                  <c:v>91</c:v>
                </c:pt>
                <c:pt idx="1">
                  <c:v>37</c:v>
                </c:pt>
                <c:pt idx="2">
                  <c:v>41</c:v>
                </c:pt>
                <c:pt idx="3">
                  <c:v>78</c:v>
                </c:pt>
                <c:pt idx="4">
                  <c:v>54</c:v>
                </c:pt>
                <c:pt idx="5">
                  <c:v>4</c:v>
                </c:pt>
                <c:pt idx="6">
                  <c:v>17</c:v>
                </c:pt>
                <c:pt idx="7">
                  <c:v>4</c:v>
                </c:pt>
                <c:pt idx="8">
                  <c:v>26</c:v>
                </c:pt>
                <c:pt idx="9">
                  <c:v>35</c:v>
                </c:pt>
                <c:pt idx="10">
                  <c:v>25</c:v>
                </c:pt>
              </c:numCache>
            </c:numRef>
          </c:val>
          <c:extLst>
            <c:ext xmlns:c16="http://schemas.microsoft.com/office/drawing/2014/chart" uri="{C3380CC4-5D6E-409C-BE32-E72D297353CC}">
              <c16:uniqueId val="{00000000-04FB-44C6-9011-EBABAD9934CB}"/>
            </c:ext>
          </c:extLst>
        </c:ser>
        <c:ser>
          <c:idx val="1"/>
          <c:order val="1"/>
          <c:tx>
            <c:strRef>
              <c:f>'（集計表）日連事務局提出用'!$Q$11</c:f>
              <c:strCache>
                <c:ptCount val="1"/>
                <c:pt idx="0">
                  <c:v>アカミタンポポ</c:v>
                </c:pt>
              </c:strCache>
            </c:strRef>
          </c:tx>
          <c:spPr>
            <a:solidFill>
              <a:srgbClr val="C0000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'（集計表）日連事務局提出用'!$Q$12:$Q$22</c:f>
              <c:numCache>
                <c:formatCode>General</c:formatCode>
                <c:ptCount val="11"/>
                <c:pt idx="0">
                  <c:v>12</c:v>
                </c:pt>
                <c:pt idx="1">
                  <c:v>5</c:v>
                </c:pt>
                <c:pt idx="2">
                  <c:v>11</c:v>
                </c:pt>
                <c:pt idx="3">
                  <c:v>11</c:v>
                </c:pt>
                <c:pt idx="4">
                  <c:v>13</c:v>
                </c:pt>
                <c:pt idx="5">
                  <c:v>0</c:v>
                </c:pt>
                <c:pt idx="6">
                  <c:v>4</c:v>
                </c:pt>
                <c:pt idx="7">
                  <c:v>1</c:v>
                </c:pt>
                <c:pt idx="8">
                  <c:v>5</c:v>
                </c:pt>
                <c:pt idx="9">
                  <c:v>3</c:v>
                </c:pt>
                <c:pt idx="10">
                  <c:v>1</c:v>
                </c:pt>
              </c:numCache>
            </c:numRef>
          </c:val>
          <c:extLst>
            <c:ext xmlns:c16="http://schemas.microsoft.com/office/drawing/2014/chart" uri="{C3380CC4-5D6E-409C-BE32-E72D297353CC}">
              <c16:uniqueId val="{00000001-04FB-44C6-9011-EBABAD9934CB}"/>
            </c:ext>
          </c:extLst>
        </c:ser>
        <c:ser>
          <c:idx val="2"/>
          <c:order val="2"/>
          <c:tx>
            <c:strRef>
              <c:f>'（集計表）日連事務局提出用'!$R$11</c:f>
              <c:strCache>
                <c:ptCount val="1"/>
                <c:pt idx="0">
                  <c:v>シロバナタンポポ</c:v>
                </c:pt>
              </c:strCache>
            </c:strRef>
          </c:tx>
          <c:spPr>
            <a:solidFill>
              <a:schemeClr val="accent6"/>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'（集計表）日連事務局提出用'!$R$12:$R$22</c:f>
              <c:numCache>
                <c:formatCode>General</c:formatCode>
                <c:ptCount val="11"/>
                <c:pt idx="0">
                  <c:v>25</c:v>
                </c:pt>
                <c:pt idx="1">
                  <c:v>14</c:v>
                </c:pt>
                <c:pt idx="2">
                  <c:v>4</c:v>
                </c:pt>
                <c:pt idx="3">
                  <c:v>12</c:v>
                </c:pt>
                <c:pt idx="4">
                  <c:v>14</c:v>
                </c:pt>
                <c:pt idx="5">
                  <c:v>0</c:v>
                </c:pt>
                <c:pt idx="6">
                  <c:v>4</c:v>
                </c:pt>
                <c:pt idx="7">
                  <c:v>0</c:v>
                </c:pt>
                <c:pt idx="8">
                  <c:v>14</c:v>
                </c:pt>
                <c:pt idx="9">
                  <c:v>3</c:v>
                </c:pt>
                <c:pt idx="10">
                  <c:v>7</c:v>
                </c:pt>
              </c:numCache>
            </c:numRef>
          </c:val>
          <c:extLst>
            <c:ext xmlns:c16="http://schemas.microsoft.com/office/drawing/2014/chart" uri="{C3380CC4-5D6E-409C-BE32-E72D297353CC}">
              <c16:uniqueId val="{00000002-04FB-44C6-9011-EBABAD9934CB}"/>
            </c:ext>
          </c:extLst>
        </c:ser>
        <c:ser>
          <c:idx val="3"/>
          <c:order val="3"/>
          <c:tx>
            <c:strRef>
              <c:f>'（集計表）日連事務局提出用'!$S$11</c:f>
              <c:strCache>
                <c:ptCount val="1"/>
                <c:pt idx="0">
                  <c:v>カントウタンポポ</c:v>
                </c:pt>
              </c:strCache>
            </c:strRef>
          </c:tx>
          <c:spPr>
            <a:solidFill>
              <a:srgbClr val="7030A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'（集計表）日連事務局提出用'!$S$12:$S$22</c:f>
              <c:numCache>
                <c:formatCode>General</c:formatCode>
                <c:ptCount val="11"/>
                <c:pt idx="0">
                  <c:v>24</c:v>
                </c:pt>
                <c:pt idx="1">
                  <c:v>13</c:v>
                </c:pt>
                <c:pt idx="2">
                  <c:v>6</c:v>
                </c:pt>
                <c:pt idx="3">
                  <c:v>18</c:v>
                </c:pt>
                <c:pt idx="4">
                  <c:v>12</c:v>
                </c:pt>
                <c:pt idx="5">
                  <c:v>0</c:v>
                </c:pt>
                <c:pt idx="6">
                  <c:v>3</c:v>
                </c:pt>
                <c:pt idx="7">
                  <c:v>0</c:v>
                </c:pt>
                <c:pt idx="8">
                  <c:v>9</c:v>
                </c:pt>
                <c:pt idx="9">
                  <c:v>3</c:v>
                </c:pt>
                <c:pt idx="10">
                  <c:v>5</c:v>
                </c:pt>
              </c:numCache>
            </c:numRef>
          </c:val>
          <c:extLst>
            <c:ext xmlns:c16="http://schemas.microsoft.com/office/drawing/2014/chart" uri="{C3380CC4-5D6E-409C-BE32-E72D297353CC}">
              <c16:uniqueId val="{00000003-04FB-44C6-9011-EBABAD9934CB}"/>
            </c:ext>
          </c:extLst>
        </c:ser>
        <c:dLbls>
          <c:showLegendKey val="0"/>
          <c:showVal val="0"/>
          <c:showCatName val="0"/>
          <c:showSerName val="0"/>
          <c:showPercent val="0"/>
          <c:showBubbleSize val="0"/>
        </c:dLbls>
        <c:gapWidth val="219"/>
        <c:overlap val="-27"/>
        <c:axId val="546258208"/>
        <c:axId val="546254928"/>
      </c:barChart>
      <c:catAx>
        <c:axId val="546258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546254928"/>
        <c:crosses val="autoZero"/>
        <c:auto val="1"/>
        <c:lblAlgn val="ctr"/>
        <c:lblOffset val="100"/>
        <c:noMultiLvlLbl val="0"/>
      </c:catAx>
      <c:valAx>
        <c:axId val="546254928"/>
        <c:scaling>
          <c:orientation val="minMax"/>
        </c:scaling>
        <c:delete val="0"/>
        <c:axPos val="l"/>
        <c:majorGridlines>
          <c:spPr>
            <a:ln w="9525" cap="flat" cmpd="sng" algn="ctr">
              <a:solidFill>
                <a:schemeClr val="tx1"/>
              </a:solidFill>
              <a:round/>
            </a:ln>
            <a:effectLst/>
          </c:spPr>
        </c:majorGridlines>
        <c:title>
          <c:tx>
            <c:rich>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（件）</a:t>
                </a:r>
              </a:p>
            </c:rich>
          </c:tx>
          <c:overlay val="0"/>
          <c:spPr>
            <a:noFill/>
            <a:ln>
              <a:noFill/>
            </a:ln>
            <a:effectLst/>
          </c:spPr>
          <c:txPr>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6258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kumimoji="1" lang="ja-JP" altLang="ja-JP" sz="2400" b="1" dirty="0">
                <a:solidFill>
                  <a:schemeClr val="tx1"/>
                </a:solidFill>
                <a:effectLst/>
              </a:rPr>
              <a:t>種類と地表面の状況</a:t>
            </a:r>
            <a:endParaRPr kumimoji="1" lang="en-US" altLang="ja-JP" sz="2400" b="1" dirty="0">
              <a:solidFill>
                <a:schemeClr val="tx1"/>
              </a:solidFill>
              <a:effectLst/>
            </a:endParaRPr>
          </a:p>
          <a:p>
            <a:pPr>
              <a:defRPr sz="2400">
                <a:solidFill>
                  <a:schemeClr val="tx1"/>
                </a:solidFill>
              </a:defRPr>
            </a:pPr>
            <a:r>
              <a:rPr kumimoji="1" lang="ja-JP" altLang="ja-JP" sz="2400" b="1" dirty="0">
                <a:solidFill>
                  <a:schemeClr val="tx1"/>
                </a:solidFill>
                <a:effectLst/>
              </a:rPr>
              <a:t>（九州ブロック）</a:t>
            </a:r>
            <a:endParaRPr lang="ja-JP" altLang="ja-JP" sz="2400" dirty="0">
              <a:solidFill>
                <a:schemeClr val="tx1"/>
              </a:solidFill>
              <a:effectLst/>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'（集計表）日連事務局提出用'!$P$38</c:f>
              <c:strCache>
                <c:ptCount val="1"/>
                <c:pt idx="0">
                  <c:v>セイヨウタンポポ</c:v>
                </c:pt>
              </c:strCache>
            </c:strRef>
          </c:tx>
          <c:spPr>
            <a:solidFill>
              <a:srgbClr val="0070C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'（集計表）日連事務局提出用'!$P$39:$P$44</c:f>
              <c:numCache>
                <c:formatCode>General</c:formatCode>
                <c:ptCount val="6"/>
                <c:pt idx="0">
                  <c:v>46</c:v>
                </c:pt>
                <c:pt idx="1">
                  <c:v>199</c:v>
                </c:pt>
                <c:pt idx="2">
                  <c:v>135</c:v>
                </c:pt>
                <c:pt idx="3">
                  <c:v>18</c:v>
                </c:pt>
                <c:pt idx="4">
                  <c:v>9</c:v>
                </c:pt>
                <c:pt idx="5">
                  <c:v>5</c:v>
                </c:pt>
              </c:numCache>
            </c:numRef>
          </c:val>
          <c:extLst>
            <c:ext xmlns:c16="http://schemas.microsoft.com/office/drawing/2014/chart" uri="{C3380CC4-5D6E-409C-BE32-E72D297353CC}">
              <c16:uniqueId val="{00000000-6F5B-44BD-AB50-E44D9E65C085}"/>
            </c:ext>
          </c:extLst>
        </c:ser>
        <c:ser>
          <c:idx val="1"/>
          <c:order val="1"/>
          <c:tx>
            <c:strRef>
              <c:f>'（集計表）日連事務局提出用'!$Q$38</c:f>
              <c:strCache>
                <c:ptCount val="1"/>
                <c:pt idx="0">
                  <c:v>アカミタンポポ</c:v>
                </c:pt>
              </c:strCache>
            </c:strRef>
          </c:tx>
          <c:spPr>
            <a:solidFill>
              <a:srgbClr val="C0000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'（集計表）日連事務局提出用'!$Q$39:$Q$44</c:f>
              <c:numCache>
                <c:formatCode>General</c:formatCode>
                <c:ptCount val="6"/>
                <c:pt idx="0">
                  <c:v>6</c:v>
                </c:pt>
                <c:pt idx="1">
                  <c:v>33</c:v>
                </c:pt>
                <c:pt idx="2">
                  <c:v>24</c:v>
                </c:pt>
                <c:pt idx="3">
                  <c:v>1</c:v>
                </c:pt>
                <c:pt idx="4">
                  <c:v>2</c:v>
                </c:pt>
                <c:pt idx="5">
                  <c:v>0</c:v>
                </c:pt>
              </c:numCache>
            </c:numRef>
          </c:val>
          <c:extLst>
            <c:ext xmlns:c16="http://schemas.microsoft.com/office/drawing/2014/chart" uri="{C3380CC4-5D6E-409C-BE32-E72D297353CC}">
              <c16:uniqueId val="{00000001-6F5B-44BD-AB50-E44D9E65C085}"/>
            </c:ext>
          </c:extLst>
        </c:ser>
        <c:ser>
          <c:idx val="2"/>
          <c:order val="2"/>
          <c:tx>
            <c:strRef>
              <c:f>'（集計表）日連事務局提出用'!$R$38</c:f>
              <c:strCache>
                <c:ptCount val="1"/>
                <c:pt idx="0">
                  <c:v>シロバナタンポポ</c:v>
                </c:pt>
              </c:strCache>
            </c:strRef>
          </c:tx>
          <c:spPr>
            <a:solidFill>
              <a:schemeClr val="accent6"/>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'（集計表）日連事務局提出用'!$R$39:$R$44</c:f>
              <c:numCache>
                <c:formatCode>General</c:formatCode>
                <c:ptCount val="6"/>
                <c:pt idx="0">
                  <c:v>9</c:v>
                </c:pt>
                <c:pt idx="1">
                  <c:v>52</c:v>
                </c:pt>
                <c:pt idx="2">
                  <c:v>30</c:v>
                </c:pt>
                <c:pt idx="3">
                  <c:v>3</c:v>
                </c:pt>
                <c:pt idx="4">
                  <c:v>3</c:v>
                </c:pt>
                <c:pt idx="5">
                  <c:v>0</c:v>
                </c:pt>
              </c:numCache>
            </c:numRef>
          </c:val>
          <c:extLst>
            <c:ext xmlns:c16="http://schemas.microsoft.com/office/drawing/2014/chart" uri="{C3380CC4-5D6E-409C-BE32-E72D297353CC}">
              <c16:uniqueId val="{00000002-6F5B-44BD-AB50-E44D9E65C085}"/>
            </c:ext>
          </c:extLst>
        </c:ser>
        <c:ser>
          <c:idx val="3"/>
          <c:order val="3"/>
          <c:tx>
            <c:strRef>
              <c:f>'（集計表）日連事務局提出用'!$S$38</c:f>
              <c:strCache>
                <c:ptCount val="1"/>
                <c:pt idx="0">
                  <c:v>カントウタンポポ</c:v>
                </c:pt>
              </c:strCache>
            </c:strRef>
          </c:tx>
          <c:spPr>
            <a:solidFill>
              <a:srgbClr val="7030A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'（集計表）日連事務局提出用'!$S$39:$S$44</c:f>
              <c:numCache>
                <c:formatCode>General</c:formatCode>
                <c:ptCount val="6"/>
                <c:pt idx="0">
                  <c:v>10</c:v>
                </c:pt>
                <c:pt idx="1">
                  <c:v>40</c:v>
                </c:pt>
                <c:pt idx="2">
                  <c:v>37</c:v>
                </c:pt>
                <c:pt idx="3">
                  <c:v>4</c:v>
                </c:pt>
                <c:pt idx="4">
                  <c:v>1</c:v>
                </c:pt>
                <c:pt idx="5">
                  <c:v>1</c:v>
                </c:pt>
              </c:numCache>
            </c:numRef>
          </c:val>
          <c:extLst>
            <c:ext xmlns:c16="http://schemas.microsoft.com/office/drawing/2014/chart" uri="{C3380CC4-5D6E-409C-BE32-E72D297353CC}">
              <c16:uniqueId val="{00000003-6F5B-44BD-AB50-E44D9E65C085}"/>
            </c:ext>
          </c:extLst>
        </c:ser>
        <c:dLbls>
          <c:showLegendKey val="0"/>
          <c:showVal val="0"/>
          <c:showCatName val="0"/>
          <c:showSerName val="0"/>
          <c:showPercent val="0"/>
          <c:showBubbleSize val="0"/>
        </c:dLbls>
        <c:gapWidth val="199"/>
        <c:axId val="299288392"/>
        <c:axId val="299280848"/>
      </c:barChart>
      <c:catAx>
        <c:axId val="299288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299280848"/>
        <c:crosses val="autoZero"/>
        <c:auto val="1"/>
        <c:lblAlgn val="ctr"/>
        <c:lblOffset val="100"/>
        <c:noMultiLvlLbl val="0"/>
      </c:catAx>
      <c:valAx>
        <c:axId val="299280848"/>
        <c:scaling>
          <c:orientation val="minMax"/>
        </c:scaling>
        <c:delete val="0"/>
        <c:axPos val="l"/>
        <c:majorGridlines>
          <c:spPr>
            <a:ln w="9525" cap="flat" cmpd="sng" algn="ctr">
              <a:solidFill>
                <a:schemeClr val="tx1"/>
              </a:solidFill>
              <a:round/>
            </a:ln>
            <a:effectLst/>
          </c:spPr>
        </c:majorGridlines>
        <c:title>
          <c:tx>
            <c:rich>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（件）</a:t>
                </a:r>
              </a:p>
            </c:rich>
          </c:tx>
          <c:overlay val="0"/>
          <c:spPr>
            <a:noFill/>
            <a:ln>
              <a:noFill/>
            </a:ln>
            <a:effectLst/>
          </c:spPr>
          <c:txPr>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2992883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798903956396696"/>
          <c:y val="0.17104879284089605"/>
          <c:w val="0.64093884146238278"/>
          <c:h val="0.77364874423561825"/>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CA8E-44E2-A55C-3F6773D89A53}"/>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CA8E-44E2-A55C-3F6773D89A53}"/>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CA8E-44E2-A55C-3F6773D89A53}"/>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CA8E-44E2-A55C-3F6773D89A53}"/>
              </c:ext>
            </c:extLst>
          </c:dPt>
          <c:dLbls>
            <c:dLbl>
              <c:idx val="0"/>
              <c:layout>
                <c:manualLayout>
                  <c:x val="8.2249529913315911E-2"/>
                  <c:y val="0.22844855288747015"/>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DE2F0365-3D47-4710-85C6-DC9136A529D8}" type="CATEGORYNAME">
                      <a:rPr lang="ja-JP" altLang="en-US" smtClean="0">
                        <a:solidFill>
                          <a:schemeClr val="tx1"/>
                        </a:solidFill>
                      </a:rPr>
                      <a:pPr>
                        <a:defRPr sz="1600" b="1">
                          <a:solidFill>
                            <a:schemeClr val="tx1"/>
                          </a:solidFill>
                        </a:defRPr>
                      </a:pPr>
                      <a:t>[分類名]</a:t>
                    </a:fld>
                    <a:r>
                      <a:rPr lang="ja-JP" altLang="en-US" baseline="0" dirty="0">
                        <a:solidFill>
                          <a:schemeClr val="tx1"/>
                        </a:solidFill>
                      </a:rPr>
                      <a:t>
</a:t>
                    </a:r>
                    <a:fld id="{58594274-9E57-4E7E-BB84-5271DBCA120A}" type="PERCENTAGE">
                      <a:rPr lang="en-US" altLang="ja-JP" baseline="0">
                        <a:solidFill>
                          <a:schemeClr val="tx1"/>
                        </a:solidFill>
                      </a:rPr>
                      <a:pPr>
                        <a:defRPr sz="1600" b="1">
                          <a:solidFill>
                            <a:schemeClr val="tx1"/>
                          </a:solidFill>
                        </a:defRPr>
                      </a:pPr>
                      <a:t>[パーセンテージ]</a:t>
                    </a:fld>
                    <a:endParaRPr lang="ja-JP" altLang="en-US"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33712119271699004"/>
                      <c:h val="0.16259121218826994"/>
                    </c:manualLayout>
                  </c15:layout>
                  <c15:dlblFieldTable/>
                  <c15:showDataLabelsRange val="0"/>
                </c:ext>
                <c:ext xmlns:c16="http://schemas.microsoft.com/office/drawing/2014/chart" uri="{C3380CC4-5D6E-409C-BE32-E72D297353CC}">
                  <c16:uniqueId val="{00000001-CA8E-44E2-A55C-3F6773D89A53}"/>
                </c:ext>
              </c:extLst>
            </c:dLbl>
            <c:dLbl>
              <c:idx val="1"/>
              <c:layout>
                <c:manualLayout>
                  <c:x val="-0.12913121709334996"/>
                  <c:y val="0.12969214721215735"/>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baseline="0" dirty="0">
                        <a:solidFill>
                          <a:schemeClr val="tx1"/>
                        </a:solidFill>
                      </a:rPr>
                      <a:t>アカミタンポポ
</a:t>
                    </a:r>
                    <a:fld id="{DAC9D4E4-8F3C-4981-9A6A-9341C1AB28FD}" type="PERCENTAGE">
                      <a:rPr lang="en-US" altLang="ja-JP" baseline="0">
                        <a:solidFill>
                          <a:schemeClr val="tx1"/>
                        </a:solidFill>
                      </a:rPr>
                      <a:pPr>
                        <a:defRPr sz="1600" b="1">
                          <a:solidFill>
                            <a:schemeClr val="tx1"/>
                          </a:solidFill>
                        </a:defRPr>
                      </a:pPr>
                      <a:t>[パーセンテージ]</a:t>
                    </a:fld>
                    <a:endParaRPr lang="ja-JP" altLang="en-US"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1346356515790308"/>
                      <c:h val="0.2006659710028483"/>
                    </c:manualLayout>
                  </c15:layout>
                  <c15:dlblFieldTable/>
                  <c15:showDataLabelsRange val="0"/>
                </c:ext>
                <c:ext xmlns:c16="http://schemas.microsoft.com/office/drawing/2014/chart" uri="{C3380CC4-5D6E-409C-BE32-E72D297353CC}">
                  <c16:uniqueId val="{00000003-CA8E-44E2-A55C-3F6773D89A53}"/>
                </c:ext>
              </c:extLst>
            </c:dLbl>
            <c:dLbl>
              <c:idx val="2"/>
              <c:layout>
                <c:manualLayout>
                  <c:x val="-0.14711778773920212"/>
                  <c:y val="-2.0638692836567659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baseline="0" dirty="0">
                        <a:solidFill>
                          <a:schemeClr val="tx1"/>
                        </a:solidFill>
                      </a:rPr>
                      <a:t>シロバナタンポポ
</a:t>
                    </a:r>
                    <a:fld id="{B06F6663-0DCE-4AFF-9ED3-722421C9ADD0}" type="PERCENTAGE">
                      <a:rPr lang="en-US" altLang="ja-JP" baseline="0" dirty="0">
                        <a:solidFill>
                          <a:schemeClr val="tx1"/>
                        </a:solidFill>
                      </a:rPr>
                      <a:pPr>
                        <a:defRPr sz="1600" b="1">
                          <a:solidFill>
                            <a:schemeClr val="tx1"/>
                          </a:solidFill>
                        </a:defRPr>
                      </a:pPr>
                      <a:t>[パーセンテージ]</a:t>
                    </a:fld>
                    <a:endParaRPr lang="ja-JP" altLang="en-US"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6417684107647171"/>
                      <c:h val="0.22684236768787092"/>
                    </c:manualLayout>
                  </c15:layout>
                  <c15:dlblFieldTable/>
                  <c15:showDataLabelsRange val="0"/>
                </c:ext>
                <c:ext xmlns:c16="http://schemas.microsoft.com/office/drawing/2014/chart" uri="{C3380CC4-5D6E-409C-BE32-E72D297353CC}">
                  <c16:uniqueId val="{00000005-CA8E-44E2-A55C-3F6773D89A53}"/>
                </c:ext>
              </c:extLst>
            </c:dLbl>
            <c:dLbl>
              <c:idx val="3"/>
              <c:layout>
                <c:manualLayout>
                  <c:x val="-0.16166045498709464"/>
                  <c:y val="-7.1390172777334449E-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9177740656207324"/>
                      <c:h val="0.1602115397623588"/>
                    </c:manualLayout>
                  </c15:layout>
                </c:ext>
                <c:ext xmlns:c16="http://schemas.microsoft.com/office/drawing/2014/chart" uri="{C3380CC4-5D6E-409C-BE32-E72D297353CC}">
                  <c16:uniqueId val="{00000007-CA8E-44E2-A55C-3F6773D89A53}"/>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0"/>
            <c:extLst>
              <c:ext xmlns:c15="http://schemas.microsoft.com/office/drawing/2012/chart" uri="{CE6537A1-D6FC-4f65-9D91-7224C49458BB}"/>
            </c:extLst>
          </c:dLbls>
          <c:cat>
            <c:strRef>
              <c:f>'全国集計(2021)'!$B$132:$E$132</c:f>
              <c:strCache>
                <c:ptCount val="4"/>
                <c:pt idx="0">
                  <c:v>セイヨウタンポポ</c:v>
                </c:pt>
                <c:pt idx="1">
                  <c:v>アカミタンポポ</c:v>
                </c:pt>
                <c:pt idx="2">
                  <c:v>シロバナタンポポ</c:v>
                </c:pt>
                <c:pt idx="3">
                  <c:v>カントウタンポポ</c:v>
                </c:pt>
              </c:strCache>
            </c:strRef>
          </c:cat>
          <c:val>
            <c:numRef>
              <c:f>'全国集計(2021)'!$B$144:$E$144</c:f>
              <c:numCache>
                <c:formatCode>#,##0_ </c:formatCode>
                <c:ptCount val="4"/>
                <c:pt idx="0">
                  <c:v>8573</c:v>
                </c:pt>
                <c:pt idx="1">
                  <c:v>1140</c:v>
                </c:pt>
                <c:pt idx="2">
                  <c:v>769</c:v>
                </c:pt>
                <c:pt idx="3">
                  <c:v>2926</c:v>
                </c:pt>
              </c:numCache>
            </c:numRef>
          </c:val>
          <c:extLst>
            <c:ext xmlns:c16="http://schemas.microsoft.com/office/drawing/2014/chart" uri="{C3380CC4-5D6E-409C-BE32-E72D297353CC}">
              <c16:uniqueId val="{00000008-CA8E-44E2-A55C-3F6773D89A53}"/>
            </c:ext>
          </c:extLst>
        </c:ser>
        <c:dLbls>
          <c:showLegendKey val="0"/>
          <c:showVal val="0"/>
          <c:showCatName val="0"/>
          <c:showSerName val="0"/>
          <c:showPercent val="0"/>
          <c:showBubbleSize val="0"/>
          <c:showLeaderLines val="0"/>
        </c:dLbls>
        <c:firstSliceAng val="0"/>
        <c:holeSize val="59"/>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380910078523028"/>
          <c:y val="0.20052739330938055"/>
          <c:w val="0.55875754550312762"/>
          <c:h val="0.7380564649498802"/>
        </c:manualLayout>
      </c:layout>
      <c:doughnutChart>
        <c:varyColors val="1"/>
        <c:ser>
          <c:idx val="0"/>
          <c:order val="0"/>
          <c:tx>
            <c:strRef>
              <c:f>'（集計表）日連事務局提出用'!$O$23</c:f>
              <c:strCache>
                <c:ptCount val="1"/>
                <c:pt idx="0">
                  <c:v>小計</c:v>
                </c:pt>
              </c:strCache>
            </c:strRef>
          </c:tx>
          <c:explosion val="1"/>
          <c:dPt>
            <c:idx val="0"/>
            <c:bubble3D val="0"/>
            <c:spPr>
              <a:solidFill>
                <a:srgbClr val="0070C0"/>
              </a:solidFill>
              <a:ln w="19050">
                <a:solidFill>
                  <a:schemeClr val="lt1"/>
                </a:solidFill>
              </a:ln>
              <a:effectLst/>
            </c:spPr>
            <c:extLst>
              <c:ext xmlns:c16="http://schemas.microsoft.com/office/drawing/2014/chart" uri="{C3380CC4-5D6E-409C-BE32-E72D297353CC}">
                <c16:uniqueId val="{00000001-9F58-4826-BC8E-AD95ECC8D174}"/>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9F58-4826-BC8E-AD95ECC8D174}"/>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9F58-4826-BC8E-AD95ECC8D174}"/>
              </c:ext>
            </c:extLst>
          </c:dPt>
          <c:dPt>
            <c:idx val="3"/>
            <c:bubble3D val="0"/>
            <c:explosion val="0"/>
            <c:spPr>
              <a:solidFill>
                <a:srgbClr val="7030A0"/>
              </a:solidFill>
              <a:ln w="19050">
                <a:solidFill>
                  <a:schemeClr val="lt1"/>
                </a:solidFill>
              </a:ln>
              <a:effectLst/>
            </c:spPr>
            <c:extLst>
              <c:ext xmlns:c16="http://schemas.microsoft.com/office/drawing/2014/chart" uri="{C3380CC4-5D6E-409C-BE32-E72D297353CC}">
                <c16:uniqueId val="{00000007-9F58-4826-BC8E-AD95ECC8D174}"/>
              </c:ext>
            </c:extLst>
          </c:dPt>
          <c:dLbls>
            <c:dLbl>
              <c:idx val="0"/>
              <c:layout>
                <c:manualLayout>
                  <c:x val="0.15494607483773162"/>
                  <c:y val="-0.1722987287499835"/>
                </c:manualLayout>
              </c:layout>
              <c:tx>
                <c:rich>
                  <a:bodyPr rot="0" spcFirstLastPara="1" vertOverflow="ellipsis" vert="horz" wrap="square" lIns="38100" tIns="19050" rIns="38100" bIns="19050" anchor="ctr" anchorCtr="1">
                    <a:noAutofit/>
                  </a:bodyPr>
                  <a:lstStyle/>
                  <a:p>
                    <a:fld id="{6A3A84E9-58B1-41AA-92FF-7E8710AA2F4C}" type="CATEGORYNAME">
                      <a:rPr lang="ja-JP" altLang="en-US" sz="800" b="1">
                        <a:solidFill>
                          <a:schemeClr val="tx1"/>
                        </a:solidFill>
                      </a:rPr>
                      <a:pPr/>
                      <a:t>[分類名]</a:t>
                    </a:fld>
                    <a:r>
                      <a:rPr lang="ja-JP" altLang="en-US" sz="800" b="1" baseline="0">
                        <a:solidFill>
                          <a:schemeClr val="tx1"/>
                        </a:solidFill>
                      </a:rPr>
                      <a:t>
</a:t>
                    </a:r>
                    <a:fld id="{79E16A91-E766-4CAD-96A9-8BEA5DA8936E}" type="PERCENTAGE">
                      <a:rPr lang="en-US" altLang="ja-JP" sz="800" b="1" baseline="0">
                        <a:solidFill>
                          <a:schemeClr val="tx1"/>
                        </a:solidFill>
                      </a:rPr>
                      <a:pPr/>
                      <a:t>[パーセンテージ]</a:t>
                    </a:fld>
                    <a:endParaRPr lang="ja-JP" altLang="en-US" sz="8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6864842076652301"/>
                      <c:h val="0.30120379250453416"/>
                    </c:manualLayout>
                  </c15:layout>
                  <c15:dlblFieldTable/>
                  <c15:showDataLabelsRange val="0"/>
                </c:ext>
                <c:ext xmlns:c16="http://schemas.microsoft.com/office/drawing/2014/chart" uri="{C3380CC4-5D6E-409C-BE32-E72D297353CC}">
                  <c16:uniqueId val="{00000001-9F58-4826-BC8E-AD95ECC8D174}"/>
                </c:ext>
              </c:extLst>
            </c:dLbl>
            <c:dLbl>
              <c:idx val="1"/>
              <c:layout>
                <c:manualLayout>
                  <c:x val="-0.18158701512624434"/>
                  <c:y val="0.19546372469680584"/>
                </c:manualLayout>
              </c:layout>
              <c:tx>
                <c:rich>
                  <a:bodyPr rot="0" spcFirstLastPara="1" vertOverflow="ellipsis" vert="horz" wrap="square" lIns="38100" tIns="19050" rIns="38100" bIns="19050" anchor="ctr" anchorCtr="1">
                    <a:noAutofit/>
                  </a:bodyPr>
                  <a:lstStyle/>
                  <a:p>
                    <a:pPr>
                      <a:defRPr lang="ja-JP" sz="800" b="1" i="0" u="none" strike="noStrike" kern="1200" baseline="0">
                        <a:solidFill>
                          <a:schemeClr val="tx1"/>
                        </a:solidFill>
                        <a:latin typeface="+mn-lt"/>
                        <a:ea typeface="+mn-ea"/>
                        <a:cs typeface="+mn-cs"/>
                      </a:defRPr>
                    </a:pPr>
                    <a:fld id="{049AFA90-70F4-4CBD-BA55-A84D4D3EA478}" type="CATEGORYNAME">
                      <a:rPr lang="ja-JP" altLang="en-US" sz="800" b="1"/>
                      <a:pPr>
                        <a:defRPr lang="ja-JP" sz="800" b="1" i="0" u="none" strike="noStrike" kern="1200" baseline="0">
                          <a:solidFill>
                            <a:schemeClr val="tx1"/>
                          </a:solidFill>
                          <a:latin typeface="+mn-lt"/>
                          <a:ea typeface="+mn-ea"/>
                          <a:cs typeface="+mn-cs"/>
                        </a:defRPr>
                      </a:pPr>
                      <a:t>[分類名]</a:t>
                    </a:fld>
                    <a:r>
                      <a:rPr lang="ja-JP" altLang="en-US" sz="800" b="1" baseline="0"/>
                      <a:t>
</a:t>
                    </a:r>
                    <a:fld id="{10298ADA-C1C6-440A-A040-30AC51A8A770}" type="PERCENTAGE">
                      <a:rPr lang="en-US" altLang="ja-JP" sz="800" b="1" baseline="0"/>
                      <a:pPr>
                        <a:defRPr lang="ja-JP" sz="800" b="1" i="0" u="none" strike="noStrike" kern="1200" baseline="0">
                          <a:solidFill>
                            <a:schemeClr val="tx1"/>
                          </a:solidFill>
                          <a:latin typeface="+mn-lt"/>
                          <a:ea typeface="+mn-ea"/>
                          <a:cs typeface="+mn-cs"/>
                        </a:defRPr>
                      </a:pPr>
                      <a:t>[パーセンテージ]</a:t>
                    </a:fld>
                    <a:endParaRPr lang="ja-JP" altLang="en-US" sz="800" b="1" baseline="0"/>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2093022699387677"/>
                      <c:h val="0.25803458577846811"/>
                    </c:manualLayout>
                  </c15:layout>
                  <c15:dlblFieldTable/>
                  <c15:showDataLabelsRange val="0"/>
                </c:ext>
                <c:ext xmlns:c16="http://schemas.microsoft.com/office/drawing/2014/chart" uri="{C3380CC4-5D6E-409C-BE32-E72D297353CC}">
                  <c16:uniqueId val="{00000003-9F58-4826-BC8E-AD95ECC8D174}"/>
                </c:ext>
              </c:extLst>
            </c:dLbl>
            <c:dLbl>
              <c:idx val="2"/>
              <c:layout>
                <c:manualLayout>
                  <c:x val="-0.181915567710287"/>
                  <c:y val="6.4152322148769078E-3"/>
                </c:manualLayout>
              </c:layout>
              <c:tx>
                <c:rich>
                  <a:bodyPr rot="0" spcFirstLastPara="1" vertOverflow="ellipsis" vert="horz" wrap="square" lIns="38100" tIns="19050" rIns="38100" bIns="19050" anchor="ctr" anchorCtr="1">
                    <a:noAutofit/>
                  </a:bodyPr>
                  <a:lstStyle/>
                  <a:p>
                    <a:pPr>
                      <a:defRPr lang="ja-JP" sz="800" b="1" i="0" u="none" strike="noStrike" kern="1200" baseline="0">
                        <a:solidFill>
                          <a:schemeClr val="tx1"/>
                        </a:solidFill>
                        <a:latin typeface="+mn-lt"/>
                        <a:ea typeface="+mn-ea"/>
                        <a:cs typeface="+mn-cs"/>
                      </a:defRPr>
                    </a:pPr>
                    <a:fld id="{990A41B9-BE2E-43F8-93FB-FAA7136235F3}" type="CATEGORYNAME">
                      <a:rPr lang="ja-JP" altLang="en-US" sz="800" b="1">
                        <a:solidFill>
                          <a:schemeClr val="tx1"/>
                        </a:solidFill>
                      </a:rPr>
                      <a:pPr>
                        <a:defRPr lang="ja-JP" sz="800" b="1" i="0" u="none" strike="noStrike" kern="1200" baseline="0">
                          <a:solidFill>
                            <a:schemeClr val="tx1"/>
                          </a:solidFill>
                          <a:latin typeface="+mn-lt"/>
                          <a:ea typeface="+mn-ea"/>
                          <a:cs typeface="+mn-cs"/>
                        </a:defRPr>
                      </a:pPr>
                      <a:t>[分類名]</a:t>
                    </a:fld>
                    <a:r>
                      <a:rPr lang="ja-JP" altLang="en-US" sz="800" b="1" baseline="0">
                        <a:solidFill>
                          <a:schemeClr val="tx1"/>
                        </a:solidFill>
                      </a:rPr>
                      <a:t>
</a:t>
                    </a:r>
                    <a:fld id="{8D53C289-AAA2-436D-8CF7-FEEABDE7AD07}" type="PERCENTAGE">
                      <a:rPr lang="en-US" altLang="ja-JP" sz="800" b="1" baseline="0">
                        <a:solidFill>
                          <a:schemeClr val="tx1"/>
                        </a:solidFill>
                      </a:rPr>
                      <a:pPr>
                        <a:defRPr lang="ja-JP" sz="800" b="1" i="0" u="none" strike="noStrike" kern="1200" baseline="0">
                          <a:solidFill>
                            <a:schemeClr val="tx1"/>
                          </a:solidFill>
                          <a:latin typeface="+mn-lt"/>
                          <a:ea typeface="+mn-ea"/>
                          <a:cs typeface="+mn-cs"/>
                        </a:defRPr>
                      </a:pPr>
                      <a:t>[パーセンテージ]</a:t>
                    </a:fld>
                    <a:endParaRPr lang="ja-JP" altLang="en-US" sz="8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820237176922768"/>
                      <c:h val="0.29208862620736337"/>
                    </c:manualLayout>
                  </c15:layout>
                  <c15:dlblFieldTable/>
                  <c15:showDataLabelsRange val="0"/>
                </c:ext>
                <c:ext xmlns:c16="http://schemas.microsoft.com/office/drawing/2014/chart" uri="{C3380CC4-5D6E-409C-BE32-E72D297353CC}">
                  <c16:uniqueId val="{00000005-9F58-4826-BC8E-AD95ECC8D174}"/>
                </c:ext>
              </c:extLst>
            </c:dLbl>
            <c:dLbl>
              <c:idx val="3"/>
              <c:layout>
                <c:manualLayout>
                  <c:x val="-0.24522396838256663"/>
                  <c:y val="-6.5305844587694992E-2"/>
                </c:manualLayout>
              </c:layout>
              <c:tx>
                <c:rich>
                  <a:bodyPr rot="0" spcFirstLastPara="1" vertOverflow="ellipsis" vert="horz" wrap="square" lIns="38100" tIns="19050" rIns="38100" bIns="19050" anchor="ctr" anchorCtr="1">
                    <a:noAutofit/>
                  </a:bodyPr>
                  <a:lstStyle/>
                  <a:p>
                    <a:fld id="{70E357C1-AC5E-4BCB-81BB-8261225F8D90}" type="CATEGORYNAME">
                      <a:rPr lang="ja-JP" altLang="en-US" sz="800" b="1">
                        <a:solidFill>
                          <a:schemeClr val="tx1"/>
                        </a:solidFill>
                      </a:rPr>
                      <a:pPr/>
                      <a:t>[分類名]</a:t>
                    </a:fld>
                    <a:r>
                      <a:rPr lang="ja-JP" altLang="en-US" sz="800" b="1" baseline="0">
                        <a:solidFill>
                          <a:schemeClr val="tx1"/>
                        </a:solidFill>
                      </a:rPr>
                      <a:t>
</a:t>
                    </a:r>
                    <a:fld id="{46878796-28F2-4CBD-B97E-772C0D4CCEB7}" type="PERCENTAGE">
                      <a:rPr lang="en-US" altLang="ja-JP" sz="800" b="1" baseline="0">
                        <a:solidFill>
                          <a:schemeClr val="tx1"/>
                        </a:solidFill>
                      </a:rPr>
                      <a:pPr/>
                      <a:t>[パーセンテージ]</a:t>
                    </a:fld>
                    <a:endParaRPr lang="ja-JP" altLang="en-US" sz="8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4393078020657402"/>
                      <c:h val="0.17663583569020749"/>
                    </c:manualLayout>
                  </c15:layout>
                  <c15:dlblFieldTable/>
                  <c15:showDataLabelsRange val="0"/>
                </c:ext>
                <c:ext xmlns:c16="http://schemas.microsoft.com/office/drawing/2014/chart" uri="{C3380CC4-5D6E-409C-BE32-E72D297353CC}">
                  <c16:uniqueId val="{00000007-9F58-4826-BC8E-AD95ECC8D174}"/>
                </c:ext>
              </c:extLst>
            </c:dLbl>
            <c:spPr>
              <a:noFill/>
              <a:ln>
                <a:noFill/>
              </a:ln>
              <a:effectLst/>
            </c:spPr>
            <c:txPr>
              <a:bodyPr rot="0" spcFirstLastPara="1" vertOverflow="ellipsis" vert="horz" wrap="square" lIns="38100" tIns="19050" rIns="38100" bIns="19050" anchor="ctr" anchorCtr="1">
                <a:spAutoFit/>
              </a:bodyPr>
              <a:lstStyle/>
              <a:p>
                <a:pPr>
                  <a:defRPr lang="ja-JP"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4903</c:v>
                </c:pt>
                <c:pt idx="1">
                  <c:v>559</c:v>
                </c:pt>
                <c:pt idx="2">
                  <c:v>365</c:v>
                </c:pt>
                <c:pt idx="3">
                  <c:v>1691</c:v>
                </c:pt>
              </c:numCache>
            </c:numRef>
          </c:val>
          <c:extLst>
            <c:ext xmlns:c16="http://schemas.microsoft.com/office/drawing/2014/chart" uri="{C3380CC4-5D6E-409C-BE32-E72D297353CC}">
              <c16:uniqueId val="{00000008-9F58-4826-BC8E-AD95ECC8D174}"/>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lang="ja-JP"/>
      </a:pPr>
      <a:endParaRPr lang="ja-JP"/>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50F5-46CE-A9DD-0DC762B5B781}"/>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50F5-46CE-A9DD-0DC762B5B781}"/>
              </c:ext>
            </c:extLst>
          </c:dPt>
          <c:dPt>
            <c:idx val="2"/>
            <c:bubble3D val="0"/>
            <c:spPr>
              <a:solidFill>
                <a:srgbClr val="70AD47"/>
              </a:solidFill>
              <a:ln w="19050">
                <a:solidFill>
                  <a:schemeClr val="lt1"/>
                </a:solidFill>
              </a:ln>
              <a:effectLst/>
            </c:spPr>
            <c:extLst>
              <c:ext xmlns:c16="http://schemas.microsoft.com/office/drawing/2014/chart" uri="{C3380CC4-5D6E-409C-BE32-E72D297353CC}">
                <c16:uniqueId val="{00000005-50F5-46CE-A9DD-0DC762B5B781}"/>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50F5-46CE-A9DD-0DC762B5B781}"/>
              </c:ext>
            </c:extLst>
          </c:dPt>
          <c:dLbls>
            <c:dLbl>
              <c:idx val="0"/>
              <c:layout>
                <c:manualLayout>
                  <c:x val="0.12518659524488962"/>
                  <c:y val="0.1575857303379589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r>
                      <a:rPr lang="ja-JP" altLang="en-US" sz="800" b="1" baseline="0" dirty="0">
                        <a:solidFill>
                          <a:schemeClr val="tx1"/>
                        </a:solidFill>
                      </a:rPr>
                      <a:t>セイヨウ</a:t>
                    </a:r>
                  </a:p>
                  <a:p>
                    <a:pPr>
                      <a:defRPr sz="800" b="1">
                        <a:solidFill>
                          <a:schemeClr val="tx1"/>
                        </a:solidFill>
                      </a:defRPr>
                    </a:pPr>
                    <a:r>
                      <a:rPr lang="ja-JP" altLang="en-US" sz="800" b="1" baseline="0" dirty="0">
                        <a:solidFill>
                          <a:schemeClr val="tx1"/>
                        </a:solidFill>
                      </a:rPr>
                      <a:t>タンポポ</a:t>
                    </a:r>
                  </a:p>
                  <a:p>
                    <a:pPr>
                      <a:defRPr sz="800" b="1">
                        <a:solidFill>
                          <a:schemeClr val="tx1"/>
                        </a:solidFill>
                      </a:defRPr>
                    </a:pPr>
                    <a:fld id="{760783CE-2010-4C5A-BB7B-795C2BE53B4E}" type="PERCENTAGE">
                      <a:rPr lang="en-US" altLang="ja-JP" sz="800" b="1" baseline="0" smtClean="0">
                        <a:solidFill>
                          <a:schemeClr val="tx1"/>
                        </a:solidFill>
                      </a:rPr>
                      <a:pPr>
                        <a:defRPr sz="8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609361587500827"/>
                      <c:h val="0.25645379595407086"/>
                    </c:manualLayout>
                  </c15:layout>
                  <c15:dlblFieldTable/>
                  <c15:showDataLabelsRange val="0"/>
                </c:ext>
                <c:ext xmlns:c16="http://schemas.microsoft.com/office/drawing/2014/chart" uri="{C3380CC4-5D6E-409C-BE32-E72D297353CC}">
                  <c16:uniqueId val="{00000001-50F5-46CE-A9DD-0DC762B5B781}"/>
                </c:ext>
              </c:extLst>
            </c:dLbl>
            <c:dLbl>
              <c:idx val="1"/>
              <c:layout>
                <c:manualLayout>
                  <c:x val="-0.12875654819165266"/>
                  <c:y val="0.11914317593175854"/>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r>
                      <a:rPr lang="ja-JP" altLang="en-US" sz="800" dirty="0"/>
                      <a:t>アカミ</a:t>
                    </a:r>
                  </a:p>
                  <a:p>
                    <a:pPr>
                      <a:defRPr sz="800" b="1">
                        <a:solidFill>
                          <a:schemeClr val="tx1"/>
                        </a:solidFill>
                      </a:defRPr>
                    </a:pPr>
                    <a:r>
                      <a:rPr lang="ja-JP" altLang="en-US" sz="800" dirty="0"/>
                      <a:t>タンポポ</a:t>
                    </a:r>
                    <a:endParaRPr lang="ja-JP" altLang="en-US" sz="800" baseline="0" dirty="0"/>
                  </a:p>
                  <a:p>
                    <a:pPr>
                      <a:defRPr sz="800" b="1">
                        <a:solidFill>
                          <a:schemeClr val="tx1"/>
                        </a:solidFill>
                      </a:defRPr>
                    </a:pPr>
                    <a:fld id="{32D406DD-D36B-4966-808E-5278CCFB0009}" type="PERCENTAGE">
                      <a:rPr lang="en-US" altLang="ja-JP" sz="800" baseline="0" smtClean="0"/>
                      <a:pPr>
                        <a:defRPr sz="8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0438885273024465"/>
                      <c:h val="0.30279652933997947"/>
                    </c:manualLayout>
                  </c15:layout>
                  <c15:dlblFieldTable/>
                  <c15:showDataLabelsRange val="0"/>
                </c:ext>
                <c:ext xmlns:c16="http://schemas.microsoft.com/office/drawing/2014/chart" uri="{C3380CC4-5D6E-409C-BE32-E72D297353CC}">
                  <c16:uniqueId val="{00000003-50F5-46CE-A9DD-0DC762B5B781}"/>
                </c:ext>
              </c:extLst>
            </c:dLbl>
            <c:dLbl>
              <c:idx val="2"/>
              <c:layout>
                <c:manualLayout>
                  <c:x val="-0.13662882379226943"/>
                  <c:y val="-3.1241997590496007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r>
                      <a:rPr lang="ja-JP" altLang="en-US" sz="800" baseline="0" dirty="0"/>
                      <a:t>シロバナ</a:t>
                    </a:r>
                  </a:p>
                  <a:p>
                    <a:pPr>
                      <a:defRPr sz="800" b="1">
                        <a:solidFill>
                          <a:schemeClr val="tx1"/>
                        </a:solidFill>
                      </a:defRPr>
                    </a:pPr>
                    <a:r>
                      <a:rPr lang="ja-JP" altLang="en-US" sz="800" baseline="0" dirty="0"/>
                      <a:t>タンポポ</a:t>
                    </a:r>
                  </a:p>
                  <a:p>
                    <a:pPr>
                      <a:defRPr sz="800" b="1">
                        <a:solidFill>
                          <a:schemeClr val="tx1"/>
                        </a:solidFill>
                      </a:defRPr>
                    </a:pPr>
                    <a:fld id="{E3E66567-B232-46EC-8151-7F9D6E535CA5}" type="PERCENTAGE">
                      <a:rPr lang="en-US" altLang="ja-JP" sz="800" baseline="0" smtClean="0"/>
                      <a:pPr>
                        <a:defRPr sz="8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0436098813479511"/>
                      <c:h val="0.2676613954555993"/>
                    </c:manualLayout>
                  </c15:layout>
                  <c15:dlblFieldTable/>
                  <c15:showDataLabelsRange val="0"/>
                </c:ext>
                <c:ext xmlns:c16="http://schemas.microsoft.com/office/drawing/2014/chart" uri="{C3380CC4-5D6E-409C-BE32-E72D297353CC}">
                  <c16:uniqueId val="{00000005-50F5-46CE-A9DD-0DC762B5B781}"/>
                </c:ext>
              </c:extLst>
            </c:dLbl>
            <c:dLbl>
              <c:idx val="3"/>
              <c:layout>
                <c:manualLayout>
                  <c:x val="-0.12065828598576907"/>
                  <c:y val="-9.6066838467943644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fld id="{9800064C-77D7-4B6F-BBF0-EB5CBA315A28}" type="CATEGORYNAME">
                      <a:rPr lang="ja-JP" altLang="en-US" smtClean="0"/>
                      <a:pPr>
                        <a:defRPr sz="800" b="1">
                          <a:solidFill>
                            <a:schemeClr val="tx1"/>
                          </a:solidFill>
                        </a:defRPr>
                      </a:pPr>
                      <a:t>[分類名]</a:t>
                    </a:fld>
                    <a:endParaRPr lang="ja-JP" altLang="en-US" baseline="0" dirty="0"/>
                  </a:p>
                  <a:p>
                    <a:pPr>
                      <a:defRPr sz="800" b="1">
                        <a:solidFill>
                          <a:schemeClr val="tx1"/>
                        </a:solidFill>
                      </a:defRPr>
                    </a:pPr>
                    <a:fld id="{CFB4F907-449A-4E36-AC5B-A85FB032829D}" type="PERCENTAGE">
                      <a:rPr lang="en-US" altLang="ja-JP" baseline="0" smtClean="0"/>
                      <a:pPr>
                        <a:defRPr sz="8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1789489883618016"/>
                      <c:h val="0.15368393188443288"/>
                    </c:manualLayout>
                  </c15:layout>
                  <c15:dlblFieldTable/>
                  <c15:showDataLabelsRange val="0"/>
                </c:ext>
                <c:ext xmlns:c16="http://schemas.microsoft.com/office/drawing/2014/chart" uri="{C3380CC4-5D6E-409C-BE32-E72D297353CC}">
                  <c16:uniqueId val="{00000007-50F5-46CE-A9DD-0DC762B5B781}"/>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1177</c:v>
                </c:pt>
                <c:pt idx="1">
                  <c:v>163</c:v>
                </c:pt>
                <c:pt idx="2">
                  <c:v>91</c:v>
                </c:pt>
                <c:pt idx="3">
                  <c:v>269</c:v>
                </c:pt>
              </c:numCache>
            </c:numRef>
          </c:val>
          <c:extLst>
            <c:ext xmlns:c16="http://schemas.microsoft.com/office/drawing/2014/chart" uri="{C3380CC4-5D6E-409C-BE32-E72D297353CC}">
              <c16:uniqueId val="{00000008-50F5-46CE-A9DD-0DC762B5B781}"/>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07792803264308"/>
          <c:y val="0.18374615067389705"/>
          <c:w val="0.28887422370751498"/>
          <c:h val="0.56291472252852603"/>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BA77-490C-AB6B-2C72877D36DE}"/>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BA77-490C-AB6B-2C72877D36DE}"/>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BA77-490C-AB6B-2C72877D36DE}"/>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BA77-490C-AB6B-2C72877D36DE}"/>
              </c:ext>
            </c:extLst>
          </c:dPt>
          <c:dLbls>
            <c:dLbl>
              <c:idx val="0"/>
              <c:layout>
                <c:manualLayout>
                  <c:x val="2.9247486566223609E-2"/>
                  <c:y val="-0.31507014677499406"/>
                </c:manualLayout>
              </c:layout>
              <c:tx>
                <c:rich>
                  <a:bodyPr/>
                  <a:lstStyle/>
                  <a:p>
                    <a:fld id="{562CA354-39E6-4D74-A95C-A305D09B77AE}" type="CATEGORYNAME">
                      <a:rPr lang="ja-JP" altLang="en-US" sz="8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rPr>
                      <a:t>
</a:t>
                    </a:r>
                    <a:fld id="{A526BC5E-3FA1-4180-BBAD-174653BE7008}" type="PERCENTAGE">
                      <a:rPr lang="en-US" altLang="ja-JP" sz="8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A77-490C-AB6B-2C72877D36DE}"/>
                </c:ext>
              </c:extLst>
            </c:dLbl>
            <c:dLbl>
              <c:idx val="1"/>
              <c:layout>
                <c:manualLayout>
                  <c:x val="-8.7331486710292089E-2"/>
                  <c:y val="0.11258278949470038"/>
                </c:manualLayout>
              </c:layout>
              <c:tx>
                <c:rich>
                  <a:bodyPr/>
                  <a:lstStyle/>
                  <a:p>
                    <a:fld id="{6BFD54CB-DF5E-45EA-9BD2-BE1EF7A1CAAA}" type="CATEGORYNAME">
                      <a:rPr lang="ja-JP" altLang="en-US" sz="8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rPr>
                      <a:t>
</a:t>
                    </a:r>
                    <a:fld id="{9E1345D2-98D0-4E70-A83F-8268DB9F9F33}" type="PERCENTAGE">
                      <a:rPr lang="en-US" altLang="ja-JP" sz="8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A77-490C-AB6B-2C72877D36DE}"/>
                </c:ext>
              </c:extLst>
            </c:dLbl>
            <c:dLbl>
              <c:idx val="2"/>
              <c:layout>
                <c:manualLayout>
                  <c:x val="-9.1075498344615535E-2"/>
                  <c:y val="-1.4250464180855762E-2"/>
                </c:manualLayout>
              </c:layout>
              <c:tx>
                <c:rich>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fld id="{9A1765B7-DDC1-41B9-88F5-3CF4950AE591}" type="CATEGORYNAME">
                      <a:rPr lang="ja-JP" altLang="en-US" sz="800" b="1">
                        <a:solidFill>
                          <a:schemeClr val="tx1"/>
                        </a:solidFill>
                        <a:latin typeface="UD デジタル 教科書体 NK-R" panose="02020400000000000000" pitchFamily="18" charset="-128"/>
                        <a:ea typeface="UD デジタル 教科書体 NK-R" panose="02020400000000000000" pitchFamily="18" charset="-128"/>
                      </a:rPr>
                      <a:pPr>
                        <a:defRPr sz="800" b="1">
                          <a:solidFill>
                            <a:schemeClr val="tx1"/>
                          </a:solidFill>
                        </a:defRPr>
                      </a:pPr>
                      <a:t>[分類名]</a:t>
                    </a:fld>
                    <a:r>
                      <a:rPr lang="ja-JP" altLang="en-US" sz="800" b="1" baseline="0" dirty="0">
                        <a:solidFill>
                          <a:schemeClr val="tx1"/>
                        </a:solidFill>
                        <a:latin typeface="UD デジタル 教科書体 NK-R" panose="02020400000000000000" pitchFamily="18" charset="-128"/>
                        <a:ea typeface="UD デジタル 教科書体 NK-R" panose="02020400000000000000" pitchFamily="18" charset="-128"/>
                      </a:rPr>
                      <a:t>
</a:t>
                    </a:r>
                    <a:fld id="{E38801CD-5B44-4823-96C3-4529006508CA}" type="PERCENTAGE">
                      <a:rPr lang="en-US" altLang="ja-JP" sz="800" b="1" baseline="0">
                        <a:solidFill>
                          <a:schemeClr val="tx1"/>
                        </a:solidFill>
                        <a:latin typeface="UD デジタル 教科書体 NK-R" panose="02020400000000000000" pitchFamily="18" charset="-128"/>
                        <a:ea typeface="UD デジタル 教科書体 NK-R" panose="02020400000000000000" pitchFamily="18" charset="-128"/>
                      </a:rPr>
                      <a:pPr>
                        <a:defRPr sz="800" b="1">
                          <a:solidFill>
                            <a:schemeClr val="tx1"/>
                          </a:solidFill>
                        </a:defRPr>
                      </a:pPr>
                      <a:t>[パーセンテージ]</a:t>
                    </a:fld>
                    <a:endParaRPr lang="ja-JP" altLang="en-US" sz="800" b="1"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pPr>
                <a:noFill/>
                <a:ln>
                  <a:noFill/>
                </a:ln>
                <a:effectLst/>
              </c:spPr>
              <c:txPr>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16476518452476516"/>
                      <c:h val="6.7614973357784589E-2"/>
                    </c:manualLayout>
                  </c15:layout>
                  <c15:dlblFieldTable/>
                  <c15:showDataLabelsRange val="0"/>
                </c:ext>
                <c:ext xmlns:c16="http://schemas.microsoft.com/office/drawing/2014/chart" uri="{C3380CC4-5D6E-409C-BE32-E72D297353CC}">
                  <c16:uniqueId val="{00000005-BA77-490C-AB6B-2C72877D36DE}"/>
                </c:ext>
              </c:extLst>
            </c:dLbl>
            <c:dLbl>
              <c:idx val="3"/>
              <c:layout>
                <c:manualLayout>
                  <c:x val="-4.7059559603179396E-2"/>
                  <c:y val="-8.430338278199806E-2"/>
                </c:manualLayout>
              </c:layout>
              <c:tx>
                <c:rich>
                  <a:bodyPr/>
                  <a:lstStyle/>
                  <a:p>
                    <a:fld id="{3273AFC4-F041-4E5B-8BA9-24F35C424E5D}" type="CATEGORYNAME">
                      <a:rPr lang="ja-JP" altLang="en-US" sz="800">
                        <a:solidFill>
                          <a:schemeClr val="tx1"/>
                        </a:solidFill>
                        <a:latin typeface="UD デジタル 教科書体 NK-R" panose="02020400000000000000" pitchFamily="18" charset="-128"/>
                        <a:ea typeface="UD デジタル 教科書体 NK-R" panose="02020400000000000000" pitchFamily="18" charset="-128"/>
                      </a:rPr>
                      <a:pPr/>
                      <a:t>[分類名]</a:t>
                    </a:fld>
                    <a:r>
                      <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rPr>
                      <a:t>
</a:t>
                    </a:r>
                    <a:fld id="{EE423404-08F8-47A1-8073-D9948811F4AB}" type="PERCENTAGE">
                      <a:rPr lang="en-US" altLang="ja-JP" sz="800" baseline="0">
                        <a:solidFill>
                          <a:schemeClr val="tx1"/>
                        </a:solidFill>
                        <a:latin typeface="UD デジタル 教科書体 NK-R" panose="02020400000000000000" pitchFamily="18" charset="-128"/>
                        <a:ea typeface="UD デジタル 教科書体 NK-R" panose="02020400000000000000" pitchFamily="18" charset="-128"/>
                      </a:rPr>
                      <a:pPr/>
                      <a:t>[パーセンテージ]</a:t>
                    </a:fld>
                    <a:endParaRPr lang="ja-JP" altLang="en-US" sz="800" baseline="0" dirty="0">
                      <a:solidFill>
                        <a:schemeClr val="tx1"/>
                      </a:solidFill>
                      <a:latin typeface="UD デジタル 教科書体 NK-R" panose="02020400000000000000" pitchFamily="18" charset="-128"/>
                      <a:ea typeface="UD デジタル 教科書体 NK-R" panose="02020400000000000000" pitchFamily="18" charset="-128"/>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A77-490C-AB6B-2C72877D36DE}"/>
                </c:ext>
              </c:extLst>
            </c:dLbl>
            <c:spPr>
              <a:noFill/>
              <a:ln>
                <a:noFill/>
              </a:ln>
              <a:effectLst/>
            </c:spPr>
            <c:txPr>
              <a:bodyPr rot="0" spcFirstLastPara="1" vertOverflow="overflow" horzOverflow="overflow"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0"/>
            <c:extLst>
              <c:ext xmlns:c15="http://schemas.microsoft.com/office/drawing/2012/chart" uri="{CE6537A1-D6FC-4f65-9D91-7224C49458BB}"/>
            </c:extLst>
          </c:dLbls>
          <c:cat>
            <c:strRef>
              <c:f>'（集計表）日連事務局提出用'!$P$38:$S$38</c:f>
              <c:strCache>
                <c:ptCount val="4"/>
                <c:pt idx="0">
                  <c:v>セイヨウタンポポ</c:v>
                </c:pt>
                <c:pt idx="1">
                  <c:v>アカミタンポポ</c:v>
                </c:pt>
                <c:pt idx="2">
                  <c:v>シロバナタンポポ</c:v>
                </c:pt>
                <c:pt idx="3">
                  <c:v>カントウタンポポ</c:v>
                </c:pt>
              </c:strCache>
            </c:strRef>
          </c:cat>
          <c:val>
            <c:numRef>
              <c:f>'（集計表）日連事務局提出用'!$P$45:$S$45</c:f>
              <c:numCache>
                <c:formatCode>General</c:formatCode>
                <c:ptCount val="4"/>
                <c:pt idx="0">
                  <c:v>164</c:v>
                </c:pt>
                <c:pt idx="1">
                  <c:v>21</c:v>
                </c:pt>
                <c:pt idx="2">
                  <c:v>9</c:v>
                </c:pt>
                <c:pt idx="3">
                  <c:v>40</c:v>
                </c:pt>
              </c:numCache>
            </c:numRef>
          </c:val>
          <c:extLst>
            <c:ext xmlns:c16="http://schemas.microsoft.com/office/drawing/2014/chart" uri="{C3380CC4-5D6E-409C-BE32-E72D297353CC}">
              <c16:uniqueId val="{00000008-BA77-490C-AB6B-2C72877D36DE}"/>
            </c:ext>
          </c:extLst>
        </c:ser>
        <c:dLbls>
          <c:showLegendKey val="0"/>
          <c:showVal val="0"/>
          <c:showCatName val="0"/>
          <c:showSerName val="0"/>
          <c:showPercent val="1"/>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92149819612684"/>
          <c:y val="0.16859953819105461"/>
          <c:w val="0.56204875432606705"/>
          <c:h val="0.7040000487775836"/>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00F9-4C0A-913B-339DD62FC747}"/>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00F9-4C0A-913B-339DD62FC747}"/>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00F9-4C0A-913B-339DD62FC747}"/>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00F9-4C0A-913B-339DD62FC747}"/>
              </c:ext>
            </c:extLst>
          </c:dPt>
          <c:dLbls>
            <c:dLbl>
              <c:idx val="0"/>
              <c:layout>
                <c:manualLayout>
                  <c:x val="0.1790903102565492"/>
                  <c:y val="-9.265006293265686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fld id="{790690F4-EFF6-4042-A778-7F34E977CEAA}" type="CATEGORYNAME">
                      <a:rPr lang="ja-JP" altLang="en-US"/>
                      <a:pPr>
                        <a:defRPr sz="800" b="1">
                          <a:solidFill>
                            <a:schemeClr val="tx1"/>
                          </a:solidFill>
                        </a:defRPr>
                      </a:pPr>
                      <a:t>[分類名]</a:t>
                    </a:fld>
                    <a:r>
                      <a:rPr lang="ja-JP" altLang="en-US"/>
                      <a:t>
</a:t>
                    </a:r>
                    <a:fld id="{FFB2F39B-9318-4937-A0ED-4E079BBE53F6}" type="PERCENTAGE">
                      <a:rPr lang="en-US" altLang="ja-JP"/>
                      <a:pPr>
                        <a:defRPr sz="8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263557227970647"/>
                      <c:h val="0.3250348331201891"/>
                    </c:manualLayout>
                  </c15:layout>
                  <c15:dlblFieldTable/>
                  <c15:showDataLabelsRange val="0"/>
                </c:ext>
                <c:ext xmlns:c16="http://schemas.microsoft.com/office/drawing/2014/chart" uri="{C3380CC4-5D6E-409C-BE32-E72D297353CC}">
                  <c16:uniqueId val="{00000001-00F9-4C0A-913B-339DD62FC747}"/>
                </c:ext>
              </c:extLst>
            </c:dLbl>
            <c:dLbl>
              <c:idx val="1"/>
              <c:layout>
                <c:manualLayout>
                  <c:x val="-9.547109829417566E-2"/>
                  <c:y val="0.14303487808508283"/>
                </c:manualLayout>
              </c:layout>
              <c:tx>
                <c:rich>
                  <a:bodyPr/>
                  <a:lstStyle/>
                  <a:p>
                    <a:fld id="{D226525A-48E3-451A-BB99-0A9E25539DB7}" type="CATEGORYNAME">
                      <a:rPr lang="ja-JP" altLang="en-US" sz="800">
                        <a:solidFill>
                          <a:sysClr val="windowText" lastClr="000000"/>
                        </a:solidFill>
                      </a:rPr>
                      <a:pPr/>
                      <a:t>[分類名]</a:t>
                    </a:fld>
                    <a:r>
                      <a:rPr lang="ja-JP" altLang="en-US" sz="800" baseline="0" dirty="0">
                        <a:solidFill>
                          <a:sysClr val="windowText" lastClr="000000"/>
                        </a:solidFill>
                      </a:rPr>
                      <a:t>
</a:t>
                    </a:r>
                    <a:fld id="{376DD0BF-E2BE-46C5-928A-C9F069DAFD47}" type="PERCENTAGE">
                      <a:rPr lang="en-US" altLang="ja-JP" sz="800" baseline="0">
                        <a:solidFill>
                          <a:sysClr val="windowText" lastClr="000000"/>
                        </a:solidFill>
                      </a:rPr>
                      <a:pPr/>
                      <a:t>[パーセンテージ]</a:t>
                    </a:fld>
                    <a:endParaRPr lang="ja-JP" altLang="en-US" sz="800" baseline="0" dirty="0">
                      <a:solidFill>
                        <a:sysClr val="windowText" lastClr="000000"/>
                      </a:solidFill>
                    </a:endParaRPr>
                  </a:p>
                </c:rich>
              </c:tx>
              <c:showLegendKey val="0"/>
              <c:showVal val="0"/>
              <c:showCatName val="1"/>
              <c:showSerName val="0"/>
              <c:showPercent val="1"/>
              <c:showBubbleSize val="0"/>
              <c:extLst>
                <c:ext xmlns:c15="http://schemas.microsoft.com/office/drawing/2012/chart" uri="{CE6537A1-D6FC-4f65-9D91-7224C49458BB}">
                  <c15:layout>
                    <c:manualLayout>
                      <c:w val="0.39851041927102049"/>
                      <c:h val="0.23418282170242846"/>
                    </c:manualLayout>
                  </c15:layout>
                  <c15:dlblFieldTable/>
                  <c15:showDataLabelsRange val="0"/>
                </c:ext>
                <c:ext xmlns:c16="http://schemas.microsoft.com/office/drawing/2014/chart" uri="{C3380CC4-5D6E-409C-BE32-E72D297353CC}">
                  <c16:uniqueId val="{00000003-00F9-4C0A-913B-339DD62FC747}"/>
                </c:ext>
              </c:extLst>
            </c:dLbl>
            <c:dLbl>
              <c:idx val="2"/>
              <c:layout>
                <c:manualLayout>
                  <c:x val="-8.8515757906731565E-2"/>
                  <c:y val="-0.1053204842317674"/>
                </c:manualLayout>
              </c:layout>
              <c:tx>
                <c:rich>
                  <a:bodyPr/>
                  <a:lstStyle/>
                  <a:p>
                    <a:fld id="{8C472D8B-CB1E-474E-A059-E782E57AA250}" type="CATEGORYNAME">
                      <a:rPr lang="ja-JP" altLang="en-US" sz="800">
                        <a:solidFill>
                          <a:sysClr val="windowText" lastClr="000000"/>
                        </a:solidFill>
                      </a:rPr>
                      <a:pPr/>
                      <a:t>[分類名]</a:t>
                    </a:fld>
                    <a:r>
                      <a:rPr lang="ja-JP" altLang="en-US" sz="800" baseline="0" dirty="0">
                        <a:solidFill>
                          <a:sysClr val="windowText" lastClr="000000"/>
                        </a:solidFill>
                      </a:rPr>
                      <a:t>
</a:t>
                    </a:r>
                    <a:fld id="{B59EE32B-A981-4114-B594-73440C35DF4E}" type="PERCENTAGE">
                      <a:rPr lang="en-US" altLang="ja-JP" sz="800" baseline="0">
                        <a:solidFill>
                          <a:sysClr val="windowText" lastClr="000000"/>
                        </a:solidFill>
                      </a:rPr>
                      <a:pPr/>
                      <a:t>[パーセンテージ]</a:t>
                    </a:fld>
                    <a:endParaRPr lang="ja-JP" altLang="en-US" sz="800" baseline="0" dirty="0">
                      <a:solidFill>
                        <a:sysClr val="windowText" lastClr="000000"/>
                      </a:solidFill>
                    </a:endParaRPr>
                  </a:p>
                </c:rich>
              </c:tx>
              <c:showLegendKey val="0"/>
              <c:showVal val="0"/>
              <c:showCatName val="1"/>
              <c:showSerName val="0"/>
              <c:showPercent val="1"/>
              <c:showBubbleSize val="0"/>
              <c:extLst>
                <c:ext xmlns:c15="http://schemas.microsoft.com/office/drawing/2012/chart" uri="{CE6537A1-D6FC-4f65-9D91-7224C49458BB}">
                  <c15:layout>
                    <c:manualLayout>
                      <c:w val="0.3713931854218146"/>
                      <c:h val="0.23418257177383672"/>
                    </c:manualLayout>
                  </c15:layout>
                  <c15:dlblFieldTable/>
                  <c15:showDataLabelsRange val="0"/>
                </c:ext>
                <c:ext xmlns:c16="http://schemas.microsoft.com/office/drawing/2014/chart" uri="{C3380CC4-5D6E-409C-BE32-E72D297353CC}">
                  <c16:uniqueId val="{00000005-00F9-4C0A-913B-339DD62FC747}"/>
                </c:ext>
              </c:extLst>
            </c:dLbl>
            <c:dLbl>
              <c:idx val="3"/>
              <c:layout>
                <c:manualLayout>
                  <c:x val="4.7948986859448137E-2"/>
                  <c:y val="-0.15141327449977632"/>
                </c:manualLayout>
              </c:layout>
              <c:tx>
                <c:rich>
                  <a:bodyPr/>
                  <a:lstStyle/>
                  <a:p>
                    <a:fld id="{B783812D-6A2C-4B31-8600-A77A47226F95}" type="CATEGORYNAME">
                      <a:rPr lang="ja-JP" altLang="en-US"/>
                      <a:pPr/>
                      <a:t>[分類名]</a:t>
                    </a:fld>
                    <a:r>
                      <a:rPr lang="ja-JP" altLang="en-US"/>
                      <a:t>
</a:t>
                    </a:r>
                    <a:fld id="{FEEEBC7D-7F5B-4EB3-B400-E716AA99D71C}" type="PERCENTAGE">
                      <a:rPr lang="en-US" altLang="ja-JP"/>
                      <a:pPr/>
                      <a:t>[パーセンテージ]</a:t>
                    </a:fld>
                    <a:endParaRPr lang="ja-JP" altLang="en-US"/>
                  </a:p>
                </c:rich>
              </c:tx>
              <c:showLegendKey val="0"/>
              <c:showVal val="0"/>
              <c:showCatName val="1"/>
              <c:showSerName val="0"/>
              <c:showPercent val="1"/>
              <c:showBubbleSize val="0"/>
              <c:extLst>
                <c:ext xmlns:c15="http://schemas.microsoft.com/office/drawing/2012/chart" uri="{CE6537A1-D6FC-4f65-9D91-7224C49458BB}">
                  <c15:layout>
                    <c:manualLayout>
                      <c:w val="0.44261857138667743"/>
                      <c:h val="0.23418257177383672"/>
                    </c:manualLayout>
                  </c15:layout>
                  <c15:dlblFieldTable/>
                  <c15:showDataLabelsRange val="0"/>
                </c:ext>
                <c:ext xmlns:c16="http://schemas.microsoft.com/office/drawing/2014/chart" uri="{C3380CC4-5D6E-409C-BE32-E72D297353CC}">
                  <c16:uniqueId val="{00000007-00F9-4C0A-913B-339DD62FC747}"/>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'（集計表）日連事務局提出用'!$P$1:$P$4</c:f>
              <c:strCache>
                <c:ptCount val="4"/>
                <c:pt idx="0">
                  <c:v>セイヨウタンポポ</c:v>
                </c:pt>
                <c:pt idx="1">
                  <c:v>アカミタンポポ</c:v>
                </c:pt>
                <c:pt idx="2">
                  <c:v>シロバナタンポポ</c:v>
                </c:pt>
                <c:pt idx="3">
                  <c:v>カントウタンポポ</c:v>
                </c:pt>
              </c:strCache>
            </c:strRef>
          </c:cat>
          <c:val>
            <c:numRef>
              <c:f>'（集計表）日連事務局提出用'!$Q$1:$Q$4</c:f>
              <c:numCache>
                <c:formatCode>0</c:formatCode>
                <c:ptCount val="4"/>
                <c:pt idx="0">
                  <c:v>57.571214392803597</c:v>
                </c:pt>
                <c:pt idx="1">
                  <c:v>6.4467766116941538</c:v>
                </c:pt>
                <c:pt idx="2">
                  <c:v>9.7451274362818587</c:v>
                </c:pt>
                <c:pt idx="3">
                  <c:v>26.236881559220386</c:v>
                </c:pt>
              </c:numCache>
            </c:numRef>
          </c:val>
          <c:extLst>
            <c:ext xmlns:c16="http://schemas.microsoft.com/office/drawing/2014/chart" uri="{C3380CC4-5D6E-409C-BE32-E72D297353CC}">
              <c16:uniqueId val="{00000008-00F9-4C0A-913B-339DD62FC747}"/>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ea"/>
                <a:ea typeface="+mn-ea"/>
                <a:cs typeface="+mn-cs"/>
              </a:defRPr>
            </a:pPr>
            <a:r>
              <a:rPr lang="ja-JP" altLang="en-US" sz="2400" b="1" dirty="0">
                <a:solidFill>
                  <a:schemeClr val="tx1"/>
                </a:solidFill>
                <a:latin typeface="+mn-ea"/>
                <a:ea typeface="+mn-ea"/>
              </a:rPr>
              <a:t>種類と生育環境</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ea"/>
              <a:ea typeface="+mn-ea"/>
              <a:cs typeface="+mn-cs"/>
            </a:defRPr>
          </a:pPr>
          <a:endParaRPr lang="ja-JP"/>
        </a:p>
      </c:txPr>
    </c:title>
    <c:autoTitleDeleted val="0"/>
    <c:plotArea>
      <c:layout>
        <c:manualLayout>
          <c:layoutTarget val="inner"/>
          <c:xMode val="edge"/>
          <c:yMode val="edge"/>
          <c:x val="6.2772692860413357E-2"/>
          <c:y val="0.12124407515559818"/>
          <c:w val="0.91617747192717613"/>
          <c:h val="0.49120635867587908"/>
        </c:manualLayout>
      </c:layout>
      <c:barChart>
        <c:barDir val="col"/>
        <c:grouping val="clustered"/>
        <c:varyColors val="0"/>
        <c:ser>
          <c:idx val="0"/>
          <c:order val="0"/>
          <c:tx>
            <c:strRef>
              <c:f>'（集計表）日連事務局提出用'!$P$11</c:f>
              <c:strCache>
                <c:ptCount val="1"/>
                <c:pt idx="0">
                  <c:v>セイヨウタンポポ</c:v>
                </c:pt>
              </c:strCache>
            </c:strRef>
          </c:tx>
          <c:spPr>
            <a:solidFill>
              <a:srgbClr val="0070C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'（集計表）日連事務局提出用'!$P$12:$P$22</c:f>
              <c:numCache>
                <c:formatCode>General</c:formatCode>
                <c:ptCount val="11"/>
                <c:pt idx="0">
                  <c:v>38</c:v>
                </c:pt>
                <c:pt idx="1">
                  <c:v>42</c:v>
                </c:pt>
                <c:pt idx="2">
                  <c:v>16</c:v>
                </c:pt>
                <c:pt idx="3">
                  <c:v>21</c:v>
                </c:pt>
                <c:pt idx="4">
                  <c:v>10</c:v>
                </c:pt>
                <c:pt idx="5">
                  <c:v>0</c:v>
                </c:pt>
                <c:pt idx="6">
                  <c:v>6</c:v>
                </c:pt>
                <c:pt idx="7">
                  <c:v>0</c:v>
                </c:pt>
                <c:pt idx="8">
                  <c:v>12</c:v>
                </c:pt>
                <c:pt idx="9">
                  <c:v>8</c:v>
                </c:pt>
                <c:pt idx="10">
                  <c:v>11</c:v>
                </c:pt>
              </c:numCache>
            </c:numRef>
          </c:val>
          <c:extLst>
            <c:ext xmlns:c16="http://schemas.microsoft.com/office/drawing/2014/chart" uri="{C3380CC4-5D6E-409C-BE32-E72D297353CC}">
              <c16:uniqueId val="{00000000-660F-407F-A5A5-15E94413C7D0}"/>
            </c:ext>
          </c:extLst>
        </c:ser>
        <c:ser>
          <c:idx val="1"/>
          <c:order val="1"/>
          <c:tx>
            <c:strRef>
              <c:f>'（集計表）日連事務局提出用'!$Q$11</c:f>
              <c:strCache>
                <c:ptCount val="1"/>
                <c:pt idx="0">
                  <c:v>アカミタンポポ</c:v>
                </c:pt>
              </c:strCache>
            </c:strRef>
          </c:tx>
          <c:spPr>
            <a:solidFill>
              <a:srgbClr val="C0000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'（集計表）日連事務局提出用'!$Q$12:$Q$22</c:f>
              <c:numCache>
                <c:formatCode>General</c:formatCode>
                <c:ptCount val="11"/>
                <c:pt idx="0">
                  <c:v>2</c:v>
                </c:pt>
                <c:pt idx="1">
                  <c:v>5</c:v>
                </c:pt>
                <c:pt idx="2">
                  <c:v>1</c:v>
                </c:pt>
                <c:pt idx="3">
                  <c:v>5</c:v>
                </c:pt>
                <c:pt idx="4">
                  <c:v>2</c:v>
                </c:pt>
                <c:pt idx="5">
                  <c:v>0</c:v>
                </c:pt>
                <c:pt idx="6">
                  <c:v>2</c:v>
                </c:pt>
                <c:pt idx="7">
                  <c:v>0</c:v>
                </c:pt>
                <c:pt idx="8">
                  <c:v>2</c:v>
                </c:pt>
                <c:pt idx="9">
                  <c:v>2</c:v>
                </c:pt>
                <c:pt idx="10">
                  <c:v>0</c:v>
                </c:pt>
              </c:numCache>
            </c:numRef>
          </c:val>
          <c:extLst>
            <c:ext xmlns:c16="http://schemas.microsoft.com/office/drawing/2014/chart" uri="{C3380CC4-5D6E-409C-BE32-E72D297353CC}">
              <c16:uniqueId val="{00000001-660F-407F-A5A5-15E94413C7D0}"/>
            </c:ext>
          </c:extLst>
        </c:ser>
        <c:ser>
          <c:idx val="2"/>
          <c:order val="2"/>
          <c:tx>
            <c:strRef>
              <c:f>'（集計表）日連事務局提出用'!$R$11</c:f>
              <c:strCache>
                <c:ptCount val="1"/>
                <c:pt idx="0">
                  <c:v>シロバナタンポポ</c:v>
                </c:pt>
              </c:strCache>
            </c:strRef>
          </c:tx>
          <c:spPr>
            <a:solidFill>
              <a:schemeClr val="accent6"/>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'（集計表）日連事務局提出用'!$R$12:$R$22</c:f>
              <c:numCache>
                <c:formatCode>General</c:formatCode>
                <c:ptCount val="11"/>
                <c:pt idx="0">
                  <c:v>1</c:v>
                </c:pt>
                <c:pt idx="1">
                  <c:v>3</c:v>
                </c:pt>
                <c:pt idx="2">
                  <c:v>1</c:v>
                </c:pt>
                <c:pt idx="3">
                  <c:v>2</c:v>
                </c:pt>
                <c:pt idx="4">
                  <c:v>1</c:v>
                </c:pt>
                <c:pt idx="5">
                  <c:v>0</c:v>
                </c:pt>
                <c:pt idx="6">
                  <c:v>1</c:v>
                </c:pt>
                <c:pt idx="7">
                  <c:v>0</c:v>
                </c:pt>
                <c:pt idx="8">
                  <c:v>0</c:v>
                </c:pt>
                <c:pt idx="9">
                  <c:v>0</c:v>
                </c:pt>
                <c:pt idx="10">
                  <c:v>0</c:v>
                </c:pt>
              </c:numCache>
            </c:numRef>
          </c:val>
          <c:extLst>
            <c:ext xmlns:c16="http://schemas.microsoft.com/office/drawing/2014/chart" uri="{C3380CC4-5D6E-409C-BE32-E72D297353CC}">
              <c16:uniqueId val="{00000002-660F-407F-A5A5-15E94413C7D0}"/>
            </c:ext>
          </c:extLst>
        </c:ser>
        <c:ser>
          <c:idx val="3"/>
          <c:order val="3"/>
          <c:tx>
            <c:strRef>
              <c:f>'（集計表）日連事務局提出用'!$S$11</c:f>
              <c:strCache>
                <c:ptCount val="1"/>
                <c:pt idx="0">
                  <c:v>カントウタンポポ</c:v>
                </c:pt>
              </c:strCache>
            </c:strRef>
          </c:tx>
          <c:spPr>
            <a:solidFill>
              <a:srgbClr val="7030A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'（集計表）日連事務局提出用'!$S$12:$S$22</c:f>
              <c:numCache>
                <c:formatCode>General</c:formatCode>
                <c:ptCount val="11"/>
                <c:pt idx="0">
                  <c:v>12</c:v>
                </c:pt>
                <c:pt idx="1">
                  <c:v>1</c:v>
                </c:pt>
                <c:pt idx="2">
                  <c:v>2</c:v>
                </c:pt>
                <c:pt idx="3">
                  <c:v>3</c:v>
                </c:pt>
                <c:pt idx="4">
                  <c:v>1</c:v>
                </c:pt>
                <c:pt idx="5">
                  <c:v>1</c:v>
                </c:pt>
                <c:pt idx="6">
                  <c:v>2</c:v>
                </c:pt>
                <c:pt idx="7">
                  <c:v>0</c:v>
                </c:pt>
                <c:pt idx="8">
                  <c:v>9</c:v>
                </c:pt>
                <c:pt idx="9">
                  <c:v>9</c:v>
                </c:pt>
                <c:pt idx="10">
                  <c:v>0</c:v>
                </c:pt>
              </c:numCache>
            </c:numRef>
          </c:val>
          <c:extLst>
            <c:ext xmlns:c16="http://schemas.microsoft.com/office/drawing/2014/chart" uri="{C3380CC4-5D6E-409C-BE32-E72D297353CC}">
              <c16:uniqueId val="{00000003-660F-407F-A5A5-15E94413C7D0}"/>
            </c:ext>
          </c:extLst>
        </c:ser>
        <c:dLbls>
          <c:showLegendKey val="0"/>
          <c:showVal val="0"/>
          <c:showCatName val="0"/>
          <c:showSerName val="0"/>
          <c:showPercent val="0"/>
          <c:showBubbleSize val="0"/>
        </c:dLbls>
        <c:gapWidth val="219"/>
        <c:overlap val="-27"/>
        <c:axId val="460273888"/>
        <c:axId val="340101192"/>
      </c:barChart>
      <c:catAx>
        <c:axId val="460273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t" anchorCtr="1"/>
          <a:lstStyle/>
          <a:p>
            <a:pPr>
              <a:defRPr sz="1200" b="1" i="0" u="none" strike="noStrike" kern="1200" baseline="0">
                <a:solidFill>
                  <a:schemeClr val="tx1"/>
                </a:solidFill>
                <a:latin typeface="+mn-ea"/>
                <a:ea typeface="+mn-ea"/>
                <a:cs typeface="+mn-cs"/>
              </a:defRPr>
            </a:pPr>
            <a:endParaRPr lang="ja-JP"/>
          </a:p>
        </c:txPr>
        <c:crossAx val="340101192"/>
        <c:crosses val="autoZero"/>
        <c:auto val="1"/>
        <c:lblAlgn val="ctr"/>
        <c:lblOffset val="100"/>
        <c:noMultiLvlLbl val="0"/>
      </c:catAx>
      <c:valAx>
        <c:axId val="340101192"/>
        <c:scaling>
          <c:orientation val="minMax"/>
        </c:scaling>
        <c:delete val="0"/>
        <c:axPos val="l"/>
        <c:majorGridlines>
          <c:spPr>
            <a:ln w="12700" cap="rnd" cmpd="sng" algn="ctr">
              <a:solidFill>
                <a:schemeClr val="dk1"/>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460273888"/>
        <c:crosses val="autoZero"/>
        <c:crossBetween val="between"/>
      </c:valAx>
      <c:spPr>
        <a:noFill/>
        <a:ln>
          <a:noFill/>
        </a:ln>
        <a:effectLst/>
      </c:spPr>
    </c:plotArea>
    <c:legend>
      <c:legendPos val="b"/>
      <c:layout>
        <c:manualLayout>
          <c:xMode val="edge"/>
          <c:yMode val="edge"/>
          <c:x val="6.4482494435302171E-2"/>
          <c:y val="0.91429304696347558"/>
          <c:w val="0.88628269118307057"/>
          <c:h val="6.7830910670680394E-2"/>
        </c:manualLayout>
      </c:layout>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r>
              <a:rPr kumimoji="1" lang="ja-JP" altLang="en-US" sz="2400" dirty="0">
                <a:effectLst/>
                <a:latin typeface="游ゴシック 本文"/>
              </a:rPr>
              <a:t>　</a:t>
            </a:r>
            <a:endParaRPr lang="ja-JP" altLang="ja-JP" sz="2400" dirty="0">
              <a:effectLst/>
              <a:latin typeface="游ゴシック 本文"/>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endParaRPr lang="ja-JP"/>
        </a:p>
      </c:txPr>
    </c:title>
    <c:autoTitleDeleted val="0"/>
    <c:plotArea>
      <c:layout>
        <c:manualLayout>
          <c:layoutTarget val="inner"/>
          <c:xMode val="edge"/>
          <c:yMode val="edge"/>
          <c:x val="0.16633840408246806"/>
          <c:y val="0.194990282722729"/>
          <c:w val="0.64712649509228226"/>
          <c:h val="0.72334885834213103"/>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632E-48DD-B704-2D6C468B2970}"/>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632E-48DD-B704-2D6C468B2970}"/>
              </c:ext>
            </c:extLst>
          </c:dPt>
          <c:dPt>
            <c:idx val="2"/>
            <c:bubble3D val="0"/>
            <c:spPr>
              <a:solidFill>
                <a:srgbClr val="70AD47"/>
              </a:solidFill>
              <a:ln w="19050">
                <a:solidFill>
                  <a:schemeClr val="lt1"/>
                </a:solidFill>
              </a:ln>
              <a:effectLst/>
            </c:spPr>
            <c:extLst>
              <c:ext xmlns:c16="http://schemas.microsoft.com/office/drawing/2014/chart" uri="{C3380CC4-5D6E-409C-BE32-E72D297353CC}">
                <c16:uniqueId val="{00000005-632E-48DD-B704-2D6C468B2970}"/>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632E-48DD-B704-2D6C468B2970}"/>
              </c:ext>
            </c:extLst>
          </c:dPt>
          <c:dLbls>
            <c:dLbl>
              <c:idx val="0"/>
              <c:layout>
                <c:manualLayout>
                  <c:x val="6.7804693225821083E-2"/>
                  <c:y val="-0.43976628048275579"/>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r>
                      <a:rPr lang="ja-JP" altLang="en-US" sz="800" baseline="0" dirty="0"/>
                      <a:t>セイヨウ</a:t>
                    </a:r>
                  </a:p>
                  <a:p>
                    <a:pPr>
                      <a:defRPr sz="800" b="1"/>
                    </a:pPr>
                    <a:r>
                      <a:rPr lang="ja-JP" altLang="en-US" sz="800" baseline="0" dirty="0"/>
                      <a:t>タンポポ
</a:t>
                    </a:r>
                    <a:fld id="{4595BD6B-798F-4E1B-AF12-0C503F301BEC}" type="PERCENTAGE">
                      <a:rPr lang="en-US" altLang="ja-JP" sz="800" baseline="0"/>
                      <a:pPr>
                        <a:defRPr sz="800" b="1"/>
                      </a:pPr>
                      <a:t>[パーセンテージ]</a:t>
                    </a:fld>
                    <a:endParaRPr lang="ja-JP" altLang="en-US" sz="800"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41458802980188159"/>
                      <c:h val="0.32524060660142884"/>
                    </c:manualLayout>
                  </c15:layout>
                  <c15:dlblFieldTable/>
                  <c15:showDataLabelsRange val="0"/>
                </c:ext>
                <c:ext xmlns:c16="http://schemas.microsoft.com/office/drawing/2014/chart" uri="{C3380CC4-5D6E-409C-BE32-E72D297353CC}">
                  <c16:uniqueId val="{00000001-632E-48DD-B704-2D6C468B2970}"/>
                </c:ext>
              </c:extLst>
            </c:dLbl>
            <c:dLbl>
              <c:idx val="1"/>
              <c:layout>
                <c:manualLayout>
                  <c:x val="-7.9521048051713977E-2"/>
                  <c:y val="9.856368874740061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7613538117648093"/>
                      <c:h val="0.1402619740060384"/>
                    </c:manualLayout>
                  </c15:layout>
                </c:ext>
                <c:ext xmlns:c16="http://schemas.microsoft.com/office/drawing/2014/chart" uri="{C3380CC4-5D6E-409C-BE32-E72D297353CC}">
                  <c16:uniqueId val="{00000003-632E-48DD-B704-2D6C468B2970}"/>
                </c:ext>
              </c:extLst>
            </c:dLbl>
            <c:dLbl>
              <c:idx val="2"/>
              <c:layout>
                <c:manualLayout>
                  <c:x val="-0.12787840797213496"/>
                  <c:y val="-0.103977527551489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r>
                      <a:rPr lang="ja-JP" altLang="en-US" sz="800" b="1" baseline="0" dirty="0"/>
                      <a:t>シロバナ</a:t>
                    </a:r>
                  </a:p>
                  <a:p>
                    <a:pPr>
                      <a:defRPr sz="800" b="1"/>
                    </a:pPr>
                    <a:r>
                      <a:rPr lang="ja-JP" altLang="en-US" sz="800" b="1" baseline="0" dirty="0"/>
                      <a:t>タンポポ
</a:t>
                    </a:r>
                    <a:fld id="{E3B7827C-1274-496B-A542-727B4B4C38AF}" type="PERCENTAGE">
                      <a:rPr lang="en-US" altLang="ja-JP" sz="800" b="1" baseline="0"/>
                      <a:pPr>
                        <a:defRPr sz="800" b="1"/>
                      </a:pPr>
                      <a:t>[パーセンテージ]</a:t>
                    </a:fld>
                    <a:endParaRPr lang="ja-JP" altLang="en-US" sz="800" b="1"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496191380392376"/>
                      <c:h val="0.31014534542814881"/>
                    </c:manualLayout>
                  </c15:layout>
                  <c15:dlblFieldTable/>
                  <c15:showDataLabelsRange val="0"/>
                </c:ext>
                <c:ext xmlns:c16="http://schemas.microsoft.com/office/drawing/2014/chart" uri="{C3380CC4-5D6E-409C-BE32-E72D297353CC}">
                  <c16:uniqueId val="{00000005-632E-48DD-B704-2D6C468B2970}"/>
                </c:ext>
              </c:extLst>
            </c:dLbl>
            <c:dLbl>
              <c:idx val="3"/>
              <c:layout>
                <c:manualLayout>
                  <c:x val="-0.12105958433038533"/>
                  <c:y val="-0.15224988231969239"/>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fld id="{1A4E1189-C596-4A24-B5AB-7A8A9F22D497}" type="CATEGORYNAME">
                      <a:rPr lang="ja-JP" altLang="en-US" sz="800"/>
                      <a:pPr>
                        <a:defRPr sz="800" b="1"/>
                      </a:pPr>
                      <a:t>[分類名]</a:t>
                    </a:fld>
                    <a:r>
                      <a:rPr lang="ja-JP" altLang="en-US" sz="800" baseline="0" dirty="0"/>
                      <a:t>
</a:t>
                    </a:r>
                    <a:fld id="{C93DBBCC-583A-4516-85FF-A05CAC2247FB}" type="PERCENTAGE">
                      <a:rPr lang="en-US" altLang="ja-JP" sz="800" baseline="0" smtClean="0"/>
                      <a:pPr>
                        <a:defRPr sz="800" b="1"/>
                      </a:pPr>
                      <a:t>[パーセンテージ]</a:t>
                    </a:fld>
                    <a:endParaRPr lang="ja-JP" altLang="en-US" sz="800"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41518671525393469"/>
                      <c:h val="0.16283782335354133"/>
                    </c:manualLayout>
                  </c15:layout>
                  <c15:dlblFieldTable/>
                  <c15:showDataLabelsRange val="0"/>
                </c:ext>
                <c:ext xmlns:c16="http://schemas.microsoft.com/office/drawing/2014/chart" uri="{C3380CC4-5D6E-409C-BE32-E72D297353CC}">
                  <c16:uniqueId val="{00000007-632E-48DD-B704-2D6C468B297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ysClr val="windowText" lastClr="000000">
                      <a:shade val="95000"/>
                      <a:satMod val="105000"/>
                    </a:sysClr>
                  </a:solidFill>
                  <a:prstDash val="solid"/>
                  <a:round/>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412</c:v>
                </c:pt>
                <c:pt idx="1">
                  <c:v>66</c:v>
                </c:pt>
                <c:pt idx="2">
                  <c:v>97</c:v>
                </c:pt>
                <c:pt idx="3">
                  <c:v>93</c:v>
                </c:pt>
              </c:numCache>
            </c:numRef>
          </c:val>
          <c:extLst>
            <c:ext xmlns:c16="http://schemas.microsoft.com/office/drawing/2014/chart" uri="{C3380CC4-5D6E-409C-BE32-E72D297353CC}">
              <c16:uniqueId val="{00000008-632E-48DD-B704-2D6C468B2970}"/>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057900818140777"/>
          <c:y val="0.13535153759015631"/>
          <c:w val="0.57133409659112411"/>
          <c:h val="0.73276961862256285"/>
        </c:manualLayout>
      </c:layout>
      <c:doughnutChart>
        <c:varyColors val="1"/>
        <c:ser>
          <c:idx val="0"/>
          <c:order val="0"/>
          <c:tx>
            <c:strRef>
              <c:f>近畿ブロック!$A$14</c:f>
              <c:strCache>
                <c:ptCount val="1"/>
                <c:pt idx="0">
                  <c:v>小計</c:v>
                </c:pt>
              </c:strCache>
            </c:strRef>
          </c:tx>
          <c:spPr>
            <a:ln w="15875"/>
          </c:spPr>
          <c:dPt>
            <c:idx val="0"/>
            <c:bubble3D val="0"/>
            <c:spPr>
              <a:solidFill>
                <a:srgbClr val="0070C0"/>
              </a:solidFill>
              <a:ln w="15875">
                <a:solidFill>
                  <a:schemeClr val="lt1"/>
                </a:solidFill>
              </a:ln>
              <a:effectLst/>
            </c:spPr>
            <c:extLst>
              <c:ext xmlns:c16="http://schemas.microsoft.com/office/drawing/2014/chart" uri="{C3380CC4-5D6E-409C-BE32-E72D297353CC}">
                <c16:uniqueId val="{00000001-4FB7-4770-BBD5-1FD69105EC8C}"/>
              </c:ext>
            </c:extLst>
          </c:dPt>
          <c:dPt>
            <c:idx val="1"/>
            <c:bubble3D val="0"/>
            <c:spPr>
              <a:solidFill>
                <a:srgbClr val="C00000"/>
              </a:solidFill>
              <a:ln w="15875">
                <a:solidFill>
                  <a:schemeClr val="lt1"/>
                </a:solidFill>
              </a:ln>
              <a:effectLst/>
            </c:spPr>
            <c:extLst>
              <c:ext xmlns:c16="http://schemas.microsoft.com/office/drawing/2014/chart" uri="{C3380CC4-5D6E-409C-BE32-E72D297353CC}">
                <c16:uniqueId val="{00000003-4FB7-4770-BBD5-1FD69105EC8C}"/>
              </c:ext>
            </c:extLst>
          </c:dPt>
          <c:dPt>
            <c:idx val="2"/>
            <c:bubble3D val="0"/>
            <c:spPr>
              <a:solidFill>
                <a:srgbClr val="70AD47"/>
              </a:solidFill>
              <a:ln w="15875">
                <a:solidFill>
                  <a:schemeClr val="lt1"/>
                </a:solidFill>
              </a:ln>
              <a:effectLst/>
            </c:spPr>
            <c:extLst>
              <c:ext xmlns:c16="http://schemas.microsoft.com/office/drawing/2014/chart" uri="{C3380CC4-5D6E-409C-BE32-E72D297353CC}">
                <c16:uniqueId val="{00000005-4FB7-4770-BBD5-1FD69105EC8C}"/>
              </c:ext>
            </c:extLst>
          </c:dPt>
          <c:dPt>
            <c:idx val="3"/>
            <c:bubble3D val="0"/>
            <c:spPr>
              <a:solidFill>
                <a:srgbClr val="7030A0"/>
              </a:solidFill>
              <a:ln w="15875">
                <a:solidFill>
                  <a:schemeClr val="lt1"/>
                </a:solidFill>
              </a:ln>
              <a:effectLst/>
            </c:spPr>
            <c:extLst>
              <c:ext xmlns:c16="http://schemas.microsoft.com/office/drawing/2014/chart" uri="{C3380CC4-5D6E-409C-BE32-E72D297353CC}">
                <c16:uniqueId val="{00000007-4FB7-4770-BBD5-1FD69105EC8C}"/>
              </c:ext>
            </c:extLst>
          </c:dPt>
          <c:dLbls>
            <c:dLbl>
              <c:idx val="0"/>
              <c:layout>
                <c:manualLayout>
                  <c:x val="0.17869253322612821"/>
                  <c:y val="-0.27947056335265397"/>
                </c:manualLayout>
              </c:layout>
              <c:tx>
                <c:rich>
                  <a:bodyPr/>
                  <a:lstStyle/>
                  <a:p>
                    <a:fld id="{0308F58D-E0C6-459C-AB7F-08544BB2950A}" type="CATEGORYNAME">
                      <a:rPr lang="ja-JP" altLang="en-US" sz="800" b="1" baseline="0">
                        <a:latin typeface="ＭＳ Ｐゴシック" panose="020B0600070205080204" pitchFamily="50" charset="-128"/>
                      </a:rPr>
                      <a:pPr/>
                      <a:t>[分類名]</a:t>
                    </a:fld>
                    <a:r>
                      <a:rPr lang="ja-JP" altLang="en-US" sz="800" baseline="0" dirty="0"/>
                      <a:t>
</a:t>
                    </a:r>
                    <a:r>
                      <a:rPr lang="en-US" altLang="ja-JP" sz="800" baseline="0" dirty="0">
                        <a:latin typeface="+mn-ea"/>
                        <a:ea typeface="+mn-ea"/>
                      </a:rPr>
                      <a:t>73%</a:t>
                    </a:r>
                  </a:p>
                </c:rich>
              </c:tx>
              <c:showLegendKey val="0"/>
              <c:showVal val="0"/>
              <c:showCatName val="1"/>
              <c:showSerName val="0"/>
              <c:showPercent val="1"/>
              <c:showBubbleSize val="0"/>
              <c:extLst>
                <c:ext xmlns:c15="http://schemas.microsoft.com/office/drawing/2012/chart" uri="{CE6537A1-D6FC-4f65-9D91-7224C49458BB}">
                  <c15:layout>
                    <c:manualLayout>
                      <c:w val="0.24444444444444444"/>
                      <c:h val="0.20423629337999416"/>
                    </c:manualLayout>
                  </c15:layout>
                  <c15:dlblFieldTable/>
                  <c15:showDataLabelsRange val="0"/>
                </c:ext>
                <c:ext xmlns:c16="http://schemas.microsoft.com/office/drawing/2014/chart" uri="{C3380CC4-5D6E-409C-BE32-E72D297353CC}">
                  <c16:uniqueId val="{00000001-4FB7-4770-BBD5-1FD69105EC8C}"/>
                </c:ext>
              </c:extLst>
            </c:dLbl>
            <c:dLbl>
              <c:idx val="1"/>
              <c:layout>
                <c:manualLayout>
                  <c:x val="-0.16858250743445785"/>
                  <c:y val="2.3051319699617552E-2"/>
                </c:manualLayout>
              </c:layout>
              <c:tx>
                <c:rich>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fld id="{B7EE7758-3921-4D80-99C9-6296130312B7}" type="CATEGORYNAME">
                      <a:rPr lang="ja-JP" altLang="en-US" sz="800"/>
                      <a:pPr>
                        <a:defRPr sz="800" b="1">
                          <a:solidFill>
                            <a:schemeClr val="tx1"/>
                          </a:solidFill>
                          <a:latin typeface="+mn-ea"/>
                        </a:defRPr>
                      </a:pPr>
                      <a:t>[分類名]</a:t>
                    </a:fld>
                    <a:r>
                      <a:rPr lang="ja-JP" altLang="en-US" sz="800" baseline="0" dirty="0"/>
                      <a:t>
</a:t>
                    </a:r>
                    <a:r>
                      <a:rPr lang="en-US" altLang="ja-JP" sz="800" baseline="0" dirty="0"/>
                      <a:t>10%</a:t>
                    </a:r>
                  </a:p>
                </c:rich>
              </c:tx>
              <c:spPr>
                <a:noFill/>
                <a:ln>
                  <a:noFill/>
                </a:ln>
                <a:effectLst/>
              </c:spPr>
              <c:txPr>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3399584452156363"/>
                      <c:h val="0.13210175382229572"/>
                    </c:manualLayout>
                  </c15:layout>
                  <c15:dlblFieldTable/>
                  <c15:showDataLabelsRange val="0"/>
                </c:ext>
                <c:ext xmlns:c16="http://schemas.microsoft.com/office/drawing/2014/chart" uri="{C3380CC4-5D6E-409C-BE32-E72D297353CC}">
                  <c16:uniqueId val="{00000003-4FB7-4770-BBD5-1FD69105EC8C}"/>
                </c:ext>
              </c:extLst>
            </c:dLbl>
            <c:dLbl>
              <c:idx val="2"/>
              <c:layout>
                <c:manualLayout>
                  <c:x val="-0.13075327578032436"/>
                  <c:y val="-5.5749908482382163E-2"/>
                </c:manualLayout>
              </c:layout>
              <c:tx>
                <c:rich>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fld id="{F70F250F-D60D-4BBD-9C7F-5DFAC4A66121}" type="CATEGORYNAME">
                      <a:rPr lang="ja-JP" altLang="en-US" sz="800" smtClean="0"/>
                      <a:pPr>
                        <a:defRPr sz="800" b="1">
                          <a:solidFill>
                            <a:schemeClr val="tx1"/>
                          </a:solidFill>
                          <a:latin typeface="+mn-ea"/>
                        </a:defRPr>
                      </a:pPr>
                      <a:t>[分類名]</a:t>
                    </a:fld>
                    <a:endParaRPr lang="ja-JP" altLang="en-US" sz="800" dirty="0"/>
                  </a:p>
                  <a:p>
                    <a:pPr>
                      <a:defRPr sz="800" b="1">
                        <a:solidFill>
                          <a:schemeClr val="tx1"/>
                        </a:solidFill>
                        <a:latin typeface="+mn-ea"/>
                      </a:defRPr>
                    </a:pPr>
                    <a:r>
                      <a:rPr lang="en-US" altLang="ja-JP" sz="800" baseline="0" dirty="0"/>
                      <a:t>4%</a:t>
                    </a:r>
                  </a:p>
                </c:rich>
              </c:tx>
              <c:spPr>
                <a:noFill/>
                <a:ln>
                  <a:noFill/>
                </a:ln>
                <a:effectLst/>
              </c:spPr>
              <c:txPr>
                <a:bodyPr rot="0" spcFirstLastPara="1" vertOverflow="overflow" horzOverflow="overflow"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9069633003810644"/>
                      <c:h val="0.15884567260667529"/>
                    </c:manualLayout>
                  </c15:layout>
                  <c15:dlblFieldTable/>
                  <c15:showDataLabelsRange val="0"/>
                </c:ext>
                <c:ext xmlns:c16="http://schemas.microsoft.com/office/drawing/2014/chart" uri="{C3380CC4-5D6E-409C-BE32-E72D297353CC}">
                  <c16:uniqueId val="{00000005-4FB7-4770-BBD5-1FD69105EC8C}"/>
                </c:ext>
              </c:extLst>
            </c:dLbl>
            <c:dLbl>
              <c:idx val="3"/>
              <c:layout>
                <c:manualLayout>
                  <c:x val="-0.13649661373682453"/>
                  <c:y val="-0.12968391171429958"/>
                </c:manualLayout>
              </c:layout>
              <c:tx>
                <c:rich>
                  <a:bodyPr/>
                  <a:lstStyle/>
                  <a:p>
                    <a:fld id="{770A5508-CC5B-4F50-ADC9-DD80A8CBD3EA}" type="CATEGORYNAME">
                      <a:rPr lang="ja-JP" altLang="en-US" sz="800"/>
                      <a:pPr/>
                      <a:t>[分類名]</a:t>
                    </a:fld>
                    <a:r>
                      <a:rPr lang="ja-JP" altLang="en-US" sz="800" baseline="0" dirty="0"/>
                      <a:t>
</a:t>
                    </a:r>
                    <a:r>
                      <a:rPr lang="en-US" altLang="ja-JP" sz="800" baseline="0" dirty="0"/>
                      <a:t>13%</a:t>
                    </a:r>
                  </a:p>
                </c:rich>
              </c:tx>
              <c:showLegendKey val="0"/>
              <c:showVal val="0"/>
              <c:showCatName val="1"/>
              <c:showSerName val="0"/>
              <c:showPercent val="1"/>
              <c:showBubbleSize val="0"/>
              <c:extLst>
                <c:ext xmlns:c15="http://schemas.microsoft.com/office/drawing/2012/chart" uri="{CE6537A1-D6FC-4f65-9D91-7224C49458BB}">
                  <c15:layout>
                    <c:manualLayout>
                      <c:w val="0.33715342744680488"/>
                      <c:h val="0.20423618706690366"/>
                    </c:manualLayout>
                  </c15:layout>
                  <c15:dlblFieldTable/>
                  <c15:showDataLabelsRange val="0"/>
                </c:ext>
                <c:ext xmlns:c16="http://schemas.microsoft.com/office/drawing/2014/chart" uri="{C3380CC4-5D6E-409C-BE32-E72D297353CC}">
                  <c16:uniqueId val="{00000007-4FB7-4770-BBD5-1FD69105EC8C}"/>
                </c:ext>
              </c:extLst>
            </c:dLbl>
            <c:spPr>
              <a:noFill/>
              <a:ln>
                <a:noFill/>
              </a:ln>
              <a:effectLst/>
            </c:spPr>
            <c:txPr>
              <a:bodyPr rot="0" spcFirstLastPara="1" vertOverflow="overflow" horzOverflow="overflow" vert="horz" wrap="square" lIns="38100" tIns="19050" rIns="38100" bIns="19050" anchor="ctr" anchorCtr="1">
                <a:spAutoFit/>
              </a:bodyPr>
              <a:lstStyle/>
              <a:p>
                <a:pPr>
                  <a:defRPr sz="8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showLeaderLines val="0"/>
            <c:extLst>
              <c:ext xmlns:c15="http://schemas.microsoft.com/office/drawing/2012/chart" uri="{CE6537A1-D6FC-4f65-9D91-7224C49458BB}"/>
            </c:extLst>
          </c:dLbls>
          <c:cat>
            <c:strRef>
              <c:f>近畿ブロック!$B$2:$E$2</c:f>
              <c:strCache>
                <c:ptCount val="4"/>
                <c:pt idx="0">
                  <c:v>セイヨウタンポポ</c:v>
                </c:pt>
                <c:pt idx="1">
                  <c:v>アカミタンポポ</c:v>
                </c:pt>
                <c:pt idx="2">
                  <c:v>シロバナタンポポ</c:v>
                </c:pt>
                <c:pt idx="3">
                  <c:v>カントウタンポポ</c:v>
                </c:pt>
              </c:strCache>
            </c:strRef>
          </c:cat>
          <c:val>
            <c:numRef>
              <c:f>近畿ブロック!$B$14:$E$14</c:f>
              <c:numCache>
                <c:formatCode>General</c:formatCode>
                <c:ptCount val="4"/>
                <c:pt idx="0">
                  <c:v>265</c:v>
                </c:pt>
                <c:pt idx="1">
                  <c:v>37</c:v>
                </c:pt>
                <c:pt idx="2">
                  <c:v>13</c:v>
                </c:pt>
                <c:pt idx="3">
                  <c:v>46</c:v>
                </c:pt>
              </c:numCache>
            </c:numRef>
          </c:val>
          <c:extLst>
            <c:ext xmlns:c16="http://schemas.microsoft.com/office/drawing/2014/chart" uri="{C3380CC4-5D6E-409C-BE32-E72D297353CC}">
              <c16:uniqueId val="{00000008-4FB7-4770-BBD5-1FD69105EC8C}"/>
            </c:ext>
          </c:extLst>
        </c:ser>
        <c:dLbls>
          <c:showLegendKey val="0"/>
          <c:showVal val="1"/>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702253127449978"/>
          <c:y val="0.16999918473091594"/>
          <c:w val="0.66178128949052262"/>
          <c:h val="0.79335990506644438"/>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213D-44DA-AE88-29EAF3E1A8E6}"/>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213D-44DA-AE88-29EAF3E1A8E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213D-44DA-AE88-29EAF3E1A8E6}"/>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213D-44DA-AE88-29EAF3E1A8E6}"/>
              </c:ext>
            </c:extLst>
          </c:dPt>
          <c:dLbls>
            <c:dLbl>
              <c:idx val="0"/>
              <c:layout>
                <c:manualLayout>
                  <c:x val="8.7970607774898374E-2"/>
                  <c:y val="-8.0466274201049445E-3"/>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r>
                      <a:rPr lang="ja-JP" altLang="en-US" sz="800" b="1" dirty="0">
                        <a:latin typeface="+mn-ea"/>
                        <a:ea typeface="+mn-ea"/>
                      </a:rPr>
                      <a:t>セイヨウタンポポ
</a:t>
                    </a:r>
                    <a:r>
                      <a:rPr lang="en-US" altLang="ja-JP" sz="800" b="1" dirty="0">
                        <a:latin typeface="+mn-ea"/>
                        <a:ea typeface="+mn-ea"/>
                      </a:rPr>
                      <a:t>67%</a:t>
                    </a: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4927407550373287"/>
                      <c:h val="0.29395265134605192"/>
                    </c:manualLayout>
                  </c15:layout>
                  <c15:showDataLabelsRange val="0"/>
                </c:ext>
                <c:ext xmlns:c16="http://schemas.microsoft.com/office/drawing/2014/chart" uri="{C3380CC4-5D6E-409C-BE32-E72D297353CC}">
                  <c16:uniqueId val="{00000001-213D-44DA-AE88-29EAF3E1A8E6}"/>
                </c:ext>
              </c:extLst>
            </c:dLbl>
            <c:dLbl>
              <c:idx val="1"/>
              <c:layout>
                <c:manualLayout>
                  <c:x val="-0.15731130743114086"/>
                  <c:y val="0.19904654042658515"/>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r>
                      <a:rPr lang="ja-JP" altLang="en-US" sz="800" b="1" dirty="0">
                        <a:solidFill>
                          <a:schemeClr val="tx1"/>
                        </a:solidFill>
                      </a:rPr>
                      <a:t>アカミタンポポ
</a:t>
                    </a:r>
                    <a:r>
                      <a:rPr lang="en-US" altLang="ja-JP" sz="800" b="1" dirty="0">
                        <a:solidFill>
                          <a:schemeClr val="tx1"/>
                        </a:solidFill>
                      </a:rPr>
                      <a:t>8%</a:t>
                    </a: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5793649706690897"/>
                      <c:h val="0.30998966849912629"/>
                    </c:manualLayout>
                  </c15:layout>
                  <c15:showDataLabelsRange val="0"/>
                </c:ext>
                <c:ext xmlns:c16="http://schemas.microsoft.com/office/drawing/2014/chart" uri="{C3380CC4-5D6E-409C-BE32-E72D297353CC}">
                  <c16:uniqueId val="{00000003-213D-44DA-AE88-29EAF3E1A8E6}"/>
                </c:ext>
              </c:extLst>
            </c:dLbl>
            <c:dLbl>
              <c:idx val="2"/>
              <c:layout>
                <c:manualLayout>
                  <c:x val="-0.1796052811964633"/>
                  <c:y val="1.1503759015782378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r>
                      <a:rPr lang="ja-JP" altLang="en-US" sz="800" b="1" dirty="0">
                        <a:solidFill>
                          <a:schemeClr val="tx1"/>
                        </a:solidFill>
                      </a:rPr>
                      <a:t>シロバナ</a:t>
                    </a:r>
                  </a:p>
                  <a:p>
                    <a:pPr>
                      <a:defRPr sz="800" b="1">
                        <a:solidFill>
                          <a:schemeClr val="tx1"/>
                        </a:solidFill>
                      </a:defRPr>
                    </a:pPr>
                    <a:r>
                      <a:rPr lang="ja-JP" altLang="en-US" sz="800" b="1" dirty="0">
                        <a:solidFill>
                          <a:schemeClr val="tx1"/>
                        </a:solidFill>
                      </a:rPr>
                      <a:t>タンポポ
</a:t>
                    </a:r>
                    <a:r>
                      <a:rPr lang="en-US" altLang="ja-JP" sz="800" b="1" dirty="0">
                        <a:solidFill>
                          <a:schemeClr val="tx1"/>
                        </a:solidFill>
                      </a:rPr>
                      <a:t>5%</a:t>
                    </a: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0202013604249627"/>
                      <c:h val="0.38545948509469385"/>
                    </c:manualLayout>
                  </c15:layout>
                  <c15:showDataLabelsRange val="0"/>
                </c:ext>
                <c:ext xmlns:c16="http://schemas.microsoft.com/office/drawing/2014/chart" uri="{C3380CC4-5D6E-409C-BE32-E72D297353CC}">
                  <c16:uniqueId val="{00000005-213D-44DA-AE88-29EAF3E1A8E6}"/>
                </c:ext>
              </c:extLst>
            </c:dLbl>
            <c:dLbl>
              <c:idx val="3"/>
              <c:layout>
                <c:manualLayout>
                  <c:x val="-0.11544712123871448"/>
                  <c:y val="-0.12663886476401623"/>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r>
                      <a:rPr lang="ja-JP" altLang="en-US" sz="800" b="1" dirty="0">
                        <a:solidFill>
                          <a:schemeClr val="tx1"/>
                        </a:solidFill>
                        <a:latin typeface="+mn-ea"/>
                        <a:ea typeface="+mn-ea"/>
                      </a:rPr>
                      <a:t>カントウタンポポ
</a:t>
                    </a:r>
                    <a:r>
                      <a:rPr lang="en-US" altLang="ja-JP" sz="800" b="1" dirty="0">
                        <a:solidFill>
                          <a:schemeClr val="tx1"/>
                        </a:solidFill>
                        <a:latin typeface="+mn-ea"/>
                        <a:ea typeface="+mn-ea"/>
                      </a:rPr>
                      <a:t>20%</a:t>
                    </a: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ea"/>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458448842471487"/>
                      <c:h val="0.36889429749852443"/>
                    </c:manualLayout>
                  </c15:layout>
                  <c15:showDataLabelsRange val="0"/>
                </c:ext>
                <c:ext xmlns:c16="http://schemas.microsoft.com/office/drawing/2014/chart" uri="{C3380CC4-5D6E-409C-BE32-E72D297353CC}">
                  <c16:uniqueId val="{00000007-213D-44DA-AE88-29EAF3E1A8E6}"/>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6350" cap="flat" cmpd="sng" algn="ctr">
                  <a:solidFill>
                    <a:schemeClr val="dk1"/>
                  </a:solidFill>
                  <a:prstDash val="solid"/>
                  <a:miter lim="800000"/>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966</c:v>
                </c:pt>
                <c:pt idx="1">
                  <c:v>117</c:v>
                </c:pt>
                <c:pt idx="2">
                  <c:v>67</c:v>
                </c:pt>
                <c:pt idx="3">
                  <c:v>291</c:v>
                </c:pt>
              </c:numCache>
            </c:numRef>
          </c:val>
          <c:extLst>
            <c:ext xmlns:c16="http://schemas.microsoft.com/office/drawing/2014/chart" uri="{C3380CC4-5D6E-409C-BE32-E72D297353CC}">
              <c16:uniqueId val="{00000008-213D-44DA-AE88-29EAF3E1A8E6}"/>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54C3-4070-8622-1C572F0C211A}"/>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54C3-4070-8622-1C572F0C211A}"/>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54C3-4070-8622-1C572F0C211A}"/>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54C3-4070-8622-1C572F0C211A}"/>
              </c:ext>
            </c:extLst>
          </c:dPt>
          <c:dLbls>
            <c:dLbl>
              <c:idx val="0"/>
              <c:layout>
                <c:manualLayout>
                  <c:x val="9.2384868466047293E-2"/>
                  <c:y val="-8.3879749383964017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fld id="{4C7C7938-4FA2-4B66-8544-67EF0CB0B78D}" type="CATEGORYNAME">
                      <a:rPr lang="ja-JP" altLang="en-US" sz="800" b="1">
                        <a:solidFill>
                          <a:schemeClr val="tx1"/>
                        </a:solidFill>
                      </a:rPr>
                      <a:pPr>
                        <a:defRPr sz="800" b="1">
                          <a:solidFill>
                            <a:schemeClr val="tx1"/>
                          </a:solidFill>
                        </a:defRPr>
                      </a:pPr>
                      <a:t>[分類名]</a:t>
                    </a:fld>
                    <a:r>
                      <a:rPr lang="ja-JP" altLang="en-US" sz="800" b="1" baseline="0" dirty="0">
                        <a:solidFill>
                          <a:schemeClr val="tx1"/>
                        </a:solidFill>
                      </a:rPr>
                      <a:t>
</a:t>
                    </a:r>
                    <a:fld id="{AB4C0459-6E79-4C15-9663-80C4EB5AF758}" type="PERCENTAGE">
                      <a:rPr lang="en-US" altLang="ja-JP" sz="800" b="1" baseline="0">
                        <a:solidFill>
                          <a:schemeClr val="tx1"/>
                        </a:solidFill>
                      </a:rPr>
                      <a:pPr>
                        <a:defRPr sz="800" b="1">
                          <a:solidFill>
                            <a:schemeClr val="tx1"/>
                          </a:solidFill>
                        </a:defRPr>
                      </a:pPr>
                      <a:t>[パーセンテージ]</a:t>
                    </a:fld>
                    <a:endParaRPr lang="ja-JP" altLang="en-US" sz="800" b="1"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17871746712833109"/>
                      <c:h val="0.26302036966181885"/>
                    </c:manualLayout>
                  </c15:layout>
                  <c15:dlblFieldTable/>
                  <c15:showDataLabelsRange val="0"/>
                </c:ext>
                <c:ext xmlns:c16="http://schemas.microsoft.com/office/drawing/2014/chart" uri="{C3380CC4-5D6E-409C-BE32-E72D297353CC}">
                  <c16:uniqueId val="{00000001-54C3-4070-8622-1C572F0C211A}"/>
                </c:ext>
              </c:extLst>
            </c:dLbl>
            <c:dLbl>
              <c:idx val="1"/>
              <c:layout>
                <c:manualLayout>
                  <c:x val="0.14467807990879411"/>
                  <c:y val="0.10606752256876692"/>
                </c:manualLayout>
              </c:layout>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6535581410940579"/>
                      <c:h val="0.22215982058635228"/>
                    </c:manualLayout>
                  </c15:layout>
                </c:ext>
                <c:ext xmlns:c16="http://schemas.microsoft.com/office/drawing/2014/chart" uri="{C3380CC4-5D6E-409C-BE32-E72D297353CC}">
                  <c16:uniqueId val="{00000003-54C3-4070-8622-1C572F0C211A}"/>
                </c:ext>
              </c:extLst>
            </c:dLbl>
            <c:dLbl>
              <c:idx val="2"/>
              <c:layout>
                <c:manualLayout>
                  <c:x val="-0.23973273707145135"/>
                  <c:y val="6.6858670081183166E-2"/>
                </c:manualLayout>
              </c:layout>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491506477421093"/>
                      <c:h val="0.32900631129934726"/>
                    </c:manualLayout>
                  </c15:layout>
                </c:ext>
                <c:ext xmlns:c16="http://schemas.microsoft.com/office/drawing/2014/chart" uri="{C3380CC4-5D6E-409C-BE32-E72D297353CC}">
                  <c16:uniqueId val="{00000005-54C3-4070-8622-1C572F0C211A}"/>
                </c:ext>
              </c:extLst>
            </c:dLbl>
            <c:dLbl>
              <c:idx val="3"/>
              <c:layout>
                <c:manualLayout>
                  <c:x val="-0.12635511721846562"/>
                  <c:y val="-0.15275794175442547"/>
                </c:manualLayout>
              </c:layout>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31650435925692366"/>
                      <c:h val="0.37582549871577919"/>
                    </c:manualLayout>
                  </c15:layout>
                </c:ext>
                <c:ext xmlns:c16="http://schemas.microsoft.com/office/drawing/2014/chart" uri="{C3380CC4-5D6E-409C-BE32-E72D297353CC}">
                  <c16:uniqueId val="{00000007-54C3-4070-8622-1C572F0C211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[1]Sheet1!$B$4:$E$4</c:f>
              <c:strCache>
                <c:ptCount val="4"/>
                <c:pt idx="0">
                  <c:v>セイヨウタンポポ</c:v>
                </c:pt>
                <c:pt idx="1">
                  <c:v>アカミタンポポ</c:v>
                </c:pt>
                <c:pt idx="2">
                  <c:v>シロバナタンポポ</c:v>
                </c:pt>
                <c:pt idx="3">
                  <c:v>カントウタンポポ</c:v>
                </c:pt>
              </c:strCache>
            </c:strRef>
          </c:cat>
          <c:val>
            <c:numRef>
              <c:f>[1]Sheet1!$B$5:$E$5</c:f>
              <c:numCache>
                <c:formatCode>General</c:formatCode>
                <c:ptCount val="4"/>
                <c:pt idx="0">
                  <c:v>302</c:v>
                </c:pt>
                <c:pt idx="1">
                  <c:v>134</c:v>
                </c:pt>
                <c:pt idx="2">
                  <c:v>62</c:v>
                </c:pt>
                <c:pt idx="3">
                  <c:v>321</c:v>
                </c:pt>
              </c:numCache>
            </c:numRef>
          </c:val>
          <c:extLst>
            <c:ext xmlns:c16="http://schemas.microsoft.com/office/drawing/2014/chart" uri="{C3380CC4-5D6E-409C-BE32-E72D297353CC}">
              <c16:uniqueId val="{00000008-54C3-4070-8622-1C572F0C211A}"/>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Sheet1!$B$20</c:f>
              <c:strCache>
                <c:ptCount val="1"/>
                <c:pt idx="0">
                  <c:v>シロバナタンポポ（在）</c:v>
                </c:pt>
              </c:strCache>
            </c:strRef>
          </c:tx>
          <c:spPr>
            <a:ln w="28575" cap="rnd">
              <a:solidFill>
                <a:srgbClr val="92D050"/>
              </a:solidFill>
              <a:round/>
            </a:ln>
            <a:effectLst/>
          </c:spPr>
          <c:marker>
            <c:symbol val="circle"/>
            <c:size val="5"/>
            <c:spPr>
              <a:solidFill>
                <a:srgbClr val="92D050"/>
              </a:solidFill>
              <a:ln w="9525">
                <a:solidFill>
                  <a:srgbClr val="92D050"/>
                </a:solidFill>
              </a:ln>
              <a:effectLst/>
            </c:spPr>
          </c:marker>
          <c:cat>
            <c:strRef>
              <c:f>Sheet1!$E$19:$L$19</c:f>
              <c:strCache>
                <c:ptCount val="8"/>
                <c:pt idx="0">
                  <c:v>2014
(H26)</c:v>
                </c:pt>
                <c:pt idx="1">
                  <c:v>2015
(H27)</c:v>
                </c:pt>
                <c:pt idx="2">
                  <c:v>2016
(H28)</c:v>
                </c:pt>
                <c:pt idx="3">
                  <c:v>2017
(H29)</c:v>
                </c:pt>
                <c:pt idx="4">
                  <c:v>2018
(H30)</c:v>
                </c:pt>
                <c:pt idx="5">
                  <c:v>2019
(R1)</c:v>
                </c:pt>
                <c:pt idx="6">
                  <c:v>2020
(R2)</c:v>
                </c:pt>
                <c:pt idx="7">
                  <c:v>2021
(R3)</c:v>
                </c:pt>
              </c:strCache>
            </c:strRef>
          </c:cat>
          <c:val>
            <c:numRef>
              <c:f>Sheet1!$E$20:$L$20</c:f>
              <c:numCache>
                <c:formatCode>General</c:formatCode>
                <c:ptCount val="8"/>
                <c:pt idx="0">
                  <c:v>6.1</c:v>
                </c:pt>
                <c:pt idx="1">
                  <c:v>7.5</c:v>
                </c:pt>
                <c:pt idx="2">
                  <c:v>6.7</c:v>
                </c:pt>
                <c:pt idx="3">
                  <c:v>7.2</c:v>
                </c:pt>
                <c:pt idx="4">
                  <c:v>7.6</c:v>
                </c:pt>
                <c:pt idx="5" formatCode="0.0">
                  <c:v>7.8002378121284188</c:v>
                </c:pt>
                <c:pt idx="6" formatCode="0.0">
                  <c:v>6.4932201521331727</c:v>
                </c:pt>
                <c:pt idx="7" formatCode="0.0">
                  <c:v>5.7353818615751795</c:v>
                </c:pt>
              </c:numCache>
            </c:numRef>
          </c:val>
          <c:smooth val="0"/>
          <c:extLst>
            <c:ext xmlns:c16="http://schemas.microsoft.com/office/drawing/2014/chart" uri="{C3380CC4-5D6E-409C-BE32-E72D297353CC}">
              <c16:uniqueId val="{00000000-8497-4EAE-9EFB-3DAC1E006E89}"/>
            </c:ext>
          </c:extLst>
        </c:ser>
        <c:ser>
          <c:idx val="1"/>
          <c:order val="1"/>
          <c:tx>
            <c:strRef>
              <c:f>Sheet1!$B$21</c:f>
              <c:strCache>
                <c:ptCount val="1"/>
                <c:pt idx="0">
                  <c:v>カントウタンポポ（在）</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Sheet1!$E$19:$L$19</c:f>
              <c:strCache>
                <c:ptCount val="8"/>
                <c:pt idx="0">
                  <c:v>2014
(H26)</c:v>
                </c:pt>
                <c:pt idx="1">
                  <c:v>2015
(H27)</c:v>
                </c:pt>
                <c:pt idx="2">
                  <c:v>2016
(H28)</c:v>
                </c:pt>
                <c:pt idx="3">
                  <c:v>2017
(H29)</c:v>
                </c:pt>
                <c:pt idx="4">
                  <c:v>2018
(H30)</c:v>
                </c:pt>
                <c:pt idx="5">
                  <c:v>2019
(R1)</c:v>
                </c:pt>
                <c:pt idx="6">
                  <c:v>2020
(R2)</c:v>
                </c:pt>
                <c:pt idx="7">
                  <c:v>2021
(R3)</c:v>
                </c:pt>
              </c:strCache>
            </c:strRef>
          </c:cat>
          <c:val>
            <c:numRef>
              <c:f>Sheet1!$E$21:$L$21</c:f>
              <c:numCache>
                <c:formatCode>General</c:formatCode>
                <c:ptCount val="8"/>
                <c:pt idx="0">
                  <c:v>30.1</c:v>
                </c:pt>
                <c:pt idx="1">
                  <c:v>11.9</c:v>
                </c:pt>
                <c:pt idx="2">
                  <c:v>12.6</c:v>
                </c:pt>
                <c:pt idx="3">
                  <c:v>14.5</c:v>
                </c:pt>
                <c:pt idx="4">
                  <c:v>12.5</c:v>
                </c:pt>
                <c:pt idx="5" formatCode="0.0">
                  <c:v>13.293697978596908</c:v>
                </c:pt>
                <c:pt idx="6" formatCode="0.0">
                  <c:v>19.766288171094697</c:v>
                </c:pt>
                <c:pt idx="7" formatCode="0.0">
                  <c:v>21.822792362768499</c:v>
                </c:pt>
              </c:numCache>
            </c:numRef>
          </c:val>
          <c:smooth val="0"/>
          <c:extLst>
            <c:ext xmlns:c16="http://schemas.microsoft.com/office/drawing/2014/chart" uri="{C3380CC4-5D6E-409C-BE32-E72D297353CC}">
              <c16:uniqueId val="{00000001-8497-4EAE-9EFB-3DAC1E006E89}"/>
            </c:ext>
          </c:extLst>
        </c:ser>
        <c:ser>
          <c:idx val="2"/>
          <c:order val="2"/>
          <c:tx>
            <c:strRef>
              <c:f>Sheet1!$B$22</c:f>
              <c:strCache>
                <c:ptCount val="1"/>
                <c:pt idx="0">
                  <c:v>セイヨウタンポポ（外）</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Sheet1!$E$19:$L$19</c:f>
              <c:strCache>
                <c:ptCount val="8"/>
                <c:pt idx="0">
                  <c:v>2014
(H26)</c:v>
                </c:pt>
                <c:pt idx="1">
                  <c:v>2015
(H27)</c:v>
                </c:pt>
                <c:pt idx="2">
                  <c:v>2016
(H28)</c:v>
                </c:pt>
                <c:pt idx="3">
                  <c:v>2017
(H29)</c:v>
                </c:pt>
                <c:pt idx="4">
                  <c:v>2018
(H30)</c:v>
                </c:pt>
                <c:pt idx="5">
                  <c:v>2019
(R1)</c:v>
                </c:pt>
                <c:pt idx="6">
                  <c:v>2020
(R2)</c:v>
                </c:pt>
                <c:pt idx="7">
                  <c:v>2021
(R3)</c:v>
                </c:pt>
              </c:strCache>
            </c:strRef>
          </c:cat>
          <c:val>
            <c:numRef>
              <c:f>Sheet1!$E$22:$L$22</c:f>
              <c:numCache>
                <c:formatCode>General</c:formatCode>
                <c:ptCount val="8"/>
                <c:pt idx="0">
                  <c:v>63.8</c:v>
                </c:pt>
                <c:pt idx="1">
                  <c:v>74</c:v>
                </c:pt>
                <c:pt idx="2">
                  <c:v>76.599999999999994</c:v>
                </c:pt>
                <c:pt idx="3">
                  <c:v>74.3</c:v>
                </c:pt>
                <c:pt idx="4">
                  <c:v>76.400000000000006</c:v>
                </c:pt>
                <c:pt idx="5" formatCode="0.0">
                  <c:v>73.84066587395958</c:v>
                </c:pt>
                <c:pt idx="6" formatCode="0.0">
                  <c:v>66.067688237239551</c:v>
                </c:pt>
                <c:pt idx="7" formatCode="0.0">
                  <c:v>63.939439140811459</c:v>
                </c:pt>
              </c:numCache>
            </c:numRef>
          </c:val>
          <c:smooth val="0"/>
          <c:extLst>
            <c:ext xmlns:c16="http://schemas.microsoft.com/office/drawing/2014/chart" uri="{C3380CC4-5D6E-409C-BE32-E72D297353CC}">
              <c16:uniqueId val="{00000002-8497-4EAE-9EFB-3DAC1E006E89}"/>
            </c:ext>
          </c:extLst>
        </c:ser>
        <c:ser>
          <c:idx val="3"/>
          <c:order val="3"/>
          <c:tx>
            <c:strRef>
              <c:f>Sheet1!$B$23</c:f>
              <c:strCache>
                <c:ptCount val="1"/>
                <c:pt idx="0">
                  <c:v>アカミタンポポ（外）</c:v>
                </c:pt>
              </c:strCache>
            </c:strRef>
          </c:tx>
          <c:spPr>
            <a:ln w="28575" cap="rnd">
              <a:solidFill>
                <a:srgbClr val="FF0000"/>
              </a:solidFill>
              <a:round/>
            </a:ln>
            <a:effectLst/>
          </c:spPr>
          <c:marker>
            <c:symbol val="circle"/>
            <c:size val="5"/>
            <c:spPr>
              <a:solidFill>
                <a:srgbClr val="C00000"/>
              </a:solidFill>
              <a:ln w="9525">
                <a:solidFill>
                  <a:srgbClr val="FF0000"/>
                </a:solidFill>
              </a:ln>
              <a:effectLst/>
            </c:spPr>
          </c:marker>
          <c:cat>
            <c:strRef>
              <c:f>Sheet1!$E$19:$L$19</c:f>
              <c:strCache>
                <c:ptCount val="8"/>
                <c:pt idx="0">
                  <c:v>2014
(H26)</c:v>
                </c:pt>
                <c:pt idx="1">
                  <c:v>2015
(H27)</c:v>
                </c:pt>
                <c:pt idx="2">
                  <c:v>2016
(H28)</c:v>
                </c:pt>
                <c:pt idx="3">
                  <c:v>2017
(H29)</c:v>
                </c:pt>
                <c:pt idx="4">
                  <c:v>2018
(H30)</c:v>
                </c:pt>
                <c:pt idx="5">
                  <c:v>2019
(R1)</c:v>
                </c:pt>
                <c:pt idx="6">
                  <c:v>2020
(R2)</c:v>
                </c:pt>
                <c:pt idx="7">
                  <c:v>2021
(R3)</c:v>
                </c:pt>
              </c:strCache>
            </c:strRef>
          </c:cat>
          <c:val>
            <c:numRef>
              <c:f>Sheet1!$E$23:$L$23</c:f>
              <c:numCache>
                <c:formatCode>General</c:formatCode>
                <c:ptCount val="8"/>
                <c:pt idx="0">
                  <c:v>0</c:v>
                </c:pt>
                <c:pt idx="1">
                  <c:v>6.6</c:v>
                </c:pt>
                <c:pt idx="2">
                  <c:v>4.0999999999999996</c:v>
                </c:pt>
                <c:pt idx="3">
                  <c:v>4</c:v>
                </c:pt>
                <c:pt idx="4">
                  <c:v>3.5</c:v>
                </c:pt>
                <c:pt idx="5" formatCode="0.0">
                  <c:v>5.0653983353151011</c:v>
                </c:pt>
                <c:pt idx="6" formatCode="0.0">
                  <c:v>7.6728034395325757</c:v>
                </c:pt>
                <c:pt idx="7" formatCode="0.0">
                  <c:v>8.5023866348448696</c:v>
                </c:pt>
              </c:numCache>
            </c:numRef>
          </c:val>
          <c:smooth val="0"/>
          <c:extLst>
            <c:ext xmlns:c16="http://schemas.microsoft.com/office/drawing/2014/chart" uri="{C3380CC4-5D6E-409C-BE32-E72D297353CC}">
              <c16:uniqueId val="{00000003-8497-4EAE-9EFB-3DAC1E006E89}"/>
            </c:ext>
          </c:extLst>
        </c:ser>
        <c:dLbls>
          <c:showLegendKey val="0"/>
          <c:showVal val="0"/>
          <c:showCatName val="0"/>
          <c:showSerName val="0"/>
          <c:showPercent val="0"/>
          <c:showBubbleSize val="0"/>
        </c:dLbls>
        <c:marker val="1"/>
        <c:smooth val="0"/>
        <c:axId val="490039448"/>
        <c:axId val="492020544"/>
      </c:lineChart>
      <c:catAx>
        <c:axId val="490039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ja-JP"/>
          </a:p>
        </c:txPr>
        <c:crossAx val="492020544"/>
        <c:crosses val="autoZero"/>
        <c:auto val="1"/>
        <c:lblAlgn val="ctr"/>
        <c:lblOffset val="100"/>
        <c:noMultiLvlLbl val="0"/>
      </c:catAx>
      <c:valAx>
        <c:axId val="492020544"/>
        <c:scaling>
          <c:orientation val="minMax"/>
          <c:max val="80"/>
        </c:scaling>
        <c:delete val="0"/>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ja-JP"/>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ja-JP"/>
          </a:p>
        </c:txPr>
        <c:crossAx val="490039448"/>
        <c:crosses val="autoZero"/>
        <c:crossBetween val="between"/>
        <c:majorUnit val="20"/>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sz="2400" b="1" dirty="0">
                <a:solidFill>
                  <a:schemeClr val="tx1"/>
                </a:solidFill>
              </a:rPr>
              <a:t>種類と生育環境</a:t>
            </a:r>
            <a:r>
              <a:rPr lang="en-US" altLang="ja-JP" sz="2400" b="1" dirty="0">
                <a:solidFill>
                  <a:schemeClr val="tx1"/>
                </a:solidFill>
              </a:rPr>
              <a:t>(</a:t>
            </a:r>
            <a:r>
              <a:rPr lang="ja-JP" altLang="en-US" sz="2400" b="1" dirty="0">
                <a:solidFill>
                  <a:schemeClr val="tx1"/>
                </a:solidFill>
              </a:rPr>
              <a:t>全国</a:t>
            </a:r>
            <a:r>
              <a:rPr lang="en-US" altLang="ja-JP" sz="2400" b="1" dirty="0">
                <a:solidFill>
                  <a:schemeClr val="tx1"/>
                </a:solidFill>
              </a:rPr>
              <a:t>)</a:t>
            </a:r>
            <a:endParaRPr lang="ja-JP" altLang="en-US" sz="2400" b="1" dirty="0">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'全国集計(2021)'!$B$132</c:f>
              <c:strCache>
                <c:ptCount val="1"/>
                <c:pt idx="0">
                  <c:v>セイヨウタンポポ</c:v>
                </c:pt>
              </c:strCache>
            </c:strRef>
          </c:tx>
          <c:spPr>
            <a:solidFill>
              <a:schemeClr val="accent2"/>
            </a:solidFill>
            <a:ln>
              <a:noFill/>
            </a:ln>
            <a:effectLst/>
          </c:spPr>
          <c:invertIfNegative val="0"/>
          <c:cat>
            <c:strRef>
              <c:f>'全国集計(2021)'!$A$133:$A$143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'全国集計(2021)'!$B$133:$B$143</c:f>
              <c:numCache>
                <c:formatCode>#,##0_ </c:formatCode>
                <c:ptCount val="11"/>
                <c:pt idx="0">
                  <c:v>1483</c:v>
                </c:pt>
                <c:pt idx="1">
                  <c:v>787</c:v>
                </c:pt>
                <c:pt idx="2">
                  <c:v>1265</c:v>
                </c:pt>
                <c:pt idx="3">
                  <c:v>1571</c:v>
                </c:pt>
                <c:pt idx="4">
                  <c:v>1394</c:v>
                </c:pt>
                <c:pt idx="5">
                  <c:v>108</c:v>
                </c:pt>
                <c:pt idx="6">
                  <c:v>343</c:v>
                </c:pt>
                <c:pt idx="7">
                  <c:v>19</c:v>
                </c:pt>
                <c:pt idx="8">
                  <c:v>656</c:v>
                </c:pt>
                <c:pt idx="9">
                  <c:v>456</c:v>
                </c:pt>
                <c:pt idx="10">
                  <c:v>491</c:v>
                </c:pt>
              </c:numCache>
            </c:numRef>
          </c:val>
          <c:extLst>
            <c:ext xmlns:c16="http://schemas.microsoft.com/office/drawing/2014/chart" uri="{C3380CC4-5D6E-409C-BE32-E72D297353CC}">
              <c16:uniqueId val="{00000000-A3E4-468E-ABB6-70B5A854CDCD}"/>
            </c:ext>
          </c:extLst>
        </c:ser>
        <c:ser>
          <c:idx val="1"/>
          <c:order val="1"/>
          <c:tx>
            <c:strRef>
              <c:f>'全国集計(2021)'!$C$132</c:f>
              <c:strCache>
                <c:ptCount val="1"/>
                <c:pt idx="0">
                  <c:v>アカミタンポポ</c:v>
                </c:pt>
              </c:strCache>
            </c:strRef>
          </c:tx>
          <c:spPr>
            <a:solidFill>
              <a:srgbClr val="C00000"/>
            </a:solidFill>
            <a:ln>
              <a:noFill/>
            </a:ln>
            <a:effectLst/>
          </c:spPr>
          <c:invertIfNegative val="0"/>
          <c:cat>
            <c:strRef>
              <c:f>'全国集計(2021)'!$A$133:$A$143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'全国集計(2021)'!$C$133:$C$143</c:f>
              <c:numCache>
                <c:formatCode>#,##0_ </c:formatCode>
                <c:ptCount val="11"/>
                <c:pt idx="0">
                  <c:v>165</c:v>
                </c:pt>
                <c:pt idx="1">
                  <c:v>123</c:v>
                </c:pt>
                <c:pt idx="2">
                  <c:v>212</c:v>
                </c:pt>
                <c:pt idx="3">
                  <c:v>194</c:v>
                </c:pt>
                <c:pt idx="4">
                  <c:v>192</c:v>
                </c:pt>
                <c:pt idx="5">
                  <c:v>9</c:v>
                </c:pt>
                <c:pt idx="6">
                  <c:v>49</c:v>
                </c:pt>
                <c:pt idx="7">
                  <c:v>4</c:v>
                </c:pt>
                <c:pt idx="8">
                  <c:v>104</c:v>
                </c:pt>
                <c:pt idx="9">
                  <c:v>28</c:v>
                </c:pt>
                <c:pt idx="10">
                  <c:v>60</c:v>
                </c:pt>
              </c:numCache>
            </c:numRef>
          </c:val>
          <c:extLst>
            <c:ext xmlns:c16="http://schemas.microsoft.com/office/drawing/2014/chart" uri="{C3380CC4-5D6E-409C-BE32-E72D297353CC}">
              <c16:uniqueId val="{00000001-A3E4-468E-ABB6-70B5A854CDCD}"/>
            </c:ext>
          </c:extLst>
        </c:ser>
        <c:ser>
          <c:idx val="2"/>
          <c:order val="2"/>
          <c:tx>
            <c:strRef>
              <c:f>'全国集計(2021)'!$D$132</c:f>
              <c:strCache>
                <c:ptCount val="1"/>
                <c:pt idx="0">
                  <c:v>シロバナタンポポ</c:v>
                </c:pt>
              </c:strCache>
            </c:strRef>
          </c:tx>
          <c:spPr>
            <a:solidFill>
              <a:schemeClr val="accent6"/>
            </a:solidFill>
            <a:ln>
              <a:noFill/>
            </a:ln>
            <a:effectLst/>
          </c:spPr>
          <c:invertIfNegative val="0"/>
          <c:cat>
            <c:strRef>
              <c:f>'全国集計(2021)'!$A$133:$A$143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'全国集計(2021)'!$D$133:$D$143</c:f>
              <c:numCache>
                <c:formatCode>#,##0_ </c:formatCode>
                <c:ptCount val="11"/>
                <c:pt idx="0">
                  <c:v>113</c:v>
                </c:pt>
                <c:pt idx="1">
                  <c:v>110</c:v>
                </c:pt>
                <c:pt idx="2">
                  <c:v>84</c:v>
                </c:pt>
                <c:pt idx="3">
                  <c:v>111</c:v>
                </c:pt>
                <c:pt idx="4">
                  <c:v>129</c:v>
                </c:pt>
                <c:pt idx="5">
                  <c:v>11</c:v>
                </c:pt>
                <c:pt idx="6">
                  <c:v>50</c:v>
                </c:pt>
                <c:pt idx="7">
                  <c:v>1</c:v>
                </c:pt>
                <c:pt idx="8">
                  <c:v>89</c:v>
                </c:pt>
                <c:pt idx="9">
                  <c:v>32</c:v>
                </c:pt>
                <c:pt idx="10">
                  <c:v>39</c:v>
                </c:pt>
              </c:numCache>
            </c:numRef>
          </c:val>
          <c:extLst>
            <c:ext xmlns:c16="http://schemas.microsoft.com/office/drawing/2014/chart" uri="{C3380CC4-5D6E-409C-BE32-E72D297353CC}">
              <c16:uniqueId val="{00000002-A3E4-468E-ABB6-70B5A854CDCD}"/>
            </c:ext>
          </c:extLst>
        </c:ser>
        <c:ser>
          <c:idx val="3"/>
          <c:order val="3"/>
          <c:tx>
            <c:strRef>
              <c:f>'全国集計(2021)'!$E$132</c:f>
              <c:strCache>
                <c:ptCount val="1"/>
                <c:pt idx="0">
                  <c:v>カントウタンポポ</c:v>
                </c:pt>
              </c:strCache>
            </c:strRef>
          </c:tx>
          <c:spPr>
            <a:solidFill>
              <a:srgbClr val="7030A0"/>
            </a:solidFill>
            <a:ln>
              <a:noFill/>
            </a:ln>
            <a:effectLst/>
          </c:spPr>
          <c:invertIfNegative val="0"/>
          <c:cat>
            <c:strRef>
              <c:f>'全国集計(2021)'!$A$133:$A$143</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'全国集計(2021)'!$E$133:$E$143</c:f>
              <c:numCache>
                <c:formatCode>#,##0_ </c:formatCode>
                <c:ptCount val="11"/>
                <c:pt idx="0">
                  <c:v>358</c:v>
                </c:pt>
                <c:pt idx="1">
                  <c:v>287</c:v>
                </c:pt>
                <c:pt idx="2">
                  <c:v>349</c:v>
                </c:pt>
                <c:pt idx="3">
                  <c:v>475</c:v>
                </c:pt>
                <c:pt idx="4">
                  <c:v>550</c:v>
                </c:pt>
                <c:pt idx="5">
                  <c:v>53</c:v>
                </c:pt>
                <c:pt idx="6">
                  <c:v>203</c:v>
                </c:pt>
                <c:pt idx="7">
                  <c:v>7</c:v>
                </c:pt>
                <c:pt idx="8">
                  <c:v>275</c:v>
                </c:pt>
                <c:pt idx="9">
                  <c:v>176</c:v>
                </c:pt>
                <c:pt idx="10">
                  <c:v>193</c:v>
                </c:pt>
              </c:numCache>
            </c:numRef>
          </c:val>
          <c:extLst>
            <c:ext xmlns:c16="http://schemas.microsoft.com/office/drawing/2014/chart" uri="{C3380CC4-5D6E-409C-BE32-E72D297353CC}">
              <c16:uniqueId val="{00000003-A3E4-468E-ABB6-70B5A854CDCD}"/>
            </c:ext>
          </c:extLst>
        </c:ser>
        <c:dLbls>
          <c:showLegendKey val="0"/>
          <c:showVal val="0"/>
          <c:showCatName val="0"/>
          <c:showSerName val="0"/>
          <c:showPercent val="0"/>
          <c:showBubbleSize val="0"/>
        </c:dLbls>
        <c:gapWidth val="219"/>
        <c:overlap val="-27"/>
        <c:axId val="448233176"/>
        <c:axId val="448235800"/>
      </c:barChart>
      <c:catAx>
        <c:axId val="448233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448235800"/>
        <c:crosses val="autoZero"/>
        <c:auto val="1"/>
        <c:lblAlgn val="ctr"/>
        <c:lblOffset val="100"/>
        <c:noMultiLvlLbl val="0"/>
      </c:catAx>
      <c:valAx>
        <c:axId val="448235800"/>
        <c:scaling>
          <c:orientation val="minMax"/>
        </c:scaling>
        <c:delete val="0"/>
        <c:axPos val="l"/>
        <c:majorGridlines>
          <c:spPr>
            <a:ln w="9525" cap="flat" cmpd="sng" algn="ctr">
              <a:solidFill>
                <a:schemeClr val="tx1"/>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448233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sz="2400" b="1" dirty="0">
                <a:solidFill>
                  <a:schemeClr val="tx1"/>
                </a:solidFill>
              </a:rPr>
              <a:t>種類と地表面の状況</a:t>
            </a:r>
            <a:r>
              <a:rPr lang="en-US" altLang="ja-JP" sz="2400" b="1" dirty="0">
                <a:solidFill>
                  <a:schemeClr val="tx1"/>
                </a:solidFill>
              </a:rPr>
              <a:t>(</a:t>
            </a:r>
            <a:r>
              <a:rPr lang="ja-JP" altLang="en-US" sz="2400" b="1" dirty="0">
                <a:solidFill>
                  <a:schemeClr val="tx1"/>
                </a:solidFill>
              </a:rPr>
              <a:t>全国</a:t>
            </a:r>
            <a:r>
              <a:rPr lang="en-US" altLang="ja-JP" sz="2400" b="1" dirty="0">
                <a:solidFill>
                  <a:schemeClr val="tx1"/>
                </a:solidFill>
              </a:rPr>
              <a:t>)</a:t>
            </a:r>
            <a:endParaRPr lang="ja-JP" altLang="en-US" sz="2400" b="1" dirty="0">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'全国集計(2021)'!$H$132</c:f>
              <c:strCache>
                <c:ptCount val="1"/>
                <c:pt idx="0">
                  <c:v>セイヨウタンポポ</c:v>
                </c:pt>
              </c:strCache>
            </c:strRef>
          </c:tx>
          <c:spPr>
            <a:solidFill>
              <a:schemeClr val="accent2"/>
            </a:solidFill>
            <a:ln>
              <a:noFill/>
            </a:ln>
            <a:effectLst/>
          </c:spPr>
          <c:invertIfNegative val="0"/>
          <c:cat>
            <c:strRef>
              <c:f>'全国集計(2021)'!$G$133:$G$138</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'全国集計(2021)'!$H$133:$H$138</c:f>
              <c:numCache>
                <c:formatCode>#,##0_ </c:formatCode>
                <c:ptCount val="6"/>
                <c:pt idx="0">
                  <c:v>1083</c:v>
                </c:pt>
                <c:pt idx="1">
                  <c:v>3879</c:v>
                </c:pt>
                <c:pt idx="2">
                  <c:v>2524</c:v>
                </c:pt>
                <c:pt idx="3">
                  <c:v>652</c:v>
                </c:pt>
                <c:pt idx="4">
                  <c:v>284</c:v>
                </c:pt>
                <c:pt idx="5">
                  <c:v>151</c:v>
                </c:pt>
              </c:numCache>
            </c:numRef>
          </c:val>
          <c:extLst>
            <c:ext xmlns:c16="http://schemas.microsoft.com/office/drawing/2014/chart" uri="{C3380CC4-5D6E-409C-BE32-E72D297353CC}">
              <c16:uniqueId val="{00000000-05E6-4848-9177-1A9F96078EBF}"/>
            </c:ext>
          </c:extLst>
        </c:ser>
        <c:ser>
          <c:idx val="1"/>
          <c:order val="1"/>
          <c:tx>
            <c:strRef>
              <c:f>'全国集計(2021)'!$I$132</c:f>
              <c:strCache>
                <c:ptCount val="1"/>
                <c:pt idx="0">
                  <c:v>アカミタンポポ</c:v>
                </c:pt>
              </c:strCache>
            </c:strRef>
          </c:tx>
          <c:spPr>
            <a:solidFill>
              <a:srgbClr val="C00000"/>
            </a:solidFill>
            <a:ln>
              <a:noFill/>
            </a:ln>
            <a:effectLst/>
          </c:spPr>
          <c:invertIfNegative val="0"/>
          <c:cat>
            <c:strRef>
              <c:f>'全国集計(2021)'!$G$133:$G$138</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'全国集計(2021)'!$I$133:$I$138</c:f>
              <c:numCache>
                <c:formatCode>#,##0_ </c:formatCode>
                <c:ptCount val="6"/>
                <c:pt idx="0">
                  <c:v>173</c:v>
                </c:pt>
                <c:pt idx="1">
                  <c:v>539</c:v>
                </c:pt>
                <c:pt idx="2">
                  <c:v>290</c:v>
                </c:pt>
                <c:pt idx="3">
                  <c:v>79</c:v>
                </c:pt>
                <c:pt idx="4">
                  <c:v>37</c:v>
                </c:pt>
                <c:pt idx="5">
                  <c:v>22</c:v>
                </c:pt>
              </c:numCache>
            </c:numRef>
          </c:val>
          <c:extLst>
            <c:ext xmlns:c16="http://schemas.microsoft.com/office/drawing/2014/chart" uri="{C3380CC4-5D6E-409C-BE32-E72D297353CC}">
              <c16:uniqueId val="{00000001-05E6-4848-9177-1A9F96078EBF}"/>
            </c:ext>
          </c:extLst>
        </c:ser>
        <c:ser>
          <c:idx val="2"/>
          <c:order val="2"/>
          <c:tx>
            <c:strRef>
              <c:f>'全国集計(2021)'!$J$132</c:f>
              <c:strCache>
                <c:ptCount val="1"/>
                <c:pt idx="0">
                  <c:v>シロバナタンポポ</c:v>
                </c:pt>
              </c:strCache>
            </c:strRef>
          </c:tx>
          <c:spPr>
            <a:solidFill>
              <a:schemeClr val="accent6"/>
            </a:solidFill>
            <a:ln>
              <a:noFill/>
            </a:ln>
            <a:effectLst/>
          </c:spPr>
          <c:invertIfNegative val="0"/>
          <c:cat>
            <c:strRef>
              <c:f>'全国集計(2021)'!$G$133:$G$138</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'全国集計(2021)'!$J$133:$J$138</c:f>
              <c:numCache>
                <c:formatCode>#,##0_ </c:formatCode>
                <c:ptCount val="6"/>
                <c:pt idx="0">
                  <c:v>85</c:v>
                </c:pt>
                <c:pt idx="1">
                  <c:v>340</c:v>
                </c:pt>
                <c:pt idx="2">
                  <c:v>225</c:v>
                </c:pt>
                <c:pt idx="3">
                  <c:v>60</c:v>
                </c:pt>
                <c:pt idx="4">
                  <c:v>43</c:v>
                </c:pt>
                <c:pt idx="5">
                  <c:v>16</c:v>
                </c:pt>
              </c:numCache>
            </c:numRef>
          </c:val>
          <c:extLst>
            <c:ext xmlns:c16="http://schemas.microsoft.com/office/drawing/2014/chart" uri="{C3380CC4-5D6E-409C-BE32-E72D297353CC}">
              <c16:uniqueId val="{00000002-05E6-4848-9177-1A9F96078EBF}"/>
            </c:ext>
          </c:extLst>
        </c:ser>
        <c:ser>
          <c:idx val="3"/>
          <c:order val="3"/>
          <c:tx>
            <c:strRef>
              <c:f>'全国集計(2021)'!$K$132</c:f>
              <c:strCache>
                <c:ptCount val="1"/>
                <c:pt idx="0">
                  <c:v>カントウタンポポ</c:v>
                </c:pt>
              </c:strCache>
            </c:strRef>
          </c:tx>
          <c:spPr>
            <a:solidFill>
              <a:srgbClr val="7030A0"/>
            </a:solidFill>
            <a:ln>
              <a:noFill/>
            </a:ln>
            <a:effectLst/>
          </c:spPr>
          <c:invertIfNegative val="0"/>
          <c:cat>
            <c:strRef>
              <c:f>'全国集計(2021)'!$G$133:$G$138</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'全国集計(2021)'!$K$133:$K$138</c:f>
              <c:numCache>
                <c:formatCode>#,##0_ </c:formatCode>
                <c:ptCount val="6"/>
                <c:pt idx="0">
                  <c:v>306</c:v>
                </c:pt>
                <c:pt idx="1">
                  <c:v>1407</c:v>
                </c:pt>
                <c:pt idx="2">
                  <c:v>797</c:v>
                </c:pt>
                <c:pt idx="3">
                  <c:v>277</c:v>
                </c:pt>
                <c:pt idx="4">
                  <c:v>95</c:v>
                </c:pt>
                <c:pt idx="5">
                  <c:v>44</c:v>
                </c:pt>
              </c:numCache>
            </c:numRef>
          </c:val>
          <c:extLst>
            <c:ext xmlns:c16="http://schemas.microsoft.com/office/drawing/2014/chart" uri="{C3380CC4-5D6E-409C-BE32-E72D297353CC}">
              <c16:uniqueId val="{00000003-05E6-4848-9177-1A9F96078EBF}"/>
            </c:ext>
          </c:extLst>
        </c:ser>
        <c:dLbls>
          <c:showLegendKey val="0"/>
          <c:showVal val="0"/>
          <c:showCatName val="0"/>
          <c:showSerName val="0"/>
          <c:showPercent val="0"/>
          <c:showBubbleSize val="0"/>
        </c:dLbls>
        <c:gapWidth val="219"/>
        <c:overlap val="-27"/>
        <c:axId val="721416640"/>
        <c:axId val="721418936"/>
      </c:barChart>
      <c:catAx>
        <c:axId val="721416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721418936"/>
        <c:crosses val="autoZero"/>
        <c:auto val="1"/>
        <c:lblAlgn val="ctr"/>
        <c:lblOffset val="100"/>
        <c:noMultiLvlLbl val="0"/>
      </c:catAx>
      <c:valAx>
        <c:axId val="721418936"/>
        <c:scaling>
          <c:orientation val="minMax"/>
        </c:scaling>
        <c:delete val="0"/>
        <c:axPos val="l"/>
        <c:majorGridlines>
          <c:spPr>
            <a:ln w="9525" cap="flat" cmpd="sng" algn="ctr">
              <a:solidFill>
                <a:schemeClr val="tx1"/>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416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2400" b="0" i="0" u="none" strike="noStrike" kern="1200" spc="0" baseline="0">
                <a:solidFill>
                  <a:schemeClr val="tx1"/>
                </a:solidFill>
                <a:latin typeface="+mn-lt"/>
                <a:ea typeface="+mn-ea"/>
                <a:cs typeface="+mn-cs"/>
              </a:defRPr>
            </a:pPr>
            <a:r>
              <a:rPr lang="ja-JP" altLang="en-US" sz="2200" b="1" u="sng" dirty="0">
                <a:solidFill>
                  <a:schemeClr val="tx1"/>
                </a:solidFill>
              </a:rPr>
              <a:t>種類別報告件数の内訳（関東ブロック）</a:t>
            </a:r>
          </a:p>
        </c:rich>
      </c:tx>
      <c:layout>
        <c:manualLayout>
          <c:xMode val="edge"/>
          <c:yMode val="edge"/>
          <c:x val="0.1113005537276698"/>
          <c:y val="4.4610785103350085E-2"/>
        </c:manualLayout>
      </c:layout>
      <c:overlay val="0"/>
      <c:spPr>
        <a:noFill/>
        <a:ln>
          <a:noFill/>
        </a:ln>
        <a:effectLst/>
      </c:spPr>
    </c:title>
    <c:autoTitleDeleted val="0"/>
    <c:plotArea>
      <c:layout>
        <c:manualLayout>
          <c:layoutTarget val="inner"/>
          <c:xMode val="edge"/>
          <c:yMode val="edge"/>
          <c:x val="0.25380910078523028"/>
          <c:y val="0.20052739330938055"/>
          <c:w val="0.55875754550312762"/>
          <c:h val="0.7380564649498802"/>
        </c:manualLayout>
      </c:layout>
      <c:doughnutChart>
        <c:varyColors val="1"/>
        <c:ser>
          <c:idx val="0"/>
          <c:order val="0"/>
          <c:tx>
            <c:strRef>
              <c:f>'（集計表）日連事務局提出用'!$O$23</c:f>
              <c:strCache>
                <c:ptCount val="1"/>
                <c:pt idx="0">
                  <c:v>小計</c:v>
                </c:pt>
              </c:strCache>
            </c:strRef>
          </c:tx>
          <c:explosion val="1"/>
          <c:dPt>
            <c:idx val="0"/>
            <c:bubble3D val="0"/>
            <c:spPr>
              <a:solidFill>
                <a:srgbClr val="0070C0"/>
              </a:solidFill>
              <a:ln w="19050">
                <a:solidFill>
                  <a:schemeClr val="lt1"/>
                </a:solidFill>
              </a:ln>
              <a:effectLst/>
            </c:spPr>
            <c:extLst>
              <c:ext xmlns:c16="http://schemas.microsoft.com/office/drawing/2014/chart" uri="{C3380CC4-5D6E-409C-BE32-E72D297353CC}">
                <c16:uniqueId val="{00000001-3455-4357-8615-22B646F26BDA}"/>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3455-4357-8615-22B646F26BDA}"/>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3455-4357-8615-22B646F26BDA}"/>
              </c:ext>
            </c:extLst>
          </c:dPt>
          <c:dPt>
            <c:idx val="3"/>
            <c:bubble3D val="0"/>
            <c:explosion val="0"/>
            <c:spPr>
              <a:solidFill>
                <a:srgbClr val="7030A0"/>
              </a:solidFill>
              <a:ln w="19050">
                <a:solidFill>
                  <a:schemeClr val="lt1"/>
                </a:solidFill>
              </a:ln>
              <a:effectLst/>
            </c:spPr>
            <c:extLst>
              <c:ext xmlns:c16="http://schemas.microsoft.com/office/drawing/2014/chart" uri="{C3380CC4-5D6E-409C-BE32-E72D297353CC}">
                <c16:uniqueId val="{00000007-3455-4357-8615-22B646F26BDA}"/>
              </c:ext>
            </c:extLst>
          </c:dPt>
          <c:dLbls>
            <c:dLbl>
              <c:idx val="0"/>
              <c:layout>
                <c:manualLayout>
                  <c:x val="0.12152101263504853"/>
                  <c:y val="0.21261139808189972"/>
                </c:manualLayout>
              </c:layout>
              <c:tx>
                <c:rich>
                  <a:bodyPr rot="0" spcFirstLastPara="1" vertOverflow="ellipsis" vert="horz" wrap="square" lIns="38100" tIns="19050" rIns="38100" bIns="19050" anchor="ctr" anchorCtr="1">
                    <a:noAutofit/>
                  </a:bodyPr>
                  <a:lstStyle/>
                  <a:p>
                    <a:fld id="{6A3A84E9-58B1-41AA-92FF-7E8710AA2F4C}" type="CATEGORYNAME">
                      <a:rPr lang="ja-JP" altLang="en-US" sz="1600" b="1">
                        <a:solidFill>
                          <a:schemeClr val="tx1"/>
                        </a:solidFill>
                      </a:rPr>
                      <a:pPr/>
                      <a:t>[分類名]</a:t>
                    </a:fld>
                    <a:r>
                      <a:rPr lang="ja-JP" altLang="en-US" sz="1600" b="1" baseline="0">
                        <a:solidFill>
                          <a:schemeClr val="tx1"/>
                        </a:solidFill>
                      </a:rPr>
                      <a:t>
</a:t>
                    </a:r>
                    <a:fld id="{79E16A91-E766-4CAD-96A9-8BEA5DA8936E}" type="PERCENTAGE">
                      <a:rPr lang="en-US" altLang="ja-JP" sz="1600" b="1" baseline="0">
                        <a:solidFill>
                          <a:schemeClr val="tx1"/>
                        </a:solidFill>
                      </a:rPr>
                      <a:pPr/>
                      <a:t>[パーセンテージ]</a:t>
                    </a:fld>
                    <a:endParaRPr lang="ja-JP" altLang="en-US" sz="16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31726683147164741"/>
                      <c:h val="0.15638632902471086"/>
                    </c:manualLayout>
                  </c15:layout>
                  <c15:dlblFieldTable/>
                  <c15:showDataLabelsRange val="0"/>
                </c:ext>
                <c:ext xmlns:c16="http://schemas.microsoft.com/office/drawing/2014/chart" uri="{C3380CC4-5D6E-409C-BE32-E72D297353CC}">
                  <c16:uniqueId val="{00000001-3455-4357-8615-22B646F26BDA}"/>
                </c:ext>
              </c:extLst>
            </c:dLbl>
            <c:dLbl>
              <c:idx val="1"/>
              <c:layout>
                <c:manualLayout>
                  <c:x val="-0.18158701234411295"/>
                  <c:y val="0.1497319791787024"/>
                </c:manualLayout>
              </c:layout>
              <c:tx>
                <c:rich>
                  <a:bodyPr rot="0" spcFirstLastPara="1" vertOverflow="ellipsis" vert="horz" wrap="square" lIns="38100" tIns="19050" rIns="38100" bIns="19050" anchor="ctr" anchorCtr="1">
                    <a:noAutofit/>
                  </a:bodyPr>
                  <a:lstStyle/>
                  <a:p>
                    <a:pPr>
                      <a:defRPr lang="ja-JP" sz="1600" b="1" i="0" u="none" strike="noStrike" kern="1200" baseline="0">
                        <a:solidFill>
                          <a:schemeClr val="tx1"/>
                        </a:solidFill>
                        <a:latin typeface="+mn-lt"/>
                        <a:ea typeface="+mn-ea"/>
                        <a:cs typeface="+mn-cs"/>
                      </a:defRPr>
                    </a:pPr>
                    <a:fld id="{049AFA90-70F4-4CBD-BA55-A84D4D3EA478}" type="CATEGORYNAME">
                      <a:rPr lang="ja-JP" altLang="en-US" sz="1400" b="1"/>
                      <a:pPr>
                        <a:defRPr lang="ja-JP" sz="1600" b="1" i="0" u="none" strike="noStrike" kern="1200" baseline="0">
                          <a:solidFill>
                            <a:schemeClr val="tx1"/>
                          </a:solidFill>
                          <a:latin typeface="+mn-lt"/>
                          <a:ea typeface="+mn-ea"/>
                          <a:cs typeface="+mn-cs"/>
                        </a:defRPr>
                      </a:pPr>
                      <a:t>[分類名]</a:t>
                    </a:fld>
                    <a:r>
                      <a:rPr lang="ja-JP" altLang="en-US" sz="1400" b="1" baseline="0"/>
                      <a:t>
</a:t>
                    </a:r>
                    <a:fld id="{10298ADA-C1C6-440A-A040-30AC51A8A770}" type="PERCENTAGE">
                      <a:rPr lang="en-US" altLang="ja-JP" sz="1400" b="1" baseline="0"/>
                      <a:pPr>
                        <a:defRPr lang="ja-JP" sz="1600" b="1" i="0" u="none" strike="noStrike" kern="1200" baseline="0">
                          <a:solidFill>
                            <a:schemeClr val="tx1"/>
                          </a:solidFill>
                          <a:latin typeface="+mn-lt"/>
                          <a:ea typeface="+mn-ea"/>
                          <a:cs typeface="+mn-cs"/>
                        </a:defRPr>
                      </a:pPr>
                      <a:t>[パーセンテージ]</a:t>
                    </a:fld>
                    <a:endParaRPr lang="ja-JP" altLang="en-US" sz="1400" b="1" baseline="0"/>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2093023255813954"/>
                      <c:h val="0.1665710947422612"/>
                    </c:manualLayout>
                  </c15:layout>
                  <c15:dlblFieldTable/>
                  <c15:showDataLabelsRange val="0"/>
                </c:ext>
                <c:ext xmlns:c16="http://schemas.microsoft.com/office/drawing/2014/chart" uri="{C3380CC4-5D6E-409C-BE32-E72D297353CC}">
                  <c16:uniqueId val="{00000003-3455-4357-8615-22B646F26BDA}"/>
                </c:ext>
              </c:extLst>
            </c:dLbl>
            <c:dLbl>
              <c:idx val="2"/>
              <c:layout>
                <c:manualLayout>
                  <c:x val="-0.18191553101512287"/>
                  <c:y val="-4.6938761818639561E-2"/>
                </c:manualLayout>
              </c:layout>
              <c:tx>
                <c:rich>
                  <a:bodyPr rot="0" spcFirstLastPara="1" vertOverflow="ellipsis" vert="horz" wrap="square" lIns="38100" tIns="19050" rIns="38100" bIns="19050" anchor="ctr" anchorCtr="1">
                    <a:noAutofit/>
                  </a:bodyPr>
                  <a:lstStyle/>
                  <a:p>
                    <a:pPr>
                      <a:defRPr lang="ja-JP" sz="1600" b="1" i="0" u="none" strike="noStrike" kern="1200" baseline="0">
                        <a:solidFill>
                          <a:schemeClr val="tx1"/>
                        </a:solidFill>
                        <a:latin typeface="+mn-lt"/>
                        <a:ea typeface="+mn-ea"/>
                        <a:cs typeface="+mn-cs"/>
                      </a:defRPr>
                    </a:pPr>
                    <a:fld id="{990A41B9-BE2E-43F8-93FB-FAA7136235F3}" type="CATEGORYNAME">
                      <a:rPr lang="ja-JP" altLang="en-US" sz="1600" b="1">
                        <a:solidFill>
                          <a:schemeClr val="tx1"/>
                        </a:solidFill>
                      </a:rPr>
                      <a:pPr>
                        <a:defRPr lang="ja-JP" sz="1600" b="1" i="0" u="none" strike="noStrike" kern="1200" baseline="0">
                          <a:solidFill>
                            <a:schemeClr val="tx1"/>
                          </a:solidFill>
                          <a:latin typeface="+mn-lt"/>
                          <a:ea typeface="+mn-ea"/>
                          <a:cs typeface="+mn-cs"/>
                        </a:defRPr>
                      </a:pPr>
                      <a:t>[分類名]</a:t>
                    </a:fld>
                    <a:r>
                      <a:rPr lang="ja-JP" altLang="en-US" sz="1600" b="1" baseline="0">
                        <a:solidFill>
                          <a:schemeClr val="tx1"/>
                        </a:solidFill>
                      </a:rPr>
                      <a:t>
</a:t>
                    </a:r>
                    <a:fld id="{8D53C289-AAA2-436D-8CF7-FEEABDE7AD07}" type="PERCENTAGE">
                      <a:rPr lang="en-US" altLang="ja-JP" sz="1600" b="1" baseline="0">
                        <a:solidFill>
                          <a:schemeClr val="tx1"/>
                        </a:solidFill>
                      </a:rPr>
                      <a:pPr>
                        <a:defRPr lang="ja-JP" sz="1600" b="1" i="0" u="none" strike="noStrike" kern="1200" baseline="0">
                          <a:solidFill>
                            <a:schemeClr val="tx1"/>
                          </a:solidFill>
                          <a:latin typeface="+mn-lt"/>
                          <a:ea typeface="+mn-ea"/>
                          <a:cs typeface="+mn-cs"/>
                        </a:defRPr>
                      </a:pPr>
                      <a:t>[パーセンテージ]</a:t>
                    </a:fld>
                    <a:endParaRPr lang="ja-JP" altLang="en-US" sz="16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8202379108260506"/>
                      <c:h val="0.18538063814033043"/>
                    </c:manualLayout>
                  </c15:layout>
                  <c15:dlblFieldTable/>
                  <c15:showDataLabelsRange val="0"/>
                </c:ext>
                <c:ext xmlns:c16="http://schemas.microsoft.com/office/drawing/2014/chart" uri="{C3380CC4-5D6E-409C-BE32-E72D297353CC}">
                  <c16:uniqueId val="{00000005-3455-4357-8615-22B646F26BDA}"/>
                </c:ext>
              </c:extLst>
            </c:dLbl>
            <c:dLbl>
              <c:idx val="3"/>
              <c:layout>
                <c:manualLayout>
                  <c:x val="-0.22875111457448211"/>
                  <c:y val="-6.5305858904182085E-2"/>
                </c:manualLayout>
              </c:layout>
              <c:tx>
                <c:rich>
                  <a:bodyPr rot="0" spcFirstLastPara="1" vertOverflow="ellipsis" vert="horz" wrap="square" lIns="38100" tIns="19050" rIns="38100" bIns="19050" anchor="ctr" anchorCtr="1">
                    <a:noAutofit/>
                  </a:bodyPr>
                  <a:lstStyle/>
                  <a:p>
                    <a:fld id="{70E357C1-AC5E-4BCB-81BB-8261225F8D90}" type="CATEGORYNAME">
                      <a:rPr lang="ja-JP" altLang="en-US" sz="1600" b="1">
                        <a:solidFill>
                          <a:schemeClr val="tx1"/>
                        </a:solidFill>
                      </a:rPr>
                      <a:pPr/>
                      <a:t>[分類名]</a:t>
                    </a:fld>
                    <a:r>
                      <a:rPr lang="ja-JP" altLang="en-US" sz="1600" b="1" baseline="0">
                        <a:solidFill>
                          <a:schemeClr val="tx1"/>
                        </a:solidFill>
                      </a:rPr>
                      <a:t>
</a:t>
                    </a:r>
                    <a:fld id="{46878796-28F2-4CBD-B97E-772C0D4CCEB7}" type="PERCENTAGE">
                      <a:rPr lang="en-US" altLang="ja-JP" sz="1600" b="1" baseline="0">
                        <a:solidFill>
                          <a:schemeClr val="tx1"/>
                        </a:solidFill>
                      </a:rPr>
                      <a:pPr/>
                      <a:t>[パーセンテージ]</a:t>
                    </a:fld>
                    <a:endParaRPr lang="ja-JP" altLang="en-US" sz="1600" b="1" baseline="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layout>
                    <c:manualLayout>
                      <c:w val="0.27687648782274304"/>
                      <c:h val="0.17663580705723331"/>
                    </c:manualLayout>
                  </c15:layout>
                  <c15:dlblFieldTable/>
                  <c15:showDataLabelsRange val="0"/>
                </c:ext>
                <c:ext xmlns:c16="http://schemas.microsoft.com/office/drawing/2014/chart" uri="{C3380CC4-5D6E-409C-BE32-E72D297353CC}">
                  <c16:uniqueId val="{00000007-3455-4357-8615-22B646F26BDA}"/>
                </c:ext>
              </c:extLst>
            </c:dLbl>
            <c:spPr>
              <a:noFill/>
              <a:ln>
                <a:noFill/>
              </a:ln>
              <a:effectLst/>
            </c:spPr>
            <c:txPr>
              <a:bodyPr rot="0" spcFirstLastPara="1" vertOverflow="ellipsis" vert="horz" wrap="square" lIns="38100" tIns="19050" rIns="38100" bIns="19050" anchor="ctr" anchorCtr="1">
                <a:spAutoFit/>
              </a:bodyPr>
              <a:lstStyle/>
              <a:p>
                <a:pPr>
                  <a:defRPr lang="ja-JP"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showLeaderLines val="1"/>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4903</c:v>
                </c:pt>
                <c:pt idx="1">
                  <c:v>559</c:v>
                </c:pt>
                <c:pt idx="2">
                  <c:v>365</c:v>
                </c:pt>
                <c:pt idx="3">
                  <c:v>1691</c:v>
                </c:pt>
              </c:numCache>
            </c:numRef>
          </c:val>
          <c:extLst>
            <c:ext xmlns:c16="http://schemas.microsoft.com/office/drawing/2014/chart" uri="{C3380CC4-5D6E-409C-BE32-E72D297353CC}">
              <c16:uniqueId val="{00000008-3455-4357-8615-22B646F26BDA}"/>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solidFill>
        <a:schemeClr val="tx1">
          <a:lumMod val="15000"/>
          <a:lumOff val="85000"/>
        </a:schemeClr>
      </a:solidFill>
      <a:round/>
    </a:ln>
    <a:effectLst/>
  </c:spPr>
  <c:txPr>
    <a:bodyPr/>
    <a:lstStyle/>
    <a:p>
      <a:pPr>
        <a:defRPr lang="ja-JP"/>
      </a:pPr>
      <a:endParaRPr lang="ja-JP"/>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ja-JP" sz="2400" b="0" i="0" u="none" strike="noStrike" kern="1200" spc="0" baseline="0">
                <a:solidFill>
                  <a:schemeClr val="tx1"/>
                </a:solidFill>
                <a:latin typeface="+mn-lt"/>
                <a:ea typeface="+mn-ea"/>
                <a:cs typeface="+mn-cs"/>
              </a:defRPr>
            </a:pPr>
            <a:r>
              <a:rPr lang="ja-JP" altLang="en-US" sz="2400" b="1" dirty="0">
                <a:solidFill>
                  <a:schemeClr val="tx1"/>
                </a:solidFill>
              </a:rPr>
              <a:t>種類と生育環境</a:t>
            </a:r>
            <a:r>
              <a:rPr lang="en-US" altLang="ja-JP" sz="2400" b="1" dirty="0">
                <a:solidFill>
                  <a:schemeClr val="tx1"/>
                </a:solidFill>
              </a:rPr>
              <a:t>(</a:t>
            </a:r>
            <a:r>
              <a:rPr lang="ja-JP" altLang="en-US" sz="2400" b="1" dirty="0">
                <a:solidFill>
                  <a:schemeClr val="tx1"/>
                </a:solidFill>
              </a:rPr>
              <a:t>関東ブロック</a:t>
            </a:r>
            <a:r>
              <a:rPr lang="en-US" altLang="ja-JP" sz="2400" b="1" dirty="0">
                <a:solidFill>
                  <a:schemeClr val="tx1"/>
                </a:solidFill>
              </a:rPr>
              <a:t>)</a:t>
            </a:r>
          </a:p>
        </c:rich>
      </c:tx>
      <c:layout>
        <c:manualLayout>
          <c:xMode val="edge"/>
          <c:yMode val="edge"/>
          <c:x val="0.16488533464566932"/>
          <c:y val="3.4541343540406118E-2"/>
        </c:manualLayout>
      </c:layout>
      <c:overlay val="0"/>
      <c:spPr>
        <a:noFill/>
        <a:ln>
          <a:noFill/>
        </a:ln>
        <a:effectLst/>
      </c:spPr>
      <c:txPr>
        <a:bodyPr rot="0" spcFirstLastPara="0" vertOverflow="ellipsis" vert="horz" wrap="square" anchor="ctr" anchorCtr="1"/>
        <a:lstStyle/>
        <a:p>
          <a:pPr defTabSz="914400">
            <a:defRPr lang="ja-JP" sz="2400" b="0" i="0" u="none" strike="noStrike" kern="1200" spc="0" baseline="0">
              <a:solidFill>
                <a:schemeClr val="tx1"/>
              </a:solidFill>
              <a:latin typeface="+mn-lt"/>
              <a:ea typeface="+mn-ea"/>
              <a:cs typeface="+mn-cs"/>
            </a:defRPr>
          </a:pPr>
          <a:endParaRPr lang="ja-JP"/>
        </a:p>
      </c:txPr>
    </c:title>
    <c:autoTitleDeleted val="0"/>
    <c:plotArea>
      <c:layout>
        <c:manualLayout>
          <c:layoutTarget val="inner"/>
          <c:xMode val="edge"/>
          <c:yMode val="edge"/>
          <c:x val="7.4502514675210782E-2"/>
          <c:y val="0.1518345895744978"/>
          <c:w val="0.92379585613059501"/>
          <c:h val="0.53878512383207644"/>
        </c:manualLayout>
      </c:layout>
      <c:barChart>
        <c:barDir val="col"/>
        <c:grouping val="clustered"/>
        <c:varyColors val="0"/>
        <c:ser>
          <c:idx val="0"/>
          <c:order val="0"/>
          <c:tx>
            <c:strRef>
              <c:f>'[2]（集計表）日連事務局提出用'!$P$11</c:f>
              <c:strCache>
                <c:ptCount val="1"/>
                <c:pt idx="0">
                  <c:v>セイヨウタンポポ</c:v>
                </c:pt>
              </c:strCache>
            </c:strRef>
          </c:tx>
          <c:spPr>
            <a:solidFill>
              <a:srgbClr val="0070C0"/>
            </a:solidFill>
            <a:ln>
              <a:noFill/>
            </a:ln>
            <a:effectLst/>
          </c:spPr>
          <c:invertIfNegative val="0"/>
          <c:cat>
            <c:strRef>
              <c:f>'[2]（集計表）日連事務局提出用'!$O$12:$O$22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'[2]（集計表）日連事務局提出用'!$P$12:$P$22</c:f>
              <c:numCache>
                <c:formatCode>General</c:formatCode>
                <c:ptCount val="11"/>
                <c:pt idx="0">
                  <c:v>758</c:v>
                </c:pt>
                <c:pt idx="1">
                  <c:v>335</c:v>
                </c:pt>
                <c:pt idx="2">
                  <c:v>801</c:v>
                </c:pt>
                <c:pt idx="3">
                  <c:v>870</c:v>
                </c:pt>
                <c:pt idx="4">
                  <c:v>957</c:v>
                </c:pt>
                <c:pt idx="5">
                  <c:v>64</c:v>
                </c:pt>
                <c:pt idx="6">
                  <c:v>178</c:v>
                </c:pt>
                <c:pt idx="7">
                  <c:v>9</c:v>
                </c:pt>
                <c:pt idx="8">
                  <c:v>400</c:v>
                </c:pt>
                <c:pt idx="9">
                  <c:v>242</c:v>
                </c:pt>
                <c:pt idx="10">
                  <c:v>309</c:v>
                </c:pt>
              </c:numCache>
            </c:numRef>
          </c:val>
          <c:extLst>
            <c:ext xmlns:c16="http://schemas.microsoft.com/office/drawing/2014/chart" uri="{C3380CC4-5D6E-409C-BE32-E72D297353CC}">
              <c16:uniqueId val="{00000000-16B4-4F2B-8586-C0A8A46F79D8}"/>
            </c:ext>
          </c:extLst>
        </c:ser>
        <c:ser>
          <c:idx val="1"/>
          <c:order val="1"/>
          <c:tx>
            <c:strRef>
              <c:f>'[2]（集計表）日連事務局提出用'!$Q$11</c:f>
              <c:strCache>
                <c:ptCount val="1"/>
                <c:pt idx="0">
                  <c:v>アカミタンポポ</c:v>
                </c:pt>
              </c:strCache>
            </c:strRef>
          </c:tx>
          <c:spPr>
            <a:solidFill>
              <a:srgbClr val="C00000"/>
            </a:solidFill>
            <a:ln>
              <a:noFill/>
            </a:ln>
            <a:effectLst/>
          </c:spPr>
          <c:invertIfNegative val="0"/>
          <c:cat>
            <c:strRef>
              <c:f>'[2]（集計表）日連事務局提出用'!$O$12:$O$22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'[2]（集計表）日連事務局提出用'!$Q$12:$Q$22</c:f>
              <c:numCache>
                <c:formatCode>General</c:formatCode>
                <c:ptCount val="11"/>
                <c:pt idx="0">
                  <c:v>72</c:v>
                </c:pt>
                <c:pt idx="1">
                  <c:v>44</c:v>
                </c:pt>
                <c:pt idx="2">
                  <c:v>113</c:v>
                </c:pt>
                <c:pt idx="3">
                  <c:v>96</c:v>
                </c:pt>
                <c:pt idx="4">
                  <c:v>126</c:v>
                </c:pt>
                <c:pt idx="5">
                  <c:v>5</c:v>
                </c:pt>
                <c:pt idx="6">
                  <c:v>19</c:v>
                </c:pt>
                <c:pt idx="7">
                  <c:v>1</c:v>
                </c:pt>
                <c:pt idx="8">
                  <c:v>44</c:v>
                </c:pt>
                <c:pt idx="9">
                  <c:v>10</c:v>
                </c:pt>
                <c:pt idx="10">
                  <c:v>31</c:v>
                </c:pt>
              </c:numCache>
            </c:numRef>
          </c:val>
          <c:extLst>
            <c:ext xmlns:c16="http://schemas.microsoft.com/office/drawing/2014/chart" uri="{C3380CC4-5D6E-409C-BE32-E72D297353CC}">
              <c16:uniqueId val="{00000001-16B4-4F2B-8586-C0A8A46F79D8}"/>
            </c:ext>
          </c:extLst>
        </c:ser>
        <c:ser>
          <c:idx val="2"/>
          <c:order val="2"/>
          <c:tx>
            <c:strRef>
              <c:f>'[2]（集計表）日連事務局提出用'!$R$11</c:f>
              <c:strCache>
                <c:ptCount val="1"/>
                <c:pt idx="0">
                  <c:v>シロバナタンポポ</c:v>
                </c:pt>
              </c:strCache>
            </c:strRef>
          </c:tx>
          <c:spPr>
            <a:solidFill>
              <a:schemeClr val="accent6"/>
            </a:solidFill>
            <a:ln>
              <a:noFill/>
            </a:ln>
            <a:effectLst/>
          </c:spPr>
          <c:invertIfNegative val="0"/>
          <c:cat>
            <c:strRef>
              <c:f>'[2]（集計表）日連事務局提出用'!$O$12:$O$22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'[2]（集計表）日連事務局提出用'!$R$12:$R$22</c:f>
              <c:numCache>
                <c:formatCode>General</c:formatCode>
                <c:ptCount val="11"/>
                <c:pt idx="0">
                  <c:v>47</c:v>
                </c:pt>
                <c:pt idx="1">
                  <c:v>27</c:v>
                </c:pt>
                <c:pt idx="2">
                  <c:v>56</c:v>
                </c:pt>
                <c:pt idx="3">
                  <c:v>60</c:v>
                </c:pt>
                <c:pt idx="4">
                  <c:v>82</c:v>
                </c:pt>
                <c:pt idx="5">
                  <c:v>8</c:v>
                </c:pt>
                <c:pt idx="6">
                  <c:v>13</c:v>
                </c:pt>
                <c:pt idx="7">
                  <c:v>0</c:v>
                </c:pt>
                <c:pt idx="8">
                  <c:v>44</c:v>
                </c:pt>
                <c:pt idx="9">
                  <c:v>17</c:v>
                </c:pt>
                <c:pt idx="10">
                  <c:v>17</c:v>
                </c:pt>
              </c:numCache>
            </c:numRef>
          </c:val>
          <c:extLst>
            <c:ext xmlns:c16="http://schemas.microsoft.com/office/drawing/2014/chart" uri="{C3380CC4-5D6E-409C-BE32-E72D297353CC}">
              <c16:uniqueId val="{00000002-16B4-4F2B-8586-C0A8A46F79D8}"/>
            </c:ext>
          </c:extLst>
        </c:ser>
        <c:ser>
          <c:idx val="3"/>
          <c:order val="3"/>
          <c:tx>
            <c:strRef>
              <c:f>'[2]（集計表）日連事務局提出用'!$S$11</c:f>
              <c:strCache>
                <c:ptCount val="1"/>
                <c:pt idx="0">
                  <c:v>カントウタンポポ</c:v>
                </c:pt>
              </c:strCache>
            </c:strRef>
          </c:tx>
          <c:spPr>
            <a:solidFill>
              <a:srgbClr val="7030A0"/>
            </a:solidFill>
            <a:ln>
              <a:noFill/>
            </a:ln>
            <a:effectLst/>
          </c:spPr>
          <c:invertIfNegative val="0"/>
          <c:cat>
            <c:strRef>
              <c:f>'[2]（集計表）日連事務局提出用'!$O$12:$O$22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'[2]（集計表）日連事務局提出用'!$S$12:$S$22</c:f>
              <c:numCache>
                <c:formatCode>General</c:formatCode>
                <c:ptCount val="11"/>
                <c:pt idx="0">
                  <c:v>195</c:v>
                </c:pt>
                <c:pt idx="1">
                  <c:v>96</c:v>
                </c:pt>
                <c:pt idx="2">
                  <c:v>245</c:v>
                </c:pt>
                <c:pt idx="3">
                  <c:v>301</c:v>
                </c:pt>
                <c:pt idx="4">
                  <c:v>367</c:v>
                </c:pt>
                <c:pt idx="5">
                  <c:v>30</c:v>
                </c:pt>
                <c:pt idx="6">
                  <c:v>87</c:v>
                </c:pt>
                <c:pt idx="7">
                  <c:v>5</c:v>
                </c:pt>
                <c:pt idx="8">
                  <c:v>152</c:v>
                </c:pt>
                <c:pt idx="9">
                  <c:v>112</c:v>
                </c:pt>
                <c:pt idx="10">
                  <c:v>111</c:v>
                </c:pt>
              </c:numCache>
            </c:numRef>
          </c:val>
          <c:extLst>
            <c:ext xmlns:c16="http://schemas.microsoft.com/office/drawing/2014/chart" uri="{C3380CC4-5D6E-409C-BE32-E72D297353CC}">
              <c16:uniqueId val="{00000003-16B4-4F2B-8586-C0A8A46F79D8}"/>
            </c:ext>
          </c:extLst>
        </c:ser>
        <c:dLbls>
          <c:showLegendKey val="0"/>
          <c:showVal val="0"/>
          <c:showCatName val="0"/>
          <c:showSerName val="0"/>
          <c:showPercent val="0"/>
          <c:showBubbleSize val="0"/>
        </c:dLbls>
        <c:gapWidth val="219"/>
        <c:overlap val="-27"/>
        <c:axId val="398310264"/>
        <c:axId val="177236076"/>
      </c:barChart>
      <c:catAx>
        <c:axId val="398310264"/>
        <c:scaling>
          <c:orientation val="minMax"/>
        </c:scaling>
        <c:delete val="0"/>
        <c:axPos val="b"/>
        <c:numFmt formatCode="General" sourceLinked="0"/>
        <c:majorTickMark val="none"/>
        <c:minorTickMark val="none"/>
        <c:tickLblPos val="nextTo"/>
        <c:spPr>
          <a:noFill/>
          <a:ln w="9525" cap="flat" cmpd="sng" algn="ctr">
            <a:solidFill>
              <a:schemeClr val="tx1"/>
            </a:solidFill>
            <a:round/>
          </a:ln>
          <a:effectLst/>
        </c:spPr>
        <c:txPr>
          <a:bodyPr rot="0" spcFirstLastPara="0" vertOverflow="ellipsis" vert="eaVert" wrap="square" anchor="ctr" anchorCtr="1"/>
          <a:lstStyle/>
          <a:p>
            <a:pPr>
              <a:defRPr lang="ja-JP" sz="1200" b="1" i="0" u="none" strike="noStrike" kern="1200" baseline="0">
                <a:solidFill>
                  <a:schemeClr val="tx1"/>
                </a:solidFill>
                <a:latin typeface="+mn-lt"/>
                <a:ea typeface="+mn-ea"/>
                <a:cs typeface="+mn-cs"/>
              </a:defRPr>
            </a:pPr>
            <a:endParaRPr lang="ja-JP"/>
          </a:p>
        </c:txPr>
        <c:crossAx val="177236076"/>
        <c:crosses val="autoZero"/>
        <c:auto val="1"/>
        <c:lblAlgn val="ctr"/>
        <c:lblOffset val="100"/>
        <c:noMultiLvlLbl val="0"/>
      </c:catAx>
      <c:valAx>
        <c:axId val="177236076"/>
        <c:scaling>
          <c:orientation val="minMax"/>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ja-JP" sz="900" b="0" i="0" u="none" strike="noStrike" kern="1200" baseline="0">
                <a:solidFill>
                  <a:schemeClr val="tx1">
                    <a:lumMod val="65000"/>
                    <a:lumOff val="35000"/>
                  </a:schemeClr>
                </a:solidFill>
                <a:latin typeface="+mn-lt"/>
                <a:ea typeface="+mn-ea"/>
                <a:cs typeface="+mn-cs"/>
              </a:defRPr>
            </a:pPr>
            <a:endParaRPr lang="ja-JP"/>
          </a:p>
        </c:txPr>
        <c:crossAx val="398310264"/>
        <c:crosses val="autoZero"/>
        <c:crossBetween val="between"/>
      </c:valAx>
      <c:spPr>
        <a:noFill/>
        <a:ln>
          <a:noFill/>
        </a:ln>
        <a:effectLst/>
      </c:spPr>
    </c:plotArea>
    <c:legend>
      <c:legendPos val="b"/>
      <c:overlay val="0"/>
      <c:spPr>
        <a:noFill/>
        <a:ln>
          <a:noFill/>
        </a:ln>
        <a:effectLst/>
      </c:spPr>
      <c:txPr>
        <a:bodyPr rot="0" spcFirstLastPara="0" vertOverflow="ellipsis" vert="horz" wrap="square" anchor="ctr" anchorCtr="1"/>
        <a:lstStyle/>
        <a:p>
          <a:pPr>
            <a:defRPr lang="ja-JP"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lang="ja-JP"/>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ja-JP" sz="2400" b="0" i="0" u="none" strike="noStrike" kern="1200" spc="0" baseline="0">
                <a:solidFill>
                  <a:schemeClr val="tx1"/>
                </a:solidFill>
                <a:latin typeface="+mn-lt"/>
                <a:ea typeface="+mn-ea"/>
                <a:cs typeface="+mn-cs"/>
              </a:defRPr>
            </a:pPr>
            <a:r>
              <a:rPr lang="ja-JP" altLang="en-US" sz="2400" b="1" dirty="0">
                <a:solidFill>
                  <a:schemeClr val="tx1"/>
                </a:solidFill>
              </a:rPr>
              <a:t>種類と地表面の状況</a:t>
            </a:r>
            <a:endParaRPr lang="en-US" altLang="ja-JP" sz="2400" b="1" dirty="0">
              <a:solidFill>
                <a:schemeClr val="tx1"/>
              </a:solidFill>
            </a:endParaRPr>
          </a:p>
          <a:p>
            <a:pPr defTabSz="914400">
              <a:defRPr sz="2400">
                <a:solidFill>
                  <a:schemeClr val="tx1"/>
                </a:solidFill>
              </a:defRPr>
            </a:pPr>
            <a:r>
              <a:rPr lang="en-US" altLang="ja-JP" sz="2400" b="1" dirty="0">
                <a:solidFill>
                  <a:schemeClr val="tx1"/>
                </a:solidFill>
              </a:rPr>
              <a:t>(</a:t>
            </a:r>
            <a:r>
              <a:rPr lang="ja-JP" altLang="en-US" sz="2400" b="1" dirty="0">
                <a:solidFill>
                  <a:schemeClr val="tx1"/>
                </a:solidFill>
              </a:rPr>
              <a:t>関東ブロック</a:t>
            </a:r>
            <a:r>
              <a:rPr lang="en-US" altLang="ja-JP" sz="2400" b="1" dirty="0">
                <a:solidFill>
                  <a:schemeClr val="tx1"/>
                </a:solidFill>
              </a:rPr>
              <a:t>)</a:t>
            </a:r>
          </a:p>
        </c:rich>
      </c:tx>
      <c:layout>
        <c:manualLayout>
          <c:xMode val="edge"/>
          <c:yMode val="edge"/>
          <c:x val="0.2602732939632546"/>
          <c:y val="3.8888873500092493E-2"/>
        </c:manualLayout>
      </c:layout>
      <c:overlay val="0"/>
      <c:spPr>
        <a:noFill/>
        <a:ln>
          <a:noFill/>
        </a:ln>
        <a:effectLst/>
      </c:spPr>
      <c:txPr>
        <a:bodyPr rot="0" spcFirstLastPara="0" vertOverflow="ellipsis" vert="horz" wrap="square" anchor="ctr" anchorCtr="1"/>
        <a:lstStyle/>
        <a:p>
          <a:pPr defTabSz="914400">
            <a:defRPr lang="ja-JP" sz="2400" b="0" i="0" u="none" strike="noStrike" kern="1200" spc="0" baseline="0">
              <a:solidFill>
                <a:schemeClr val="tx1"/>
              </a:solidFill>
              <a:latin typeface="+mn-lt"/>
              <a:ea typeface="+mn-ea"/>
              <a:cs typeface="+mn-cs"/>
            </a:defRPr>
          </a:pPr>
          <a:endParaRPr lang="ja-JP"/>
        </a:p>
      </c:txPr>
    </c:title>
    <c:autoTitleDeleted val="0"/>
    <c:plotArea>
      <c:layout>
        <c:manualLayout>
          <c:layoutTarget val="inner"/>
          <c:xMode val="edge"/>
          <c:yMode val="edge"/>
          <c:x val="0.10713818605585911"/>
          <c:y val="0.21724594712963552"/>
          <c:w val="0.84002247782229056"/>
          <c:h val="0.36176828966146801"/>
        </c:manualLayout>
      </c:layout>
      <c:barChart>
        <c:barDir val="col"/>
        <c:grouping val="clustered"/>
        <c:varyColors val="0"/>
        <c:ser>
          <c:idx val="0"/>
          <c:order val="0"/>
          <c:tx>
            <c:strRef>
              <c:f>'[2]（集計表）日連事務局提出用'!$P$38</c:f>
              <c:strCache>
                <c:ptCount val="1"/>
                <c:pt idx="0">
                  <c:v>セイヨウタンポポ</c:v>
                </c:pt>
              </c:strCache>
            </c:strRef>
          </c:tx>
          <c:spPr>
            <a:solidFill>
              <a:srgbClr val="0070C0"/>
            </a:solidFill>
            <a:ln>
              <a:noFill/>
            </a:ln>
            <a:effectLst/>
          </c:spPr>
          <c:invertIfNegative val="0"/>
          <c:cat>
            <c:strRef>
              <c:f>'[2]（集計表）日連事務局提出用'!$O$39:$O$44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'[2]（集計表）日連事務局提出用'!$P$39:$P$44</c:f>
              <c:numCache>
                <c:formatCode>General</c:formatCode>
                <c:ptCount val="6"/>
                <c:pt idx="0">
                  <c:v>671</c:v>
                </c:pt>
                <c:pt idx="1">
                  <c:v>2147</c:v>
                </c:pt>
                <c:pt idx="2">
                  <c:v>1461</c:v>
                </c:pt>
                <c:pt idx="3">
                  <c:v>405</c:v>
                </c:pt>
                <c:pt idx="4">
                  <c:v>161</c:v>
                </c:pt>
                <c:pt idx="5">
                  <c:v>82</c:v>
                </c:pt>
              </c:numCache>
            </c:numRef>
          </c:val>
          <c:extLst>
            <c:ext xmlns:c16="http://schemas.microsoft.com/office/drawing/2014/chart" uri="{C3380CC4-5D6E-409C-BE32-E72D297353CC}">
              <c16:uniqueId val="{00000000-B9BF-4E67-824E-280C826261F9}"/>
            </c:ext>
          </c:extLst>
        </c:ser>
        <c:ser>
          <c:idx val="1"/>
          <c:order val="1"/>
          <c:tx>
            <c:strRef>
              <c:f>'[2]（集計表）日連事務局提出用'!$Q$38</c:f>
              <c:strCache>
                <c:ptCount val="1"/>
                <c:pt idx="0">
                  <c:v>アカミタンポポ</c:v>
                </c:pt>
              </c:strCache>
            </c:strRef>
          </c:tx>
          <c:spPr>
            <a:solidFill>
              <a:srgbClr val="C00000"/>
            </a:solidFill>
            <a:ln>
              <a:noFill/>
            </a:ln>
            <a:effectLst/>
          </c:spPr>
          <c:invertIfNegative val="0"/>
          <c:cat>
            <c:strRef>
              <c:f>'[2]（集計表）日連事務局提出用'!$O$39:$O$44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'[2]（集計表）日連事務局提出用'!$Q$39:$Q$44</c:f>
              <c:numCache>
                <c:formatCode>General</c:formatCode>
                <c:ptCount val="6"/>
                <c:pt idx="0">
                  <c:v>84</c:v>
                </c:pt>
                <c:pt idx="1">
                  <c:v>257</c:v>
                </c:pt>
                <c:pt idx="2">
                  <c:v>142</c:v>
                </c:pt>
                <c:pt idx="3">
                  <c:v>44</c:v>
                </c:pt>
                <c:pt idx="4">
                  <c:v>22</c:v>
                </c:pt>
                <c:pt idx="5">
                  <c:v>11</c:v>
                </c:pt>
              </c:numCache>
            </c:numRef>
          </c:val>
          <c:extLst>
            <c:ext xmlns:c16="http://schemas.microsoft.com/office/drawing/2014/chart" uri="{C3380CC4-5D6E-409C-BE32-E72D297353CC}">
              <c16:uniqueId val="{00000001-B9BF-4E67-824E-280C826261F9}"/>
            </c:ext>
          </c:extLst>
        </c:ser>
        <c:ser>
          <c:idx val="2"/>
          <c:order val="2"/>
          <c:tx>
            <c:strRef>
              <c:f>'[2]（集計表）日連事務局提出用'!$R$38</c:f>
              <c:strCache>
                <c:ptCount val="1"/>
                <c:pt idx="0">
                  <c:v>シロバナタンポポ</c:v>
                </c:pt>
              </c:strCache>
            </c:strRef>
          </c:tx>
          <c:spPr>
            <a:solidFill>
              <a:schemeClr val="accent6"/>
            </a:solidFill>
            <a:ln>
              <a:noFill/>
            </a:ln>
            <a:effectLst/>
          </c:spPr>
          <c:invertIfNegative val="0"/>
          <c:cat>
            <c:strRef>
              <c:f>'[2]（集計表）日連事務局提出用'!$O$39:$O$44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'[2]（集計表）日連事務局提出用'!$R$39:$R$44</c:f>
              <c:numCache>
                <c:formatCode>General</c:formatCode>
                <c:ptCount val="6"/>
                <c:pt idx="0">
                  <c:v>46</c:v>
                </c:pt>
                <c:pt idx="1">
                  <c:v>148</c:v>
                </c:pt>
                <c:pt idx="2">
                  <c:v>113</c:v>
                </c:pt>
                <c:pt idx="3">
                  <c:v>30</c:v>
                </c:pt>
                <c:pt idx="4">
                  <c:v>23</c:v>
                </c:pt>
                <c:pt idx="5">
                  <c:v>10</c:v>
                </c:pt>
              </c:numCache>
            </c:numRef>
          </c:val>
          <c:extLst>
            <c:ext xmlns:c16="http://schemas.microsoft.com/office/drawing/2014/chart" uri="{C3380CC4-5D6E-409C-BE32-E72D297353CC}">
              <c16:uniqueId val="{00000002-B9BF-4E67-824E-280C826261F9}"/>
            </c:ext>
          </c:extLst>
        </c:ser>
        <c:ser>
          <c:idx val="3"/>
          <c:order val="3"/>
          <c:tx>
            <c:strRef>
              <c:f>'[2]（集計表）日連事務局提出用'!$S$38</c:f>
              <c:strCache>
                <c:ptCount val="1"/>
                <c:pt idx="0">
                  <c:v>カントウタンポポ</c:v>
                </c:pt>
              </c:strCache>
            </c:strRef>
          </c:tx>
          <c:spPr>
            <a:solidFill>
              <a:srgbClr val="7030A0"/>
            </a:solidFill>
            <a:ln>
              <a:noFill/>
            </a:ln>
            <a:effectLst/>
          </c:spPr>
          <c:invertIfNegative val="0"/>
          <c:cat>
            <c:strRef>
              <c:f>'[2]（集計表）日連事務局提出用'!$O$39:$O$44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'[2]（集計表）日連事務局提出用'!$S$39:$S$44</c:f>
              <c:numCache>
                <c:formatCode>General</c:formatCode>
                <c:ptCount val="6"/>
                <c:pt idx="0">
                  <c:v>186</c:v>
                </c:pt>
                <c:pt idx="1">
                  <c:v>790</c:v>
                </c:pt>
                <c:pt idx="2">
                  <c:v>493</c:v>
                </c:pt>
                <c:pt idx="3">
                  <c:v>147</c:v>
                </c:pt>
                <c:pt idx="4">
                  <c:v>55</c:v>
                </c:pt>
                <c:pt idx="5">
                  <c:v>28</c:v>
                </c:pt>
              </c:numCache>
            </c:numRef>
          </c:val>
          <c:extLst>
            <c:ext xmlns:c16="http://schemas.microsoft.com/office/drawing/2014/chart" uri="{C3380CC4-5D6E-409C-BE32-E72D297353CC}">
              <c16:uniqueId val="{00000003-B9BF-4E67-824E-280C826261F9}"/>
            </c:ext>
          </c:extLst>
        </c:ser>
        <c:dLbls>
          <c:showLegendKey val="0"/>
          <c:showVal val="0"/>
          <c:showCatName val="0"/>
          <c:showSerName val="0"/>
          <c:showPercent val="0"/>
          <c:showBubbleSize val="0"/>
        </c:dLbls>
        <c:gapWidth val="199"/>
        <c:axId val="869988522"/>
        <c:axId val="962337651"/>
      </c:barChart>
      <c:catAx>
        <c:axId val="86998852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0"/>
          <a:lstStyle/>
          <a:p>
            <a:pPr>
              <a:defRPr lang="ja-JP" sz="1200" b="1" i="0" u="none" strike="noStrike" kern="1200" baseline="0">
                <a:ln>
                  <a:noFill/>
                </a:ln>
                <a:solidFill>
                  <a:schemeClr val="tx1"/>
                </a:solidFill>
                <a:latin typeface="+mn-lt"/>
                <a:ea typeface="+mn-ea"/>
                <a:cs typeface="+mn-cs"/>
              </a:defRPr>
            </a:pPr>
            <a:endParaRPr lang="ja-JP"/>
          </a:p>
        </c:txPr>
        <c:crossAx val="962337651"/>
        <c:crosses val="autoZero"/>
        <c:auto val="0"/>
        <c:lblAlgn val="ctr"/>
        <c:lblOffset val="100"/>
        <c:noMultiLvlLbl val="0"/>
      </c:catAx>
      <c:valAx>
        <c:axId val="962337651"/>
        <c:scaling>
          <c:orientation val="minMax"/>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ja-JP" sz="900" b="0" i="0" u="none" strike="noStrike" kern="1200" baseline="0">
                <a:solidFill>
                  <a:schemeClr val="tx1">
                    <a:lumMod val="65000"/>
                    <a:lumOff val="35000"/>
                  </a:schemeClr>
                </a:solidFill>
                <a:latin typeface="+mn-lt"/>
                <a:ea typeface="+mn-ea"/>
                <a:cs typeface="+mn-cs"/>
              </a:defRPr>
            </a:pPr>
            <a:endParaRPr lang="ja-JP"/>
          </a:p>
        </c:txPr>
        <c:crossAx val="86998852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lang="ja-JP"/>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185595902775391"/>
          <c:y val="9.5669168660473328E-2"/>
          <c:w val="0.63998110161743216"/>
          <c:h val="0.81886759550030874"/>
        </c:manualLayout>
      </c:layout>
      <c:doughnut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8F3A-4228-BAF3-88608791D443}"/>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3-8F3A-4228-BAF3-88608791D443}"/>
              </c:ext>
            </c:extLst>
          </c:dPt>
          <c:dPt>
            <c:idx val="2"/>
            <c:bubble3D val="0"/>
            <c:spPr>
              <a:solidFill>
                <a:srgbClr val="70AD47"/>
              </a:solidFill>
              <a:ln w="19050">
                <a:solidFill>
                  <a:schemeClr val="lt1"/>
                </a:solidFill>
              </a:ln>
              <a:effectLst/>
            </c:spPr>
            <c:extLst>
              <c:ext xmlns:c16="http://schemas.microsoft.com/office/drawing/2014/chart" uri="{C3380CC4-5D6E-409C-BE32-E72D297353CC}">
                <c16:uniqueId val="{00000005-8F3A-4228-BAF3-88608791D443}"/>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8F3A-4228-BAF3-88608791D443}"/>
              </c:ext>
            </c:extLst>
          </c:dPt>
          <c:dLbls>
            <c:dLbl>
              <c:idx val="0"/>
              <c:layout>
                <c:manualLayout>
                  <c:x val="0.13670171648666973"/>
                  <c:y val="0.1575857303379589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sz="1600" b="1" baseline="0" dirty="0">
                        <a:solidFill>
                          <a:schemeClr val="tx1"/>
                        </a:solidFill>
                      </a:rPr>
                      <a:t>セイヨウタンポポ</a:t>
                    </a:r>
                  </a:p>
                  <a:p>
                    <a:pPr>
                      <a:defRPr sz="1600" b="1">
                        <a:solidFill>
                          <a:schemeClr val="tx1"/>
                        </a:solidFill>
                      </a:defRPr>
                    </a:pPr>
                    <a:fld id="{760783CE-2010-4C5A-BB7B-795C2BE53B4E}" type="PERCENTAGE">
                      <a:rPr lang="en-US" altLang="ja-JP" sz="1600" b="1" baseline="0" smtClean="0">
                        <a:solidFill>
                          <a:schemeClr val="tx1"/>
                        </a:solidFill>
                      </a:rPr>
                      <a:pPr>
                        <a:defRPr sz="16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5912385835856849"/>
                      <c:h val="0.25645379595407086"/>
                    </c:manualLayout>
                  </c15:layout>
                  <c15:dlblFieldTable/>
                  <c15:showDataLabelsRange val="0"/>
                </c:ext>
                <c:ext xmlns:c16="http://schemas.microsoft.com/office/drawing/2014/chart" uri="{C3380CC4-5D6E-409C-BE32-E72D297353CC}">
                  <c16:uniqueId val="{00000001-8F3A-4228-BAF3-88608791D443}"/>
                </c:ext>
              </c:extLst>
            </c:dLbl>
            <c:dLbl>
              <c:idx val="1"/>
              <c:layout>
                <c:manualLayout>
                  <c:x val="-0.17063256353356418"/>
                  <c:y val="6.292168533702773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dirty="0"/>
                      <a:t>アカミタンポポ</a:t>
                    </a:r>
                    <a:endParaRPr lang="ja-JP" altLang="en-US" baseline="0" dirty="0"/>
                  </a:p>
                  <a:p>
                    <a:pPr>
                      <a:defRPr sz="1600" b="1">
                        <a:solidFill>
                          <a:schemeClr val="tx1"/>
                        </a:solidFill>
                      </a:defRPr>
                    </a:pPr>
                    <a:fld id="{32D406DD-D36B-4966-808E-5278CCFB0009}" type="PERCENTAGE">
                      <a:rPr lang="en-US" altLang="ja-JP" baseline="0" smtClean="0"/>
                      <a:pPr>
                        <a:defRPr sz="16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0438886852929727"/>
                      <c:h val="0.18525073947809509"/>
                    </c:manualLayout>
                  </c15:layout>
                  <c15:dlblFieldTable/>
                  <c15:showDataLabelsRange val="0"/>
                </c:ext>
                <c:ext xmlns:c16="http://schemas.microsoft.com/office/drawing/2014/chart" uri="{C3380CC4-5D6E-409C-BE32-E72D297353CC}">
                  <c16:uniqueId val="{00000003-8F3A-4228-BAF3-88608791D443}"/>
                </c:ext>
              </c:extLst>
            </c:dLbl>
            <c:dLbl>
              <c:idx val="2"/>
              <c:layout>
                <c:manualLayout>
                  <c:x val="-0.15442927308586751"/>
                  <c:y val="-0.10261362287109367"/>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r>
                      <a:rPr lang="ja-JP" altLang="en-US" baseline="0" dirty="0"/>
                      <a:t>シロバナタンポポ</a:t>
                    </a:r>
                  </a:p>
                  <a:p>
                    <a:pPr>
                      <a:defRPr sz="1600" b="1">
                        <a:solidFill>
                          <a:schemeClr val="tx1"/>
                        </a:solidFill>
                      </a:defRPr>
                    </a:pPr>
                    <a:fld id="{E3E66567-B232-46EC-8151-7F9D6E535CA5}" type="PERCENTAGE">
                      <a:rPr lang="en-US" altLang="ja-JP" baseline="0" smtClean="0"/>
                      <a:pPr>
                        <a:defRPr sz="1600" b="1">
                          <a:solidFill>
                            <a:schemeClr val="tx1"/>
                          </a:solidFill>
                        </a:defRPr>
                      </a:pPr>
                      <a:t>[パーセンテージ]</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7763617598859691"/>
                      <c:h val="0.19125656931586296"/>
                    </c:manualLayout>
                  </c15:layout>
                  <c15:dlblFieldTable/>
                  <c15:showDataLabelsRange val="0"/>
                </c:ext>
                <c:ext xmlns:c16="http://schemas.microsoft.com/office/drawing/2014/chart" uri="{C3380CC4-5D6E-409C-BE32-E72D297353CC}">
                  <c16:uniqueId val="{00000005-8F3A-4228-BAF3-88608791D443}"/>
                </c:ext>
              </c:extLst>
            </c:dLbl>
            <c:dLbl>
              <c:idx val="3"/>
              <c:layout>
                <c:manualLayout>
                  <c:x val="-0.12065829217156464"/>
                  <c:y val="-0.11369870860901538"/>
                </c:manualLayout>
              </c:layout>
              <c:tx>
                <c:rich>
                  <a:bodyPr/>
                  <a:lstStyle/>
                  <a:p>
                    <a:fld id="{9800064C-77D7-4B6F-BBF0-EB5CBA315A28}" type="CATEGORYNAME">
                      <a:rPr lang="ja-JP" altLang="en-US" smtClean="0"/>
                      <a:pPr/>
                      <a:t>[分類名]</a:t>
                    </a:fld>
                    <a:endParaRPr lang="ja-JP" altLang="en-US" baseline="0" dirty="0"/>
                  </a:p>
                  <a:p>
                    <a:fld id="{CFB4F907-449A-4E36-AC5B-A85FB032829D}" type="PERCENTAGE">
                      <a:rPr lang="en-US" altLang="ja-JP" baseline="0" smtClean="0"/>
                      <a:pPr/>
                      <a:t>[パーセンテージ]</a:t>
                    </a:fld>
                    <a:endParaRPr lang="ja-JP" altLang="en-US"/>
                  </a:p>
                </c:rich>
              </c:tx>
              <c:showLegendKey val="0"/>
              <c:showVal val="0"/>
              <c:showCatName val="1"/>
              <c:showSerName val="0"/>
              <c:showPercent val="1"/>
              <c:showBubbleSize val="0"/>
              <c:extLst>
                <c:ext xmlns:c15="http://schemas.microsoft.com/office/drawing/2012/chart" uri="{CE6537A1-D6FC-4f65-9D91-7224C49458BB}">
                  <c15:layout>
                    <c:manualLayout>
                      <c:w val="0.31789488646458902"/>
                      <c:h val="0.11842019160228943"/>
                    </c:manualLayout>
                  </c15:layout>
                  <c15:dlblFieldTable/>
                  <c15:showDataLabelsRange val="0"/>
                </c:ext>
                <c:ext xmlns:c16="http://schemas.microsoft.com/office/drawing/2014/chart" uri="{C3380CC4-5D6E-409C-BE32-E72D297353CC}">
                  <c16:uniqueId val="{00000007-8F3A-4228-BAF3-88608791D443}"/>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ja-JP"/>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'（集計表）日連事務局提出用'!$P$11:$S$11</c:f>
              <c:strCache>
                <c:ptCount val="4"/>
                <c:pt idx="0">
                  <c:v>セイヨウタンポポ</c:v>
                </c:pt>
                <c:pt idx="1">
                  <c:v>アカミタンポポ</c:v>
                </c:pt>
                <c:pt idx="2">
                  <c:v>シロバナタンポポ</c:v>
                </c:pt>
                <c:pt idx="3">
                  <c:v>カントウタンポポ</c:v>
                </c:pt>
              </c:strCache>
            </c:strRef>
          </c:cat>
          <c:val>
            <c:numRef>
              <c:f>'（集計表）日連事務局提出用'!$P$23:$S$23</c:f>
              <c:numCache>
                <c:formatCode>General</c:formatCode>
                <c:ptCount val="4"/>
                <c:pt idx="0">
                  <c:v>1177</c:v>
                </c:pt>
                <c:pt idx="1">
                  <c:v>163</c:v>
                </c:pt>
                <c:pt idx="2">
                  <c:v>91</c:v>
                </c:pt>
                <c:pt idx="3">
                  <c:v>269</c:v>
                </c:pt>
              </c:numCache>
            </c:numRef>
          </c:val>
          <c:extLst>
            <c:ext xmlns:c16="http://schemas.microsoft.com/office/drawing/2014/chart" uri="{C3380CC4-5D6E-409C-BE32-E72D297353CC}">
              <c16:uniqueId val="{00000008-8F3A-4228-BAF3-88608791D443}"/>
            </c:ext>
          </c:extLst>
        </c:ser>
        <c:dLbls>
          <c:showLegendKey val="0"/>
          <c:showVal val="1"/>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kumimoji="1" lang="ja-JP" altLang="ja-JP" sz="2400" b="1" i="0" u="none" strike="noStrike" baseline="0" dirty="0">
                <a:solidFill>
                  <a:schemeClr val="tx1"/>
                </a:solidFill>
                <a:effectLst/>
              </a:rPr>
              <a:t>種類と生育環境（北信越ブロック）</a:t>
            </a:r>
            <a:endParaRPr lang="ja-JP" altLang="en-US" sz="2400" dirty="0">
              <a:solidFill>
                <a:schemeClr val="tx1"/>
              </a:solidFill>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'（集計表）日連事務局提出用'!$P$11</c:f>
              <c:strCache>
                <c:ptCount val="1"/>
                <c:pt idx="0">
                  <c:v>セイヨウタンポポ</c:v>
                </c:pt>
              </c:strCache>
            </c:strRef>
          </c:tx>
          <c:spPr>
            <a:solidFill>
              <a:srgbClr val="0070C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'（集計表）日連事務局提出用'!$P$12:$P$22</c:f>
              <c:numCache>
                <c:formatCode>General</c:formatCode>
                <c:ptCount val="11"/>
                <c:pt idx="0">
                  <c:v>195</c:v>
                </c:pt>
                <c:pt idx="1">
                  <c:v>143</c:v>
                </c:pt>
                <c:pt idx="2">
                  <c:v>174</c:v>
                </c:pt>
                <c:pt idx="3">
                  <c:v>291</c:v>
                </c:pt>
                <c:pt idx="4">
                  <c:v>151</c:v>
                </c:pt>
                <c:pt idx="5">
                  <c:v>5</c:v>
                </c:pt>
                <c:pt idx="6">
                  <c:v>37</c:v>
                </c:pt>
                <c:pt idx="7">
                  <c:v>1</c:v>
                </c:pt>
                <c:pt idx="8">
                  <c:v>99</c:v>
                </c:pt>
                <c:pt idx="9">
                  <c:v>34</c:v>
                </c:pt>
                <c:pt idx="10">
                  <c:v>47</c:v>
                </c:pt>
              </c:numCache>
            </c:numRef>
          </c:val>
          <c:extLst>
            <c:ext xmlns:c16="http://schemas.microsoft.com/office/drawing/2014/chart" uri="{C3380CC4-5D6E-409C-BE32-E72D297353CC}">
              <c16:uniqueId val="{00000000-D796-4413-B7FB-5DD52A82F16E}"/>
            </c:ext>
          </c:extLst>
        </c:ser>
        <c:ser>
          <c:idx val="1"/>
          <c:order val="1"/>
          <c:tx>
            <c:strRef>
              <c:f>'（集計表）日連事務局提出用'!$Q$11</c:f>
              <c:strCache>
                <c:ptCount val="1"/>
                <c:pt idx="0">
                  <c:v>アカミタンポポ</c:v>
                </c:pt>
              </c:strCache>
            </c:strRef>
          </c:tx>
          <c:spPr>
            <a:solidFill>
              <a:srgbClr val="C0000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'（集計表）日連事務局提出用'!$Q$12:$Q$22</c:f>
              <c:numCache>
                <c:formatCode>General</c:formatCode>
                <c:ptCount val="11"/>
                <c:pt idx="0">
                  <c:v>22</c:v>
                </c:pt>
                <c:pt idx="1">
                  <c:v>23</c:v>
                </c:pt>
                <c:pt idx="2">
                  <c:v>33</c:v>
                </c:pt>
                <c:pt idx="3">
                  <c:v>23</c:v>
                </c:pt>
                <c:pt idx="4">
                  <c:v>15</c:v>
                </c:pt>
                <c:pt idx="5">
                  <c:v>0</c:v>
                </c:pt>
                <c:pt idx="6">
                  <c:v>11</c:v>
                </c:pt>
                <c:pt idx="7">
                  <c:v>0</c:v>
                </c:pt>
                <c:pt idx="8">
                  <c:v>21</c:v>
                </c:pt>
                <c:pt idx="9">
                  <c:v>3</c:v>
                </c:pt>
                <c:pt idx="10">
                  <c:v>12</c:v>
                </c:pt>
              </c:numCache>
            </c:numRef>
          </c:val>
          <c:extLst>
            <c:ext xmlns:c16="http://schemas.microsoft.com/office/drawing/2014/chart" uri="{C3380CC4-5D6E-409C-BE32-E72D297353CC}">
              <c16:uniqueId val="{00000001-D796-4413-B7FB-5DD52A82F16E}"/>
            </c:ext>
          </c:extLst>
        </c:ser>
        <c:ser>
          <c:idx val="2"/>
          <c:order val="2"/>
          <c:tx>
            <c:strRef>
              <c:f>'（集計表）日連事務局提出用'!$R$11</c:f>
              <c:strCache>
                <c:ptCount val="1"/>
                <c:pt idx="0">
                  <c:v>シロバナタンポポ</c:v>
                </c:pt>
              </c:strCache>
            </c:strRef>
          </c:tx>
          <c:spPr>
            <a:solidFill>
              <a:schemeClr val="accent6"/>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'（集計表）日連事務局提出用'!$R$12:$R$22</c:f>
              <c:numCache>
                <c:formatCode>General</c:formatCode>
                <c:ptCount val="11"/>
                <c:pt idx="0">
                  <c:v>8</c:v>
                </c:pt>
                <c:pt idx="1">
                  <c:v>14</c:v>
                </c:pt>
                <c:pt idx="2">
                  <c:v>8</c:v>
                </c:pt>
                <c:pt idx="3">
                  <c:v>14</c:v>
                </c:pt>
                <c:pt idx="4">
                  <c:v>14</c:v>
                </c:pt>
                <c:pt idx="5">
                  <c:v>0</c:v>
                </c:pt>
                <c:pt idx="6">
                  <c:v>12</c:v>
                </c:pt>
                <c:pt idx="7">
                  <c:v>1</c:v>
                </c:pt>
                <c:pt idx="8">
                  <c:v>14</c:v>
                </c:pt>
                <c:pt idx="9">
                  <c:v>1</c:v>
                </c:pt>
                <c:pt idx="10">
                  <c:v>5</c:v>
                </c:pt>
              </c:numCache>
            </c:numRef>
          </c:val>
          <c:extLst>
            <c:ext xmlns:c16="http://schemas.microsoft.com/office/drawing/2014/chart" uri="{C3380CC4-5D6E-409C-BE32-E72D297353CC}">
              <c16:uniqueId val="{00000002-D796-4413-B7FB-5DD52A82F16E}"/>
            </c:ext>
          </c:extLst>
        </c:ser>
        <c:ser>
          <c:idx val="3"/>
          <c:order val="3"/>
          <c:tx>
            <c:strRef>
              <c:f>'（集計表）日連事務局提出用'!$S$11</c:f>
              <c:strCache>
                <c:ptCount val="1"/>
                <c:pt idx="0">
                  <c:v>カントウタンポポ</c:v>
                </c:pt>
              </c:strCache>
            </c:strRef>
          </c:tx>
          <c:spPr>
            <a:solidFill>
              <a:srgbClr val="7030A0"/>
            </a:solidFill>
            <a:ln>
              <a:noFill/>
            </a:ln>
            <a:effectLst/>
          </c:spPr>
          <c:invertIfNegative val="0"/>
          <c:cat>
            <c:strRef>
              <c:f>'（集計表）日連事務局提出用'!$O$12:$O$22</c:f>
              <c:strCache>
                <c:ptCount val="11"/>
                <c:pt idx="0">
                  <c:v>畑・周辺</c:v>
                </c:pt>
                <c:pt idx="1">
                  <c:v>田・周辺</c:v>
                </c:pt>
                <c:pt idx="2">
                  <c:v>建て込んだ住宅・周辺</c:v>
                </c:pt>
                <c:pt idx="3">
                  <c:v>緑の多い住宅・周辺</c:v>
                </c:pt>
                <c:pt idx="4">
                  <c:v>公園</c:v>
                </c:pt>
                <c:pt idx="5">
                  <c:v>林</c:v>
                </c:pt>
                <c:pt idx="6">
                  <c:v>河川敷</c:v>
                </c:pt>
                <c:pt idx="7">
                  <c:v>海岸</c:v>
                </c:pt>
                <c:pt idx="8">
                  <c:v>草原</c:v>
                </c:pt>
                <c:pt idx="9">
                  <c:v>校庭</c:v>
                </c:pt>
                <c:pt idx="10">
                  <c:v>その他</c:v>
                </c:pt>
              </c:strCache>
            </c:strRef>
          </c:cat>
          <c:val>
            <c:numRef>
              <c:f>'（集計表）日連事務局提出用'!$S$12:$S$22</c:f>
              <c:numCache>
                <c:formatCode>General</c:formatCode>
                <c:ptCount val="11"/>
                <c:pt idx="0">
                  <c:v>24</c:v>
                </c:pt>
                <c:pt idx="1">
                  <c:v>45</c:v>
                </c:pt>
                <c:pt idx="2">
                  <c:v>31</c:v>
                </c:pt>
                <c:pt idx="3">
                  <c:v>37</c:v>
                </c:pt>
                <c:pt idx="4">
                  <c:v>45</c:v>
                </c:pt>
                <c:pt idx="5">
                  <c:v>4</c:v>
                </c:pt>
                <c:pt idx="6">
                  <c:v>16</c:v>
                </c:pt>
                <c:pt idx="7">
                  <c:v>1</c:v>
                </c:pt>
                <c:pt idx="8">
                  <c:v>35</c:v>
                </c:pt>
                <c:pt idx="9">
                  <c:v>12</c:v>
                </c:pt>
                <c:pt idx="10">
                  <c:v>19</c:v>
                </c:pt>
              </c:numCache>
            </c:numRef>
          </c:val>
          <c:extLst>
            <c:ext xmlns:c16="http://schemas.microsoft.com/office/drawing/2014/chart" uri="{C3380CC4-5D6E-409C-BE32-E72D297353CC}">
              <c16:uniqueId val="{00000003-D796-4413-B7FB-5DD52A82F16E}"/>
            </c:ext>
          </c:extLst>
        </c:ser>
        <c:dLbls>
          <c:showLegendKey val="0"/>
          <c:showVal val="0"/>
          <c:showCatName val="0"/>
          <c:showSerName val="0"/>
          <c:showPercent val="0"/>
          <c:showBubbleSize val="0"/>
        </c:dLbls>
        <c:gapWidth val="219"/>
        <c:overlap val="-27"/>
        <c:axId val="540521504"/>
        <c:axId val="540512320"/>
      </c:barChart>
      <c:catAx>
        <c:axId val="540521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200" b="1" i="0" u="none" strike="noStrike" kern="1200" baseline="0">
                <a:solidFill>
                  <a:schemeClr val="tx1"/>
                </a:solidFill>
                <a:latin typeface="+mn-lt"/>
                <a:ea typeface="+mn-ea"/>
                <a:cs typeface="+mn-cs"/>
              </a:defRPr>
            </a:pPr>
            <a:endParaRPr lang="ja-JP"/>
          </a:p>
        </c:txPr>
        <c:crossAx val="540512320"/>
        <c:crosses val="autoZero"/>
        <c:auto val="1"/>
        <c:lblAlgn val="ctr"/>
        <c:lblOffset val="100"/>
        <c:noMultiLvlLbl val="0"/>
      </c:catAx>
      <c:valAx>
        <c:axId val="540512320"/>
        <c:scaling>
          <c:orientation val="minMax"/>
        </c:scaling>
        <c:delete val="0"/>
        <c:axPos val="l"/>
        <c:majorGridlines>
          <c:spPr>
            <a:ln w="9525" cap="flat" cmpd="sng" algn="ctr">
              <a:solidFill>
                <a:schemeClr val="tx1"/>
              </a:solidFill>
              <a:round/>
            </a:ln>
            <a:effectLst/>
          </c:spPr>
        </c:majorGridlines>
        <c:title>
          <c:tx>
            <c:rich>
              <a:bodyPr rot="0" spcFirstLastPara="1" vertOverflow="ellipsis" wrap="square" anchor="ctr" anchorCtr="1"/>
              <a:lstStyle/>
              <a:p>
                <a:pPr>
                  <a:defRPr sz="1000" b="1" i="0" u="none" strike="noStrike" kern="1200" baseline="0">
                    <a:solidFill>
                      <a:schemeClr val="tx1"/>
                    </a:solidFill>
                    <a:latin typeface="+mn-lt"/>
                    <a:ea typeface="+mn-ea"/>
                    <a:cs typeface="+mn-cs"/>
                  </a:defRPr>
                </a:pPr>
                <a:r>
                  <a:rPr lang="ja-JP" altLang="en-US" b="1">
                    <a:solidFill>
                      <a:schemeClr val="tx1"/>
                    </a:solidFill>
                  </a:rPr>
                  <a:t>（件）</a:t>
                </a:r>
              </a:p>
            </c:rich>
          </c:tx>
          <c:overlay val="0"/>
          <c:spPr>
            <a:noFill/>
            <a:ln>
              <a:noFill/>
            </a:ln>
            <a:effectLst/>
          </c:spPr>
          <c:txPr>
            <a:bodyPr rot="0" spcFirstLastPara="1" vertOverflow="ellipsis" wrap="square" anchor="ctr" anchorCtr="1"/>
            <a:lstStyle/>
            <a:p>
              <a:pPr>
                <a:defRPr sz="1000" b="1" i="0" u="none" strike="noStrike" kern="1200" baseline="0">
                  <a:solidFill>
                    <a:schemeClr val="tx1"/>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052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kumimoji="1" lang="ja-JP" altLang="ja-JP" sz="2400" b="1" dirty="0">
                <a:solidFill>
                  <a:schemeClr val="tx1"/>
                </a:solidFill>
                <a:effectLst/>
              </a:rPr>
              <a:t>種類と地表面の状況</a:t>
            </a:r>
            <a:endParaRPr kumimoji="1" lang="en-US" altLang="ja-JP" sz="2400" b="1" dirty="0">
              <a:solidFill>
                <a:schemeClr val="tx1"/>
              </a:solidFill>
              <a:effectLst/>
            </a:endParaRPr>
          </a:p>
          <a:p>
            <a:pPr>
              <a:defRPr sz="2400">
                <a:solidFill>
                  <a:schemeClr val="tx1"/>
                </a:solidFill>
              </a:defRPr>
            </a:pPr>
            <a:r>
              <a:rPr kumimoji="1" lang="ja-JP" altLang="ja-JP" sz="2400" b="1" dirty="0">
                <a:solidFill>
                  <a:schemeClr val="tx1"/>
                </a:solidFill>
                <a:effectLst/>
              </a:rPr>
              <a:t>（北信越ブロック）</a:t>
            </a:r>
            <a:endParaRPr lang="ja-JP" altLang="ja-JP" sz="2400" dirty="0">
              <a:solidFill>
                <a:schemeClr val="tx1"/>
              </a:solidFill>
              <a:effectLst/>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ja-JP"/>
        </a:p>
      </c:txPr>
    </c:title>
    <c:autoTitleDeleted val="0"/>
    <c:plotArea>
      <c:layout/>
      <c:barChart>
        <c:barDir val="col"/>
        <c:grouping val="clustered"/>
        <c:varyColors val="0"/>
        <c:ser>
          <c:idx val="0"/>
          <c:order val="0"/>
          <c:tx>
            <c:strRef>
              <c:f>'（集計表）日連事務局提出用'!$P$38</c:f>
              <c:strCache>
                <c:ptCount val="1"/>
                <c:pt idx="0">
                  <c:v>セイヨウタンポポ</c:v>
                </c:pt>
              </c:strCache>
            </c:strRef>
          </c:tx>
          <c:spPr>
            <a:solidFill>
              <a:srgbClr val="0070C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'（集計表）日連事務局提出用'!$P$39:$P$44</c:f>
              <c:numCache>
                <c:formatCode>General</c:formatCode>
                <c:ptCount val="6"/>
                <c:pt idx="0">
                  <c:v>137</c:v>
                </c:pt>
                <c:pt idx="1">
                  <c:v>572</c:v>
                </c:pt>
                <c:pt idx="2">
                  <c:v>338</c:v>
                </c:pt>
                <c:pt idx="3">
                  <c:v>71</c:v>
                </c:pt>
                <c:pt idx="4">
                  <c:v>38</c:v>
                </c:pt>
                <c:pt idx="5">
                  <c:v>21</c:v>
                </c:pt>
              </c:numCache>
            </c:numRef>
          </c:val>
          <c:extLst>
            <c:ext xmlns:c16="http://schemas.microsoft.com/office/drawing/2014/chart" uri="{C3380CC4-5D6E-409C-BE32-E72D297353CC}">
              <c16:uniqueId val="{00000000-EEE2-4A04-B3A8-F10F3BB8C2DB}"/>
            </c:ext>
          </c:extLst>
        </c:ser>
        <c:ser>
          <c:idx val="1"/>
          <c:order val="1"/>
          <c:tx>
            <c:strRef>
              <c:f>'（集計表）日連事務局提出用'!$Q$38</c:f>
              <c:strCache>
                <c:ptCount val="1"/>
                <c:pt idx="0">
                  <c:v>アカミタンポポ</c:v>
                </c:pt>
              </c:strCache>
            </c:strRef>
          </c:tx>
          <c:spPr>
            <a:solidFill>
              <a:srgbClr val="C0000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'（集計表）日連事務局提出用'!$Q$39:$Q$44</c:f>
              <c:numCache>
                <c:formatCode>General</c:formatCode>
                <c:ptCount val="6"/>
                <c:pt idx="0">
                  <c:v>35</c:v>
                </c:pt>
                <c:pt idx="1">
                  <c:v>60</c:v>
                </c:pt>
                <c:pt idx="2">
                  <c:v>45</c:v>
                </c:pt>
                <c:pt idx="3">
                  <c:v>15</c:v>
                </c:pt>
                <c:pt idx="4">
                  <c:v>5</c:v>
                </c:pt>
                <c:pt idx="5">
                  <c:v>3</c:v>
                </c:pt>
              </c:numCache>
            </c:numRef>
          </c:val>
          <c:extLst>
            <c:ext xmlns:c16="http://schemas.microsoft.com/office/drawing/2014/chart" uri="{C3380CC4-5D6E-409C-BE32-E72D297353CC}">
              <c16:uniqueId val="{00000001-EEE2-4A04-B3A8-F10F3BB8C2DB}"/>
            </c:ext>
          </c:extLst>
        </c:ser>
        <c:ser>
          <c:idx val="2"/>
          <c:order val="2"/>
          <c:tx>
            <c:strRef>
              <c:f>'（集計表）日連事務局提出用'!$R$38</c:f>
              <c:strCache>
                <c:ptCount val="1"/>
                <c:pt idx="0">
                  <c:v>シロバナタンポポ</c:v>
                </c:pt>
              </c:strCache>
            </c:strRef>
          </c:tx>
          <c:spPr>
            <a:solidFill>
              <a:schemeClr val="accent6"/>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'（集計表）日連事務局提出用'!$R$39:$R$44</c:f>
              <c:numCache>
                <c:formatCode>General</c:formatCode>
                <c:ptCount val="6"/>
                <c:pt idx="0">
                  <c:v>13</c:v>
                </c:pt>
                <c:pt idx="1">
                  <c:v>33</c:v>
                </c:pt>
                <c:pt idx="2">
                  <c:v>30</c:v>
                </c:pt>
                <c:pt idx="3">
                  <c:v>5</c:v>
                </c:pt>
                <c:pt idx="4">
                  <c:v>8</c:v>
                </c:pt>
                <c:pt idx="5">
                  <c:v>2</c:v>
                </c:pt>
              </c:numCache>
            </c:numRef>
          </c:val>
          <c:extLst>
            <c:ext xmlns:c16="http://schemas.microsoft.com/office/drawing/2014/chart" uri="{C3380CC4-5D6E-409C-BE32-E72D297353CC}">
              <c16:uniqueId val="{00000002-EEE2-4A04-B3A8-F10F3BB8C2DB}"/>
            </c:ext>
          </c:extLst>
        </c:ser>
        <c:ser>
          <c:idx val="3"/>
          <c:order val="3"/>
          <c:tx>
            <c:strRef>
              <c:f>'（集計表）日連事務局提出用'!$S$38</c:f>
              <c:strCache>
                <c:ptCount val="1"/>
                <c:pt idx="0">
                  <c:v>カントウタンポポ</c:v>
                </c:pt>
              </c:strCache>
            </c:strRef>
          </c:tx>
          <c:spPr>
            <a:solidFill>
              <a:srgbClr val="7030A0"/>
            </a:solidFill>
            <a:ln>
              <a:noFill/>
            </a:ln>
            <a:effectLst/>
          </c:spPr>
          <c:invertIfNegative val="0"/>
          <c:cat>
            <c:strRef>
              <c:f>'（集計表）日連事務局提出用'!$O$39:$O$44</c:f>
              <c:strCache>
                <c:ptCount val="6"/>
                <c:pt idx="0">
                  <c:v>コンクリートなどに囲まれている</c:v>
                </c:pt>
                <c:pt idx="1">
                  <c:v>雑草が密生している</c:v>
                </c:pt>
                <c:pt idx="2">
                  <c:v>雑草がまばらに生息</c:v>
                </c:pt>
                <c:pt idx="3">
                  <c:v>タンポポが群生</c:v>
                </c:pt>
                <c:pt idx="4">
                  <c:v>ほぼ全面が土</c:v>
                </c:pt>
                <c:pt idx="5">
                  <c:v>その他</c:v>
                </c:pt>
              </c:strCache>
            </c:strRef>
          </c:cat>
          <c:val>
            <c:numRef>
              <c:f>'（集計表）日連事務局提出用'!$S$39:$S$44</c:f>
              <c:numCache>
                <c:formatCode>General</c:formatCode>
                <c:ptCount val="6"/>
                <c:pt idx="0">
                  <c:v>44</c:v>
                </c:pt>
                <c:pt idx="1">
                  <c:v>121</c:v>
                </c:pt>
                <c:pt idx="2">
                  <c:v>71</c:v>
                </c:pt>
                <c:pt idx="3">
                  <c:v>22</c:v>
                </c:pt>
                <c:pt idx="4">
                  <c:v>5</c:v>
                </c:pt>
                <c:pt idx="5">
                  <c:v>6</c:v>
                </c:pt>
              </c:numCache>
            </c:numRef>
          </c:val>
          <c:extLst>
            <c:ext xmlns:c16="http://schemas.microsoft.com/office/drawing/2014/chart" uri="{C3380CC4-5D6E-409C-BE32-E72D297353CC}">
              <c16:uniqueId val="{00000003-EEE2-4A04-B3A8-F10F3BB8C2DB}"/>
            </c:ext>
          </c:extLst>
        </c:ser>
        <c:dLbls>
          <c:showLegendKey val="0"/>
          <c:showVal val="0"/>
          <c:showCatName val="0"/>
          <c:showSerName val="0"/>
          <c:showPercent val="0"/>
          <c:showBubbleSize val="0"/>
        </c:dLbls>
        <c:gapWidth val="199"/>
        <c:axId val="540528064"/>
        <c:axId val="540529704"/>
      </c:barChart>
      <c:catAx>
        <c:axId val="540528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eaVert" wrap="square" anchor="ctr" anchorCtr="1"/>
          <a:lstStyle/>
          <a:p>
            <a:pPr>
              <a:defRPr sz="1050" b="1" i="0" u="none" strike="noStrike" kern="1200" baseline="0">
                <a:solidFill>
                  <a:schemeClr val="tx1"/>
                </a:solidFill>
                <a:latin typeface="+mn-lt"/>
                <a:ea typeface="+mn-ea"/>
                <a:cs typeface="+mn-cs"/>
              </a:defRPr>
            </a:pPr>
            <a:endParaRPr lang="ja-JP"/>
          </a:p>
        </c:txPr>
        <c:crossAx val="540529704"/>
        <c:crosses val="autoZero"/>
        <c:auto val="1"/>
        <c:lblAlgn val="ctr"/>
        <c:lblOffset val="100"/>
        <c:noMultiLvlLbl val="0"/>
      </c:catAx>
      <c:valAx>
        <c:axId val="540529704"/>
        <c:scaling>
          <c:orientation val="minMax"/>
        </c:scaling>
        <c:delete val="0"/>
        <c:axPos val="l"/>
        <c:majorGridlines>
          <c:spPr>
            <a:ln w="9525" cap="flat" cmpd="sng" algn="ctr">
              <a:solidFill>
                <a:schemeClr val="tx1"/>
              </a:solidFill>
              <a:round/>
            </a:ln>
            <a:effectLst/>
          </c:spPr>
        </c:majorGridlines>
        <c:title>
          <c:tx>
            <c:rich>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（件）</a:t>
                </a:r>
              </a:p>
            </c:rich>
          </c:tx>
          <c:overlay val="0"/>
          <c:spPr>
            <a:noFill/>
            <a:ln>
              <a:noFill/>
            </a:ln>
            <a:effectLst/>
          </c:spPr>
          <c:txPr>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40528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1-12-24T19:04:36.202" idx="1">
    <p:pos x="7680" y="151"/>
    <p:text/>
    <p:extLst>
      <p:ext uri="{C676402C-5697-4E1C-873F-D02D1690AC5C}">
        <p15:threadingInfo xmlns:p15="http://schemas.microsoft.com/office/powerpoint/2012/main" timeZoneBias="-54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6053DF-AD44-4DBD-8E45-DE01A5DC886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kumimoji="1" lang="ja-JP" altLang="en-US"/>
        </a:p>
      </dgm:t>
    </dgm:pt>
    <dgm:pt modelId="{604E5A2B-A1AB-44EC-8C2E-E02F8FE8849F}">
      <dgm:prSet phldrT="[テキスト]">
        <dgm:style>
          <a:lnRef idx="2">
            <a:schemeClr val="accent3">
              <a:shade val="50000"/>
            </a:schemeClr>
          </a:lnRef>
          <a:fillRef idx="1">
            <a:schemeClr val="accent3"/>
          </a:fillRef>
          <a:effectRef idx="0">
            <a:schemeClr val="accent3"/>
          </a:effectRef>
          <a:fontRef idx="minor">
            <a:schemeClr val="lt1"/>
          </a:fontRef>
        </dgm:style>
      </dgm:prSet>
      <dgm:spPr>
        <a:solidFill>
          <a:srgbClr val="FFC000"/>
        </a:solidFill>
        <a:ln>
          <a:solidFill>
            <a:schemeClr val="tx1"/>
          </a:solidFill>
        </a:ln>
      </dgm:spPr>
      <dgm:t>
        <a:bodyPr/>
        <a:lstStyle/>
        <a:p>
          <a:r>
            <a:rPr kumimoji="1" lang="ja-JP" altLang="en-US" dirty="0">
              <a:solidFill>
                <a:schemeClr val="tx1"/>
              </a:solidFill>
            </a:rPr>
            <a:t>タンポポ</a:t>
          </a:r>
        </a:p>
      </dgm:t>
    </dgm:pt>
    <dgm:pt modelId="{5548029B-9435-45F5-8704-DC5E53C591F7}" type="parTrans" cxnId="{1B059500-4928-4FB3-BE2F-377FA14945AF}">
      <dgm:prSet/>
      <dgm:spPr/>
      <dgm:t>
        <a:bodyPr/>
        <a:lstStyle/>
        <a:p>
          <a:endParaRPr kumimoji="1" lang="ja-JP" altLang="en-US"/>
        </a:p>
      </dgm:t>
    </dgm:pt>
    <dgm:pt modelId="{F76FA307-1CB4-437E-AA91-95B5C5D02A3B}" type="sibTrans" cxnId="{1B059500-4928-4FB3-BE2F-377FA14945AF}">
      <dgm:prSet/>
      <dgm:spPr/>
      <dgm:t>
        <a:bodyPr/>
        <a:lstStyle/>
        <a:p>
          <a:endParaRPr kumimoji="1" lang="ja-JP" altLang="en-US"/>
        </a:p>
      </dgm:t>
    </dgm:pt>
    <dgm:pt modelId="{2D960DC1-8232-4801-8998-3178911058EC}">
      <dgm:prSet phldrT="[テキスト]" custT="1">
        <dgm:style>
          <a:lnRef idx="2">
            <a:schemeClr val="accent4">
              <a:shade val="50000"/>
            </a:schemeClr>
          </a:lnRef>
          <a:fillRef idx="1">
            <a:schemeClr val="accent4"/>
          </a:fillRef>
          <a:effectRef idx="0">
            <a:schemeClr val="accent4"/>
          </a:effectRef>
          <a:fontRef idx="minor">
            <a:schemeClr val="lt1"/>
          </a:fontRef>
        </dgm:style>
      </dgm:prSet>
      <dgm:spPr>
        <a:solidFill>
          <a:srgbClr val="FFC000"/>
        </a:solidFill>
        <a:ln>
          <a:solidFill>
            <a:schemeClr val="tx1"/>
          </a:solidFill>
        </a:ln>
      </dgm:spPr>
      <dgm:t>
        <a:bodyPr/>
        <a:lstStyle/>
        <a:p>
          <a:r>
            <a:rPr kumimoji="1" lang="ja-JP" altLang="en-US" sz="3600" b="1" dirty="0">
              <a:solidFill>
                <a:schemeClr val="tx1"/>
              </a:solidFill>
            </a:rPr>
            <a:t>花は白い</a:t>
          </a:r>
        </a:p>
      </dgm:t>
    </dgm:pt>
    <dgm:pt modelId="{F819D8AF-13A5-445D-BE0E-5D8EEE080F2B}" type="parTrans" cxnId="{2BFB0735-A49A-41AB-B882-6ACE275CE2A0}">
      <dgm:prSet/>
      <dgm:spPr/>
      <dgm:t>
        <a:bodyPr/>
        <a:lstStyle/>
        <a:p>
          <a:endParaRPr kumimoji="1" lang="ja-JP" altLang="en-US"/>
        </a:p>
      </dgm:t>
    </dgm:pt>
    <dgm:pt modelId="{11069FAE-E341-4EAC-A011-96CE797834E5}" type="sibTrans" cxnId="{2BFB0735-A49A-41AB-B882-6ACE275CE2A0}">
      <dgm:prSet/>
      <dgm:spPr/>
      <dgm:t>
        <a:bodyPr/>
        <a:lstStyle/>
        <a:p>
          <a:endParaRPr kumimoji="1" lang="ja-JP" altLang="en-US"/>
        </a:p>
      </dgm:t>
    </dgm:pt>
    <dgm:pt modelId="{1658F190-970B-4B0C-AD58-F1BC15555BBA}">
      <dgm:prSet phldrT="[テキスト]" custT="1">
        <dgm:style>
          <a:lnRef idx="2">
            <a:schemeClr val="accent4">
              <a:shade val="50000"/>
            </a:schemeClr>
          </a:lnRef>
          <a:fillRef idx="1">
            <a:schemeClr val="accent4"/>
          </a:fillRef>
          <a:effectRef idx="0">
            <a:schemeClr val="accent4"/>
          </a:effectRef>
          <a:fontRef idx="minor">
            <a:schemeClr val="lt1"/>
          </a:fontRef>
        </dgm:style>
      </dgm:prSet>
      <dgm:spPr>
        <a:solidFill>
          <a:srgbClr val="FFC000"/>
        </a:solidFill>
        <a:ln>
          <a:solidFill>
            <a:schemeClr val="tx1"/>
          </a:solidFill>
        </a:ln>
      </dgm:spPr>
      <dgm:t>
        <a:bodyPr/>
        <a:lstStyle/>
        <a:p>
          <a:r>
            <a:rPr kumimoji="1" lang="ja-JP" altLang="en-US" sz="3200" b="1" dirty="0">
              <a:solidFill>
                <a:schemeClr val="tx1"/>
              </a:solidFill>
            </a:rPr>
            <a:t>花は黄色い</a:t>
          </a:r>
        </a:p>
      </dgm:t>
    </dgm:pt>
    <dgm:pt modelId="{67E54D67-6055-4348-A1D9-CCBA540A220C}" type="sibTrans" cxnId="{92B64E40-9800-497D-8621-04BBA2ECCE62}">
      <dgm:prSet/>
      <dgm:spPr/>
      <dgm:t>
        <a:bodyPr/>
        <a:lstStyle/>
        <a:p>
          <a:endParaRPr kumimoji="1" lang="ja-JP" altLang="en-US"/>
        </a:p>
      </dgm:t>
    </dgm:pt>
    <dgm:pt modelId="{8067C1D0-5B94-4D57-BB0D-441C9AF35750}" type="parTrans" cxnId="{92B64E40-9800-497D-8621-04BBA2ECCE62}">
      <dgm:prSet/>
      <dgm:spPr/>
      <dgm:t>
        <a:bodyPr/>
        <a:lstStyle/>
        <a:p>
          <a:endParaRPr kumimoji="1" lang="ja-JP" altLang="en-US"/>
        </a:p>
      </dgm:t>
    </dgm:pt>
    <dgm:pt modelId="{2E079258-D733-4783-AACC-0F7DF2FAE848}">
      <dgm:prSet phldrT="[テキスト]" custT="1">
        <dgm:style>
          <a:lnRef idx="2">
            <a:schemeClr val="accent4">
              <a:shade val="50000"/>
            </a:schemeClr>
          </a:lnRef>
          <a:fillRef idx="1">
            <a:schemeClr val="accent4"/>
          </a:fillRef>
          <a:effectRef idx="0">
            <a:schemeClr val="accent4"/>
          </a:effectRef>
          <a:fontRef idx="minor">
            <a:schemeClr val="lt1"/>
          </a:fontRef>
        </dgm:style>
      </dgm:prSet>
      <dgm:spPr>
        <a:solidFill>
          <a:srgbClr val="FFC000"/>
        </a:solidFill>
        <a:ln>
          <a:solidFill>
            <a:schemeClr val="tx1"/>
          </a:solidFill>
        </a:ln>
      </dgm:spPr>
      <dgm:t>
        <a:bodyPr/>
        <a:lstStyle/>
        <a:p>
          <a:r>
            <a:rPr kumimoji="1" lang="ja-JP" altLang="en-US" sz="1600" b="1" dirty="0">
              <a:solidFill>
                <a:schemeClr val="tx1"/>
              </a:solidFill>
            </a:rPr>
            <a:t>総苞片は反り返らない</a:t>
          </a:r>
        </a:p>
      </dgm:t>
    </dgm:pt>
    <dgm:pt modelId="{4794CC69-4BB9-41E5-A1F4-A2E30FE78FA4}" type="sibTrans" cxnId="{D09F9FCB-7DBC-48EE-A7A9-EB196C5E3C7F}">
      <dgm:prSet/>
      <dgm:spPr/>
      <dgm:t>
        <a:bodyPr/>
        <a:lstStyle/>
        <a:p>
          <a:endParaRPr kumimoji="1" lang="ja-JP" altLang="en-US"/>
        </a:p>
      </dgm:t>
    </dgm:pt>
    <dgm:pt modelId="{BC1CAA9C-BEE5-4514-BD79-5CF75E47AF89}" type="parTrans" cxnId="{D09F9FCB-7DBC-48EE-A7A9-EB196C5E3C7F}">
      <dgm:prSet/>
      <dgm:spPr/>
      <dgm:t>
        <a:bodyPr/>
        <a:lstStyle/>
        <a:p>
          <a:endParaRPr kumimoji="1" lang="ja-JP" altLang="en-US"/>
        </a:p>
      </dgm:t>
    </dgm:pt>
    <dgm:pt modelId="{169770BA-9E0F-4D70-A2ED-8CC09537590F}">
      <dgm:prSet custT="1">
        <dgm:style>
          <a:lnRef idx="2">
            <a:schemeClr val="accent4">
              <a:shade val="50000"/>
            </a:schemeClr>
          </a:lnRef>
          <a:fillRef idx="1">
            <a:schemeClr val="accent4"/>
          </a:fillRef>
          <a:effectRef idx="0">
            <a:schemeClr val="accent4"/>
          </a:effectRef>
          <a:fontRef idx="minor">
            <a:schemeClr val="lt1"/>
          </a:fontRef>
        </dgm:style>
      </dgm:prSet>
      <dgm:spPr>
        <a:solidFill>
          <a:srgbClr val="FFC000"/>
        </a:solidFill>
        <a:ln>
          <a:solidFill>
            <a:schemeClr val="tx1"/>
          </a:solidFill>
        </a:ln>
      </dgm:spPr>
      <dgm:t>
        <a:bodyPr/>
        <a:lstStyle/>
        <a:p>
          <a:r>
            <a:rPr kumimoji="1" lang="ja-JP" altLang="en-US" sz="2000" b="1" dirty="0">
              <a:solidFill>
                <a:schemeClr val="tx1"/>
              </a:solidFill>
            </a:rPr>
            <a:t>総苞片は反り返る</a:t>
          </a:r>
        </a:p>
      </dgm:t>
    </dgm:pt>
    <dgm:pt modelId="{AA5865BD-5C45-49FD-AD6F-B99CB7C9C43E}" type="parTrans" cxnId="{9470FB0A-77E7-4C8C-8D94-E8A037D2F50B}">
      <dgm:prSet/>
      <dgm:spPr/>
      <dgm:t>
        <a:bodyPr/>
        <a:lstStyle/>
        <a:p>
          <a:endParaRPr kumimoji="1" lang="ja-JP" altLang="en-US"/>
        </a:p>
      </dgm:t>
    </dgm:pt>
    <dgm:pt modelId="{23ABC0C0-2992-40C2-8AE6-B49A9626792C}" type="sibTrans" cxnId="{9470FB0A-77E7-4C8C-8D94-E8A037D2F50B}">
      <dgm:prSet/>
      <dgm:spPr/>
      <dgm:t>
        <a:bodyPr/>
        <a:lstStyle/>
        <a:p>
          <a:endParaRPr kumimoji="1" lang="ja-JP" altLang="en-US"/>
        </a:p>
      </dgm:t>
    </dgm:pt>
    <dgm:pt modelId="{5791D348-2CDA-455D-BF34-36CBD4FC0920}" type="pres">
      <dgm:prSet presAssocID="{EA6053DF-AD44-4DBD-8E45-DE01A5DC8865}" presName="hierChild1" presStyleCnt="0">
        <dgm:presLayoutVars>
          <dgm:orgChart val="1"/>
          <dgm:chPref val="1"/>
          <dgm:dir/>
          <dgm:animOne val="branch"/>
          <dgm:animLvl val="lvl"/>
          <dgm:resizeHandles/>
        </dgm:presLayoutVars>
      </dgm:prSet>
      <dgm:spPr/>
    </dgm:pt>
    <dgm:pt modelId="{6AE03F3B-3F29-47E9-9507-D1CFF15A3C1F}" type="pres">
      <dgm:prSet presAssocID="{604E5A2B-A1AB-44EC-8C2E-E02F8FE8849F}" presName="hierRoot1" presStyleCnt="0">
        <dgm:presLayoutVars>
          <dgm:hierBranch val="init"/>
        </dgm:presLayoutVars>
      </dgm:prSet>
      <dgm:spPr/>
    </dgm:pt>
    <dgm:pt modelId="{286458DC-52CF-4FAC-B7C6-10A05AE74DD3}" type="pres">
      <dgm:prSet presAssocID="{604E5A2B-A1AB-44EC-8C2E-E02F8FE8849F}" presName="rootComposite1" presStyleCnt="0"/>
      <dgm:spPr/>
    </dgm:pt>
    <dgm:pt modelId="{EE733087-32A2-4BC5-A9CF-585561A3BCF3}" type="pres">
      <dgm:prSet presAssocID="{604E5A2B-A1AB-44EC-8C2E-E02F8FE8849F}" presName="rootText1" presStyleLbl="node0" presStyleIdx="0" presStyleCnt="1" custLinFactNeighborX="-23624" custLinFactNeighborY="4631">
        <dgm:presLayoutVars>
          <dgm:chPref val="3"/>
        </dgm:presLayoutVars>
      </dgm:prSet>
      <dgm:spPr/>
    </dgm:pt>
    <dgm:pt modelId="{6A83602A-C1C8-4A0E-8048-8E3E58928B00}" type="pres">
      <dgm:prSet presAssocID="{604E5A2B-A1AB-44EC-8C2E-E02F8FE8849F}" presName="rootConnector1" presStyleLbl="node1" presStyleIdx="0" presStyleCnt="0"/>
      <dgm:spPr/>
    </dgm:pt>
    <dgm:pt modelId="{E5290443-3404-4ABB-8BFC-B720A78EC7A8}" type="pres">
      <dgm:prSet presAssocID="{604E5A2B-A1AB-44EC-8C2E-E02F8FE8849F}" presName="hierChild2" presStyleCnt="0"/>
      <dgm:spPr/>
    </dgm:pt>
    <dgm:pt modelId="{21ACA9F4-D550-423E-89FD-1D5702C6B673}" type="pres">
      <dgm:prSet presAssocID="{8067C1D0-5B94-4D57-BB0D-441C9AF35750}" presName="Name37" presStyleLbl="parChTrans1D2" presStyleIdx="0" presStyleCnt="2"/>
      <dgm:spPr/>
    </dgm:pt>
    <dgm:pt modelId="{0349FB60-9447-45BE-AF48-E2C4E29A1E41}" type="pres">
      <dgm:prSet presAssocID="{1658F190-970B-4B0C-AD58-F1BC15555BBA}" presName="hierRoot2" presStyleCnt="0">
        <dgm:presLayoutVars>
          <dgm:hierBranch val="init"/>
        </dgm:presLayoutVars>
      </dgm:prSet>
      <dgm:spPr/>
    </dgm:pt>
    <dgm:pt modelId="{A22D8F2E-1A3E-47C8-A9BD-B1941B577922}" type="pres">
      <dgm:prSet presAssocID="{1658F190-970B-4B0C-AD58-F1BC15555BBA}" presName="rootComposite" presStyleCnt="0"/>
      <dgm:spPr/>
    </dgm:pt>
    <dgm:pt modelId="{9E5F5169-EA4D-48CE-98D2-A77057DDE743}" type="pres">
      <dgm:prSet presAssocID="{1658F190-970B-4B0C-AD58-F1BC15555BBA}" presName="rootText" presStyleLbl="node2" presStyleIdx="0" presStyleCnt="2" custLinFactNeighborX="-83591" custLinFactNeighborY="-21091">
        <dgm:presLayoutVars>
          <dgm:chPref val="3"/>
        </dgm:presLayoutVars>
      </dgm:prSet>
      <dgm:spPr/>
    </dgm:pt>
    <dgm:pt modelId="{0426ECA2-2F4D-48FA-84A7-70F6D5F99104}" type="pres">
      <dgm:prSet presAssocID="{1658F190-970B-4B0C-AD58-F1BC15555BBA}" presName="rootConnector" presStyleLbl="node2" presStyleIdx="0" presStyleCnt="2"/>
      <dgm:spPr/>
    </dgm:pt>
    <dgm:pt modelId="{8A2754ED-D8B9-4A9B-ADC8-67E674DB80FA}" type="pres">
      <dgm:prSet presAssocID="{1658F190-970B-4B0C-AD58-F1BC15555BBA}" presName="hierChild4" presStyleCnt="0"/>
      <dgm:spPr/>
    </dgm:pt>
    <dgm:pt modelId="{981E0799-631E-4BD8-AAD8-A3C970D1E416}" type="pres">
      <dgm:prSet presAssocID="{AA5865BD-5C45-49FD-AD6F-B99CB7C9C43E}" presName="Name37" presStyleLbl="parChTrans1D3" presStyleIdx="0" presStyleCnt="2"/>
      <dgm:spPr/>
    </dgm:pt>
    <dgm:pt modelId="{0B2F806E-B495-43C0-812F-7F856CB4FA9A}" type="pres">
      <dgm:prSet presAssocID="{169770BA-9E0F-4D70-A2ED-8CC09537590F}" presName="hierRoot2" presStyleCnt="0">
        <dgm:presLayoutVars>
          <dgm:hierBranch val="init"/>
        </dgm:presLayoutVars>
      </dgm:prSet>
      <dgm:spPr/>
    </dgm:pt>
    <dgm:pt modelId="{743D35EA-CCA1-4889-AEA9-57E4C30E5917}" type="pres">
      <dgm:prSet presAssocID="{169770BA-9E0F-4D70-A2ED-8CC09537590F}" presName="rootComposite" presStyleCnt="0"/>
      <dgm:spPr/>
    </dgm:pt>
    <dgm:pt modelId="{4BB559A8-B44E-4E8E-BA96-E73B1B84247C}" type="pres">
      <dgm:prSet presAssocID="{169770BA-9E0F-4D70-A2ED-8CC09537590F}" presName="rootText" presStyleLbl="node3" presStyleIdx="0" presStyleCnt="2" custLinFactNeighborX="-89940" custLinFactNeighborY="-34549">
        <dgm:presLayoutVars>
          <dgm:chPref val="3"/>
        </dgm:presLayoutVars>
      </dgm:prSet>
      <dgm:spPr/>
    </dgm:pt>
    <dgm:pt modelId="{F55181F4-6875-46A5-B425-AB014DE4CA90}" type="pres">
      <dgm:prSet presAssocID="{169770BA-9E0F-4D70-A2ED-8CC09537590F}" presName="rootConnector" presStyleLbl="node3" presStyleIdx="0" presStyleCnt="2"/>
      <dgm:spPr/>
    </dgm:pt>
    <dgm:pt modelId="{6D00437B-395D-427E-8CB7-CB261363E56C}" type="pres">
      <dgm:prSet presAssocID="{169770BA-9E0F-4D70-A2ED-8CC09537590F}" presName="hierChild4" presStyleCnt="0"/>
      <dgm:spPr/>
    </dgm:pt>
    <dgm:pt modelId="{C27E38EC-73E8-4D6B-A7D0-45F74B774FAD}" type="pres">
      <dgm:prSet presAssocID="{169770BA-9E0F-4D70-A2ED-8CC09537590F}" presName="hierChild5" presStyleCnt="0"/>
      <dgm:spPr/>
    </dgm:pt>
    <dgm:pt modelId="{339AA082-3388-4571-940D-30E2CFA0F85D}" type="pres">
      <dgm:prSet presAssocID="{BC1CAA9C-BEE5-4514-BD79-5CF75E47AF89}" presName="Name37" presStyleLbl="parChTrans1D3" presStyleIdx="1" presStyleCnt="2"/>
      <dgm:spPr/>
    </dgm:pt>
    <dgm:pt modelId="{05C7495E-70C0-41B6-B60A-91CD23E09AA9}" type="pres">
      <dgm:prSet presAssocID="{2E079258-D733-4783-AACC-0F7DF2FAE848}" presName="hierRoot2" presStyleCnt="0">
        <dgm:presLayoutVars>
          <dgm:hierBranch val="init"/>
        </dgm:presLayoutVars>
      </dgm:prSet>
      <dgm:spPr/>
    </dgm:pt>
    <dgm:pt modelId="{ED6FDD24-9EB3-450C-BA67-EFFB5FA2B26E}" type="pres">
      <dgm:prSet presAssocID="{2E079258-D733-4783-AACC-0F7DF2FAE848}" presName="rootComposite" presStyleCnt="0"/>
      <dgm:spPr/>
    </dgm:pt>
    <dgm:pt modelId="{DAD6E29D-8C9D-4147-8CAB-832F460BD6AB}" type="pres">
      <dgm:prSet presAssocID="{2E079258-D733-4783-AACC-0F7DF2FAE848}" presName="rootText" presStyleLbl="node3" presStyleIdx="1" presStyleCnt="2" custLinFactNeighborX="-88426" custLinFactNeighborY="-24840">
        <dgm:presLayoutVars>
          <dgm:chPref val="3"/>
        </dgm:presLayoutVars>
      </dgm:prSet>
      <dgm:spPr/>
    </dgm:pt>
    <dgm:pt modelId="{FE37E6D0-C1C6-4015-8C32-F3F8A0FFDDE0}" type="pres">
      <dgm:prSet presAssocID="{2E079258-D733-4783-AACC-0F7DF2FAE848}" presName="rootConnector" presStyleLbl="node3" presStyleIdx="1" presStyleCnt="2"/>
      <dgm:spPr/>
    </dgm:pt>
    <dgm:pt modelId="{3E7351D6-0E9C-4D79-BF69-C50EEFDF5E3E}" type="pres">
      <dgm:prSet presAssocID="{2E079258-D733-4783-AACC-0F7DF2FAE848}" presName="hierChild4" presStyleCnt="0"/>
      <dgm:spPr/>
    </dgm:pt>
    <dgm:pt modelId="{F60D2645-3717-434D-BBA0-4F682C322181}" type="pres">
      <dgm:prSet presAssocID="{2E079258-D733-4783-AACC-0F7DF2FAE848}" presName="hierChild5" presStyleCnt="0"/>
      <dgm:spPr/>
    </dgm:pt>
    <dgm:pt modelId="{0F9CE9B6-2F8B-4BC9-848F-033E466350BD}" type="pres">
      <dgm:prSet presAssocID="{1658F190-970B-4B0C-AD58-F1BC15555BBA}" presName="hierChild5" presStyleCnt="0"/>
      <dgm:spPr/>
    </dgm:pt>
    <dgm:pt modelId="{50AA13C3-CC15-40AE-8F4F-5D3D23836EBC}" type="pres">
      <dgm:prSet presAssocID="{F819D8AF-13A5-445D-BE0E-5D8EEE080F2B}" presName="Name37" presStyleLbl="parChTrans1D2" presStyleIdx="1" presStyleCnt="2"/>
      <dgm:spPr/>
    </dgm:pt>
    <dgm:pt modelId="{C1D1D15B-BCA4-4488-AC60-04827FEC1D52}" type="pres">
      <dgm:prSet presAssocID="{2D960DC1-8232-4801-8998-3178911058EC}" presName="hierRoot2" presStyleCnt="0">
        <dgm:presLayoutVars>
          <dgm:hierBranch val="init"/>
        </dgm:presLayoutVars>
      </dgm:prSet>
      <dgm:spPr/>
    </dgm:pt>
    <dgm:pt modelId="{E5F688FC-CC87-4D5E-8163-EBB1D8BDB9D0}" type="pres">
      <dgm:prSet presAssocID="{2D960DC1-8232-4801-8998-3178911058EC}" presName="rootComposite" presStyleCnt="0"/>
      <dgm:spPr/>
    </dgm:pt>
    <dgm:pt modelId="{C93E52EE-EB4B-49CB-ABCB-077E5C13D290}" type="pres">
      <dgm:prSet presAssocID="{2D960DC1-8232-4801-8998-3178911058EC}" presName="rootText" presStyleLbl="node2" presStyleIdx="1" presStyleCnt="2" custLinFactNeighborX="3901" custLinFactNeighborY="-26087">
        <dgm:presLayoutVars>
          <dgm:chPref val="3"/>
        </dgm:presLayoutVars>
      </dgm:prSet>
      <dgm:spPr/>
    </dgm:pt>
    <dgm:pt modelId="{808CEEF7-B04F-4B62-A63B-0AE64D1EA49F}" type="pres">
      <dgm:prSet presAssocID="{2D960DC1-8232-4801-8998-3178911058EC}" presName="rootConnector" presStyleLbl="node2" presStyleIdx="1" presStyleCnt="2"/>
      <dgm:spPr/>
    </dgm:pt>
    <dgm:pt modelId="{A0F15047-A8AD-4329-9EFD-8026641BE35E}" type="pres">
      <dgm:prSet presAssocID="{2D960DC1-8232-4801-8998-3178911058EC}" presName="hierChild4" presStyleCnt="0"/>
      <dgm:spPr/>
    </dgm:pt>
    <dgm:pt modelId="{06787D9D-8211-4F13-862C-249A8DD3565C}" type="pres">
      <dgm:prSet presAssocID="{2D960DC1-8232-4801-8998-3178911058EC}" presName="hierChild5" presStyleCnt="0"/>
      <dgm:spPr/>
    </dgm:pt>
    <dgm:pt modelId="{2F64EDBC-20D5-41FB-AA84-91ADFAE9AB69}" type="pres">
      <dgm:prSet presAssocID="{604E5A2B-A1AB-44EC-8C2E-E02F8FE8849F}" presName="hierChild3" presStyleCnt="0"/>
      <dgm:spPr/>
    </dgm:pt>
  </dgm:ptLst>
  <dgm:cxnLst>
    <dgm:cxn modelId="{1B059500-4928-4FB3-BE2F-377FA14945AF}" srcId="{EA6053DF-AD44-4DBD-8E45-DE01A5DC8865}" destId="{604E5A2B-A1AB-44EC-8C2E-E02F8FE8849F}" srcOrd="0" destOrd="0" parTransId="{5548029B-9435-45F5-8704-DC5E53C591F7}" sibTransId="{F76FA307-1CB4-437E-AA91-95B5C5D02A3B}"/>
    <dgm:cxn modelId="{EFB7E803-3C94-4841-8981-1524522B6E35}" type="presOf" srcId="{AA5865BD-5C45-49FD-AD6F-B99CB7C9C43E}" destId="{981E0799-631E-4BD8-AAD8-A3C970D1E416}" srcOrd="0" destOrd="0" presId="urn:microsoft.com/office/officeart/2005/8/layout/orgChart1"/>
    <dgm:cxn modelId="{C959CE04-D722-405E-952D-E960CB23FFDE}" type="presOf" srcId="{BC1CAA9C-BEE5-4514-BD79-5CF75E47AF89}" destId="{339AA082-3388-4571-940D-30E2CFA0F85D}" srcOrd="0" destOrd="0" presId="urn:microsoft.com/office/officeart/2005/8/layout/orgChart1"/>
    <dgm:cxn modelId="{9470FB0A-77E7-4C8C-8D94-E8A037D2F50B}" srcId="{1658F190-970B-4B0C-AD58-F1BC15555BBA}" destId="{169770BA-9E0F-4D70-A2ED-8CC09537590F}" srcOrd="0" destOrd="0" parTransId="{AA5865BD-5C45-49FD-AD6F-B99CB7C9C43E}" sibTransId="{23ABC0C0-2992-40C2-8AE6-B49A9626792C}"/>
    <dgm:cxn modelId="{8E0FD60F-BA50-49B5-A4E3-0B285B6538ED}" type="presOf" srcId="{2E079258-D733-4783-AACC-0F7DF2FAE848}" destId="{DAD6E29D-8C9D-4147-8CAB-832F460BD6AB}" srcOrd="0" destOrd="0" presId="urn:microsoft.com/office/officeart/2005/8/layout/orgChart1"/>
    <dgm:cxn modelId="{B44F8F1C-9700-4AD6-A806-C34CD665C408}" type="presOf" srcId="{8067C1D0-5B94-4D57-BB0D-441C9AF35750}" destId="{21ACA9F4-D550-423E-89FD-1D5702C6B673}" srcOrd="0" destOrd="0" presId="urn:microsoft.com/office/officeart/2005/8/layout/orgChart1"/>
    <dgm:cxn modelId="{7E9A331E-4284-4B2F-85C1-5D4E80A77557}" type="presOf" srcId="{2D960DC1-8232-4801-8998-3178911058EC}" destId="{808CEEF7-B04F-4B62-A63B-0AE64D1EA49F}" srcOrd="1" destOrd="0" presId="urn:microsoft.com/office/officeart/2005/8/layout/orgChart1"/>
    <dgm:cxn modelId="{2BFB0735-A49A-41AB-B882-6ACE275CE2A0}" srcId="{604E5A2B-A1AB-44EC-8C2E-E02F8FE8849F}" destId="{2D960DC1-8232-4801-8998-3178911058EC}" srcOrd="1" destOrd="0" parTransId="{F819D8AF-13A5-445D-BE0E-5D8EEE080F2B}" sibTransId="{11069FAE-E341-4EAC-A011-96CE797834E5}"/>
    <dgm:cxn modelId="{92B64E40-9800-497D-8621-04BBA2ECCE62}" srcId="{604E5A2B-A1AB-44EC-8C2E-E02F8FE8849F}" destId="{1658F190-970B-4B0C-AD58-F1BC15555BBA}" srcOrd="0" destOrd="0" parTransId="{8067C1D0-5B94-4D57-BB0D-441C9AF35750}" sibTransId="{67E54D67-6055-4348-A1D9-CCBA540A220C}"/>
    <dgm:cxn modelId="{1D9F4769-5D59-4A7D-937B-8D1E9E038161}" type="presOf" srcId="{2D960DC1-8232-4801-8998-3178911058EC}" destId="{C93E52EE-EB4B-49CB-ABCB-077E5C13D290}" srcOrd="0" destOrd="0" presId="urn:microsoft.com/office/officeart/2005/8/layout/orgChart1"/>
    <dgm:cxn modelId="{8EDD9A75-7737-44EC-A3C1-832158536739}" type="presOf" srcId="{604E5A2B-A1AB-44EC-8C2E-E02F8FE8849F}" destId="{EE733087-32A2-4BC5-A9CF-585561A3BCF3}" srcOrd="0" destOrd="0" presId="urn:microsoft.com/office/officeart/2005/8/layout/orgChart1"/>
    <dgm:cxn modelId="{C7A33758-C605-407E-BD14-CB4B6C409F1A}" type="presOf" srcId="{EA6053DF-AD44-4DBD-8E45-DE01A5DC8865}" destId="{5791D348-2CDA-455D-BF34-36CBD4FC0920}" srcOrd="0" destOrd="0" presId="urn:microsoft.com/office/officeart/2005/8/layout/orgChart1"/>
    <dgm:cxn modelId="{1B84A379-2773-424C-B3E0-B80B62BF7416}" type="presOf" srcId="{1658F190-970B-4B0C-AD58-F1BC15555BBA}" destId="{9E5F5169-EA4D-48CE-98D2-A77057DDE743}" srcOrd="0" destOrd="0" presId="urn:microsoft.com/office/officeart/2005/8/layout/orgChart1"/>
    <dgm:cxn modelId="{E60AD17E-1CC0-48A5-9B16-CCEC90D3FD48}" type="presOf" srcId="{169770BA-9E0F-4D70-A2ED-8CC09537590F}" destId="{F55181F4-6875-46A5-B425-AB014DE4CA90}" srcOrd="1" destOrd="0" presId="urn:microsoft.com/office/officeart/2005/8/layout/orgChart1"/>
    <dgm:cxn modelId="{2D6E9CB6-B801-438E-B80A-B556E98B3AC6}" type="presOf" srcId="{F819D8AF-13A5-445D-BE0E-5D8EEE080F2B}" destId="{50AA13C3-CC15-40AE-8F4F-5D3D23836EBC}" srcOrd="0" destOrd="0" presId="urn:microsoft.com/office/officeart/2005/8/layout/orgChart1"/>
    <dgm:cxn modelId="{CE674CBD-2885-4823-BC23-E58AD2416AAA}" type="presOf" srcId="{2E079258-D733-4783-AACC-0F7DF2FAE848}" destId="{FE37E6D0-C1C6-4015-8C32-F3F8A0FFDDE0}" srcOrd="1" destOrd="0" presId="urn:microsoft.com/office/officeart/2005/8/layout/orgChart1"/>
    <dgm:cxn modelId="{51A22ECB-044E-4B51-BC65-B1F06CF66885}" type="presOf" srcId="{604E5A2B-A1AB-44EC-8C2E-E02F8FE8849F}" destId="{6A83602A-C1C8-4A0E-8048-8E3E58928B00}" srcOrd="1" destOrd="0" presId="urn:microsoft.com/office/officeart/2005/8/layout/orgChart1"/>
    <dgm:cxn modelId="{D09F9FCB-7DBC-48EE-A7A9-EB196C5E3C7F}" srcId="{1658F190-970B-4B0C-AD58-F1BC15555BBA}" destId="{2E079258-D733-4783-AACC-0F7DF2FAE848}" srcOrd="1" destOrd="0" parTransId="{BC1CAA9C-BEE5-4514-BD79-5CF75E47AF89}" sibTransId="{4794CC69-4BB9-41E5-A1F4-A2E30FE78FA4}"/>
    <dgm:cxn modelId="{229127E7-5BE5-428C-8B85-F53BA75BDEF2}" type="presOf" srcId="{1658F190-970B-4B0C-AD58-F1BC15555BBA}" destId="{0426ECA2-2F4D-48FA-84A7-70F6D5F99104}" srcOrd="1" destOrd="0" presId="urn:microsoft.com/office/officeart/2005/8/layout/orgChart1"/>
    <dgm:cxn modelId="{E6AFE2F0-FE74-40FD-A154-A80B94C859B0}" type="presOf" srcId="{169770BA-9E0F-4D70-A2ED-8CC09537590F}" destId="{4BB559A8-B44E-4E8E-BA96-E73B1B84247C}" srcOrd="0" destOrd="0" presId="urn:microsoft.com/office/officeart/2005/8/layout/orgChart1"/>
    <dgm:cxn modelId="{7B20F755-1774-4CCF-A4FC-C9004050B205}" type="presParOf" srcId="{5791D348-2CDA-455D-BF34-36CBD4FC0920}" destId="{6AE03F3B-3F29-47E9-9507-D1CFF15A3C1F}" srcOrd="0" destOrd="0" presId="urn:microsoft.com/office/officeart/2005/8/layout/orgChart1"/>
    <dgm:cxn modelId="{61F6BD35-07AD-4006-AD3B-F353D637456D}" type="presParOf" srcId="{6AE03F3B-3F29-47E9-9507-D1CFF15A3C1F}" destId="{286458DC-52CF-4FAC-B7C6-10A05AE74DD3}" srcOrd="0" destOrd="0" presId="urn:microsoft.com/office/officeart/2005/8/layout/orgChart1"/>
    <dgm:cxn modelId="{B9E16FED-A3BC-4E3F-801E-DEE4AEB95A11}" type="presParOf" srcId="{286458DC-52CF-4FAC-B7C6-10A05AE74DD3}" destId="{EE733087-32A2-4BC5-A9CF-585561A3BCF3}" srcOrd="0" destOrd="0" presId="urn:microsoft.com/office/officeart/2005/8/layout/orgChart1"/>
    <dgm:cxn modelId="{BCD53D47-735D-4D89-9F61-1D53CD6E2831}" type="presParOf" srcId="{286458DC-52CF-4FAC-B7C6-10A05AE74DD3}" destId="{6A83602A-C1C8-4A0E-8048-8E3E58928B00}" srcOrd="1" destOrd="0" presId="urn:microsoft.com/office/officeart/2005/8/layout/orgChart1"/>
    <dgm:cxn modelId="{451D54E7-87D0-45D3-8F1F-60B87BF44FBE}" type="presParOf" srcId="{6AE03F3B-3F29-47E9-9507-D1CFF15A3C1F}" destId="{E5290443-3404-4ABB-8BFC-B720A78EC7A8}" srcOrd="1" destOrd="0" presId="urn:microsoft.com/office/officeart/2005/8/layout/orgChart1"/>
    <dgm:cxn modelId="{AD5B4A63-93ED-44F9-9C2D-80F95F59D6C8}" type="presParOf" srcId="{E5290443-3404-4ABB-8BFC-B720A78EC7A8}" destId="{21ACA9F4-D550-423E-89FD-1D5702C6B673}" srcOrd="0" destOrd="0" presId="urn:microsoft.com/office/officeart/2005/8/layout/orgChart1"/>
    <dgm:cxn modelId="{44A70EE0-C875-470B-A3DC-105A08793CAB}" type="presParOf" srcId="{E5290443-3404-4ABB-8BFC-B720A78EC7A8}" destId="{0349FB60-9447-45BE-AF48-E2C4E29A1E41}" srcOrd="1" destOrd="0" presId="urn:microsoft.com/office/officeart/2005/8/layout/orgChart1"/>
    <dgm:cxn modelId="{5A072CBB-ACB2-4520-A63B-951A21E88D9A}" type="presParOf" srcId="{0349FB60-9447-45BE-AF48-E2C4E29A1E41}" destId="{A22D8F2E-1A3E-47C8-A9BD-B1941B577922}" srcOrd="0" destOrd="0" presId="urn:microsoft.com/office/officeart/2005/8/layout/orgChart1"/>
    <dgm:cxn modelId="{3B0E33EF-AB6B-411E-9D95-F9BBFFDEEC36}" type="presParOf" srcId="{A22D8F2E-1A3E-47C8-A9BD-B1941B577922}" destId="{9E5F5169-EA4D-48CE-98D2-A77057DDE743}" srcOrd="0" destOrd="0" presId="urn:microsoft.com/office/officeart/2005/8/layout/orgChart1"/>
    <dgm:cxn modelId="{3BFE3D48-9651-4043-8BE4-8963E8B5EF6A}" type="presParOf" srcId="{A22D8F2E-1A3E-47C8-A9BD-B1941B577922}" destId="{0426ECA2-2F4D-48FA-84A7-70F6D5F99104}" srcOrd="1" destOrd="0" presId="urn:microsoft.com/office/officeart/2005/8/layout/orgChart1"/>
    <dgm:cxn modelId="{9DAA821A-E8BA-4F8D-8E0C-9C779D4DA586}" type="presParOf" srcId="{0349FB60-9447-45BE-AF48-E2C4E29A1E41}" destId="{8A2754ED-D8B9-4A9B-ADC8-67E674DB80FA}" srcOrd="1" destOrd="0" presId="urn:microsoft.com/office/officeart/2005/8/layout/orgChart1"/>
    <dgm:cxn modelId="{65E88632-2CE3-44CB-A0AC-7733684D2E48}" type="presParOf" srcId="{8A2754ED-D8B9-4A9B-ADC8-67E674DB80FA}" destId="{981E0799-631E-4BD8-AAD8-A3C970D1E416}" srcOrd="0" destOrd="0" presId="urn:microsoft.com/office/officeart/2005/8/layout/orgChart1"/>
    <dgm:cxn modelId="{61E3466C-4B81-4D4A-A949-FA98ED54D45F}" type="presParOf" srcId="{8A2754ED-D8B9-4A9B-ADC8-67E674DB80FA}" destId="{0B2F806E-B495-43C0-812F-7F856CB4FA9A}" srcOrd="1" destOrd="0" presId="urn:microsoft.com/office/officeart/2005/8/layout/orgChart1"/>
    <dgm:cxn modelId="{CE72250A-B10F-4A49-AE20-5E8FC79D6376}" type="presParOf" srcId="{0B2F806E-B495-43C0-812F-7F856CB4FA9A}" destId="{743D35EA-CCA1-4889-AEA9-57E4C30E5917}" srcOrd="0" destOrd="0" presId="urn:microsoft.com/office/officeart/2005/8/layout/orgChart1"/>
    <dgm:cxn modelId="{AD8FE8DC-FDE6-47B9-9BA7-CD48E477F4C2}" type="presParOf" srcId="{743D35EA-CCA1-4889-AEA9-57E4C30E5917}" destId="{4BB559A8-B44E-4E8E-BA96-E73B1B84247C}" srcOrd="0" destOrd="0" presId="urn:microsoft.com/office/officeart/2005/8/layout/orgChart1"/>
    <dgm:cxn modelId="{2ACCE492-CE99-446D-A9C8-3DC7E155A33F}" type="presParOf" srcId="{743D35EA-CCA1-4889-AEA9-57E4C30E5917}" destId="{F55181F4-6875-46A5-B425-AB014DE4CA90}" srcOrd="1" destOrd="0" presId="urn:microsoft.com/office/officeart/2005/8/layout/orgChart1"/>
    <dgm:cxn modelId="{E3DC6CCB-E693-4D27-9B1B-A366091F46A8}" type="presParOf" srcId="{0B2F806E-B495-43C0-812F-7F856CB4FA9A}" destId="{6D00437B-395D-427E-8CB7-CB261363E56C}" srcOrd="1" destOrd="0" presId="urn:microsoft.com/office/officeart/2005/8/layout/orgChart1"/>
    <dgm:cxn modelId="{BD6F492E-A3CC-4F15-899E-19767A51E557}" type="presParOf" srcId="{0B2F806E-B495-43C0-812F-7F856CB4FA9A}" destId="{C27E38EC-73E8-4D6B-A7D0-45F74B774FAD}" srcOrd="2" destOrd="0" presId="urn:microsoft.com/office/officeart/2005/8/layout/orgChart1"/>
    <dgm:cxn modelId="{22A15F3C-ED83-4607-BE33-06463B687323}" type="presParOf" srcId="{8A2754ED-D8B9-4A9B-ADC8-67E674DB80FA}" destId="{339AA082-3388-4571-940D-30E2CFA0F85D}" srcOrd="2" destOrd="0" presId="urn:microsoft.com/office/officeart/2005/8/layout/orgChart1"/>
    <dgm:cxn modelId="{9C8167CD-C504-450D-A59D-25F2523ACECF}" type="presParOf" srcId="{8A2754ED-D8B9-4A9B-ADC8-67E674DB80FA}" destId="{05C7495E-70C0-41B6-B60A-91CD23E09AA9}" srcOrd="3" destOrd="0" presId="urn:microsoft.com/office/officeart/2005/8/layout/orgChart1"/>
    <dgm:cxn modelId="{99E88208-B9B3-48A8-9BE7-FAC78461B4E4}" type="presParOf" srcId="{05C7495E-70C0-41B6-B60A-91CD23E09AA9}" destId="{ED6FDD24-9EB3-450C-BA67-EFFB5FA2B26E}" srcOrd="0" destOrd="0" presId="urn:microsoft.com/office/officeart/2005/8/layout/orgChart1"/>
    <dgm:cxn modelId="{D25B59EB-75B1-4792-BE27-E72559977298}" type="presParOf" srcId="{ED6FDD24-9EB3-450C-BA67-EFFB5FA2B26E}" destId="{DAD6E29D-8C9D-4147-8CAB-832F460BD6AB}" srcOrd="0" destOrd="0" presId="urn:microsoft.com/office/officeart/2005/8/layout/orgChart1"/>
    <dgm:cxn modelId="{E2D17302-DE45-477B-956E-5F32DBB3E81C}" type="presParOf" srcId="{ED6FDD24-9EB3-450C-BA67-EFFB5FA2B26E}" destId="{FE37E6D0-C1C6-4015-8C32-F3F8A0FFDDE0}" srcOrd="1" destOrd="0" presId="urn:microsoft.com/office/officeart/2005/8/layout/orgChart1"/>
    <dgm:cxn modelId="{E5667397-8282-49E7-B26B-1677178AA266}" type="presParOf" srcId="{05C7495E-70C0-41B6-B60A-91CD23E09AA9}" destId="{3E7351D6-0E9C-4D79-BF69-C50EEFDF5E3E}" srcOrd="1" destOrd="0" presId="urn:microsoft.com/office/officeart/2005/8/layout/orgChart1"/>
    <dgm:cxn modelId="{0AF6B48C-6FB9-487D-BC3A-243B61FA3E90}" type="presParOf" srcId="{05C7495E-70C0-41B6-B60A-91CD23E09AA9}" destId="{F60D2645-3717-434D-BBA0-4F682C322181}" srcOrd="2" destOrd="0" presId="urn:microsoft.com/office/officeart/2005/8/layout/orgChart1"/>
    <dgm:cxn modelId="{DDA950E0-4B5E-4786-9D29-2E037111C7C5}" type="presParOf" srcId="{0349FB60-9447-45BE-AF48-E2C4E29A1E41}" destId="{0F9CE9B6-2F8B-4BC9-848F-033E466350BD}" srcOrd="2" destOrd="0" presId="urn:microsoft.com/office/officeart/2005/8/layout/orgChart1"/>
    <dgm:cxn modelId="{E76D71FF-1B03-43EC-934D-363F2D16D9B5}" type="presParOf" srcId="{E5290443-3404-4ABB-8BFC-B720A78EC7A8}" destId="{50AA13C3-CC15-40AE-8F4F-5D3D23836EBC}" srcOrd="2" destOrd="0" presId="urn:microsoft.com/office/officeart/2005/8/layout/orgChart1"/>
    <dgm:cxn modelId="{56A87EC0-192E-49D3-B473-C4E9DBA79784}" type="presParOf" srcId="{E5290443-3404-4ABB-8BFC-B720A78EC7A8}" destId="{C1D1D15B-BCA4-4488-AC60-04827FEC1D52}" srcOrd="3" destOrd="0" presId="urn:microsoft.com/office/officeart/2005/8/layout/orgChart1"/>
    <dgm:cxn modelId="{4D9BF033-DE20-42B9-B43E-6E8F0D68FBC2}" type="presParOf" srcId="{C1D1D15B-BCA4-4488-AC60-04827FEC1D52}" destId="{E5F688FC-CC87-4D5E-8163-EBB1D8BDB9D0}" srcOrd="0" destOrd="0" presId="urn:microsoft.com/office/officeart/2005/8/layout/orgChart1"/>
    <dgm:cxn modelId="{2E8908FF-5EC9-4B05-A6E0-A652B44990D8}" type="presParOf" srcId="{E5F688FC-CC87-4D5E-8163-EBB1D8BDB9D0}" destId="{C93E52EE-EB4B-49CB-ABCB-077E5C13D290}" srcOrd="0" destOrd="0" presId="urn:microsoft.com/office/officeart/2005/8/layout/orgChart1"/>
    <dgm:cxn modelId="{6F6CFD5E-F75C-46AF-95FE-2F85E3D833C4}" type="presParOf" srcId="{E5F688FC-CC87-4D5E-8163-EBB1D8BDB9D0}" destId="{808CEEF7-B04F-4B62-A63B-0AE64D1EA49F}" srcOrd="1" destOrd="0" presId="urn:microsoft.com/office/officeart/2005/8/layout/orgChart1"/>
    <dgm:cxn modelId="{34E587B7-DE74-4FFF-8B4C-D8EABCA8BEC1}" type="presParOf" srcId="{C1D1D15B-BCA4-4488-AC60-04827FEC1D52}" destId="{A0F15047-A8AD-4329-9EFD-8026641BE35E}" srcOrd="1" destOrd="0" presId="urn:microsoft.com/office/officeart/2005/8/layout/orgChart1"/>
    <dgm:cxn modelId="{AF31B12F-ACFE-4B5C-87E5-89356901A76F}" type="presParOf" srcId="{C1D1D15B-BCA4-4488-AC60-04827FEC1D52}" destId="{06787D9D-8211-4F13-862C-249A8DD3565C}" srcOrd="2" destOrd="0" presId="urn:microsoft.com/office/officeart/2005/8/layout/orgChart1"/>
    <dgm:cxn modelId="{659E9D09-854A-44F2-90DB-9F081A1AD8A2}" type="presParOf" srcId="{6AE03F3B-3F29-47E9-9507-D1CFF15A3C1F}" destId="{2F64EDBC-20D5-41FB-AA84-91ADFAE9AB6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A13C3-CC15-40AE-8F4F-5D3D23836EBC}">
      <dsp:nvSpPr>
        <dsp:cNvPr id="0" name=""/>
        <dsp:cNvSpPr/>
      </dsp:nvSpPr>
      <dsp:spPr>
        <a:xfrm>
          <a:off x="4645808" y="1122592"/>
          <a:ext cx="1887937" cy="120986"/>
        </a:xfrm>
        <a:custGeom>
          <a:avLst/>
          <a:gdLst/>
          <a:ahLst/>
          <a:cxnLst/>
          <a:rect l="0" t="0" r="0" b="0"/>
          <a:pathLst>
            <a:path>
              <a:moveTo>
                <a:pt x="0" y="0"/>
              </a:moveTo>
              <a:lnTo>
                <a:pt x="1887937" y="0"/>
              </a:lnTo>
              <a:lnTo>
                <a:pt x="1887937" y="12098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9AA082-3388-4571-940D-30E2CFA0F85D}">
      <dsp:nvSpPr>
        <dsp:cNvPr id="0" name=""/>
        <dsp:cNvSpPr/>
      </dsp:nvSpPr>
      <dsp:spPr>
        <a:xfrm>
          <a:off x="1204153" y="2369543"/>
          <a:ext cx="218016" cy="2469182"/>
        </a:xfrm>
        <a:custGeom>
          <a:avLst/>
          <a:gdLst/>
          <a:ahLst/>
          <a:cxnLst/>
          <a:rect l="0" t="0" r="0" b="0"/>
          <a:pathLst>
            <a:path>
              <a:moveTo>
                <a:pt x="0" y="0"/>
              </a:moveTo>
              <a:lnTo>
                <a:pt x="0" y="2469182"/>
              </a:lnTo>
              <a:lnTo>
                <a:pt x="218016" y="2469182"/>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1E0799-631E-4BD8-AAD8-A3C970D1E416}">
      <dsp:nvSpPr>
        <dsp:cNvPr id="0" name=""/>
        <dsp:cNvSpPr/>
      </dsp:nvSpPr>
      <dsp:spPr>
        <a:xfrm>
          <a:off x="1204153" y="2369543"/>
          <a:ext cx="185544" cy="842274"/>
        </a:xfrm>
        <a:custGeom>
          <a:avLst/>
          <a:gdLst/>
          <a:ahLst/>
          <a:cxnLst/>
          <a:rect l="0" t="0" r="0" b="0"/>
          <a:pathLst>
            <a:path>
              <a:moveTo>
                <a:pt x="0" y="0"/>
              </a:moveTo>
              <a:lnTo>
                <a:pt x="0" y="842274"/>
              </a:lnTo>
              <a:lnTo>
                <a:pt x="185544" y="842274"/>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ACA9F4-D550-423E-89FD-1D5702C6B673}">
      <dsp:nvSpPr>
        <dsp:cNvPr id="0" name=""/>
        <dsp:cNvSpPr/>
      </dsp:nvSpPr>
      <dsp:spPr>
        <a:xfrm>
          <a:off x="2062063" y="1122592"/>
          <a:ext cx="2583745" cy="174563"/>
        </a:xfrm>
        <a:custGeom>
          <a:avLst/>
          <a:gdLst/>
          <a:ahLst/>
          <a:cxnLst/>
          <a:rect l="0" t="0" r="0" b="0"/>
          <a:pathLst>
            <a:path>
              <a:moveTo>
                <a:pt x="2583745" y="0"/>
              </a:moveTo>
              <a:lnTo>
                <a:pt x="0" y="0"/>
              </a:lnTo>
              <a:lnTo>
                <a:pt x="0" y="1745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733087-32A2-4BC5-A9CF-585561A3BCF3}">
      <dsp:nvSpPr>
        <dsp:cNvPr id="0" name=""/>
        <dsp:cNvSpPr/>
      </dsp:nvSpPr>
      <dsp:spPr>
        <a:xfrm>
          <a:off x="3573421" y="50205"/>
          <a:ext cx="2144774" cy="1072387"/>
        </a:xfrm>
        <a:prstGeom prst="rect">
          <a:avLst/>
        </a:prstGeom>
        <a:solidFill>
          <a:srgbClr val="FFC000"/>
        </a:solidFill>
        <a:ln w="19050" cap="rnd" cmpd="sng" algn="ctr">
          <a:solidFill>
            <a:schemeClr val="tx1"/>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6035" tIns="26035" rIns="26035" bIns="26035" numCol="1" spcCol="1270" anchor="ctr" anchorCtr="0">
          <a:noAutofit/>
        </a:bodyPr>
        <a:lstStyle/>
        <a:p>
          <a:pPr marL="0" lvl="0" indent="0" algn="ctr" defTabSz="1822450">
            <a:lnSpc>
              <a:spcPct val="90000"/>
            </a:lnSpc>
            <a:spcBef>
              <a:spcPct val="0"/>
            </a:spcBef>
            <a:spcAft>
              <a:spcPct val="35000"/>
            </a:spcAft>
            <a:buNone/>
          </a:pPr>
          <a:r>
            <a:rPr kumimoji="1" lang="ja-JP" altLang="en-US" sz="4100" kern="1200" dirty="0">
              <a:solidFill>
                <a:schemeClr val="tx1"/>
              </a:solidFill>
            </a:rPr>
            <a:t>タンポポ</a:t>
          </a:r>
        </a:p>
      </dsp:txBody>
      <dsp:txXfrm>
        <a:off x="3573421" y="50205"/>
        <a:ext cx="2144774" cy="1072387"/>
      </dsp:txXfrm>
    </dsp:sp>
    <dsp:sp modelId="{9E5F5169-EA4D-48CE-98D2-A77057DDE743}">
      <dsp:nvSpPr>
        <dsp:cNvPr id="0" name=""/>
        <dsp:cNvSpPr/>
      </dsp:nvSpPr>
      <dsp:spPr>
        <a:xfrm>
          <a:off x="989676" y="1297155"/>
          <a:ext cx="2144774" cy="1072387"/>
        </a:xfrm>
        <a:prstGeom prst="rect">
          <a:avLst/>
        </a:prstGeom>
        <a:solidFill>
          <a:srgbClr val="FFC000"/>
        </a:solidFill>
        <a:ln w="19050" cap="rnd" cmpd="sng" algn="ctr">
          <a:solidFill>
            <a:schemeClr val="tx1"/>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kumimoji="1" lang="ja-JP" altLang="en-US" sz="3200" b="1" kern="1200" dirty="0">
              <a:solidFill>
                <a:schemeClr val="tx1"/>
              </a:solidFill>
            </a:rPr>
            <a:t>花は黄色い</a:t>
          </a:r>
        </a:p>
      </dsp:txBody>
      <dsp:txXfrm>
        <a:off x="989676" y="1297155"/>
        <a:ext cx="2144774" cy="1072387"/>
      </dsp:txXfrm>
    </dsp:sp>
    <dsp:sp modelId="{4BB559A8-B44E-4E8E-BA96-E73B1B84247C}">
      <dsp:nvSpPr>
        <dsp:cNvPr id="0" name=""/>
        <dsp:cNvSpPr/>
      </dsp:nvSpPr>
      <dsp:spPr>
        <a:xfrm>
          <a:off x="1389698" y="2675623"/>
          <a:ext cx="2144774" cy="1072387"/>
        </a:xfrm>
        <a:prstGeom prst="rect">
          <a:avLst/>
        </a:prstGeom>
        <a:solidFill>
          <a:srgbClr val="FFC000"/>
        </a:solidFill>
        <a:ln w="19050" cap="rnd" cmpd="sng" algn="ctr">
          <a:solidFill>
            <a:schemeClr val="tx1"/>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dirty="0">
              <a:solidFill>
                <a:schemeClr val="tx1"/>
              </a:solidFill>
            </a:rPr>
            <a:t>総苞片は反り返る</a:t>
          </a:r>
        </a:p>
      </dsp:txBody>
      <dsp:txXfrm>
        <a:off x="1389698" y="2675623"/>
        <a:ext cx="2144774" cy="1072387"/>
      </dsp:txXfrm>
    </dsp:sp>
    <dsp:sp modelId="{DAD6E29D-8C9D-4147-8CAB-832F460BD6AB}">
      <dsp:nvSpPr>
        <dsp:cNvPr id="0" name=""/>
        <dsp:cNvSpPr/>
      </dsp:nvSpPr>
      <dsp:spPr>
        <a:xfrm>
          <a:off x="1422169" y="4302531"/>
          <a:ext cx="2144774" cy="1072387"/>
        </a:xfrm>
        <a:prstGeom prst="rect">
          <a:avLst/>
        </a:prstGeom>
        <a:solidFill>
          <a:srgbClr val="FFC000"/>
        </a:solidFill>
        <a:ln w="19050" cap="rnd" cmpd="sng" algn="ctr">
          <a:solidFill>
            <a:schemeClr val="tx1"/>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kumimoji="1" lang="ja-JP" altLang="en-US" sz="1600" b="1" kern="1200" dirty="0">
              <a:solidFill>
                <a:schemeClr val="tx1"/>
              </a:solidFill>
            </a:rPr>
            <a:t>総苞片は反り返らない</a:t>
          </a:r>
        </a:p>
      </dsp:txBody>
      <dsp:txXfrm>
        <a:off x="1422169" y="4302531"/>
        <a:ext cx="2144774" cy="1072387"/>
      </dsp:txXfrm>
    </dsp:sp>
    <dsp:sp modelId="{C93E52EE-EB4B-49CB-ABCB-077E5C13D290}">
      <dsp:nvSpPr>
        <dsp:cNvPr id="0" name=""/>
        <dsp:cNvSpPr/>
      </dsp:nvSpPr>
      <dsp:spPr>
        <a:xfrm>
          <a:off x="5461358" y="1243579"/>
          <a:ext cx="2144774" cy="1072387"/>
        </a:xfrm>
        <a:prstGeom prst="rect">
          <a:avLst/>
        </a:prstGeom>
        <a:solidFill>
          <a:srgbClr val="FFC000"/>
        </a:solidFill>
        <a:ln w="19050" cap="rnd" cmpd="sng" algn="ctr">
          <a:solidFill>
            <a:schemeClr val="tx1"/>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kumimoji="1" lang="ja-JP" altLang="en-US" sz="3600" b="1" kern="1200" dirty="0">
              <a:solidFill>
                <a:schemeClr val="tx1"/>
              </a:solidFill>
            </a:rPr>
            <a:t>花は白い</a:t>
          </a:r>
        </a:p>
      </dsp:txBody>
      <dsp:txXfrm>
        <a:off x="5461358" y="1243579"/>
        <a:ext cx="2144774" cy="1072387"/>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0.35906</cdr:x>
      <cdr:y>0.41441</cdr:y>
    </cdr:from>
    <cdr:to>
      <cdr:x>0.49215</cdr:x>
      <cdr:y>0.58254</cdr:y>
    </cdr:to>
    <cdr:sp macro="" textlink="">
      <cdr:nvSpPr>
        <cdr:cNvPr id="3" name="テキスト ボックス 2">
          <a:extLst xmlns:a="http://schemas.openxmlformats.org/drawingml/2006/main">
            <a:ext uri="{FF2B5EF4-FFF2-40B4-BE49-F238E27FC236}">
              <a16:creationId xmlns:a16="http://schemas.microsoft.com/office/drawing/2014/main" id="{225AC713-AD2C-4E19-B463-A0412F699DEC}"/>
            </a:ext>
          </a:extLst>
        </cdr:cNvPr>
        <cdr:cNvSpPr txBox="1"/>
      </cdr:nvSpPr>
      <cdr:spPr>
        <a:xfrm xmlns:a="http://schemas.openxmlformats.org/drawingml/2006/main">
          <a:off x="4950150" y="3570254"/>
          <a:ext cx="1834848" cy="14485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3600" b="1" dirty="0">
              <a:solidFill>
                <a:schemeClr val="tx1"/>
              </a:solidFill>
              <a:latin typeface="+mn-lt"/>
              <a:ea typeface="+mn-ea"/>
              <a:cs typeface="+mn-cs"/>
            </a:rPr>
            <a:t>東北合計</a:t>
          </a:r>
          <a:endParaRPr lang="en-US" altLang="ja-JP" sz="3600" b="1" dirty="0">
            <a:solidFill>
              <a:schemeClr val="tx1"/>
            </a:solidFill>
          </a:endParaRPr>
        </a:p>
        <a:p xmlns:a="http://schemas.openxmlformats.org/drawingml/2006/main">
          <a:pPr algn="ctr"/>
          <a:r>
            <a:rPr lang="en-US" altLang="ja-JP" sz="3600" b="1" dirty="0">
              <a:solidFill>
                <a:schemeClr val="tx1"/>
              </a:solidFill>
              <a:latin typeface="+mn-lt"/>
              <a:ea typeface="+mn-ea"/>
              <a:cs typeface="+mn-cs"/>
            </a:rPr>
            <a:t>234</a:t>
          </a:r>
          <a:r>
            <a:rPr lang="ja-JP" altLang="en-US" sz="3600" b="1" dirty="0">
              <a:solidFill>
                <a:schemeClr val="tx1"/>
              </a:solidFill>
              <a:latin typeface="+mn-lt"/>
              <a:ea typeface="+mn-ea"/>
              <a:cs typeface="+mn-cs"/>
            </a:rPr>
            <a:t>件</a:t>
          </a:r>
        </a:p>
      </cdr:txBody>
    </cdr:sp>
  </cdr:relSizeAnchor>
  <cdr:relSizeAnchor xmlns:cdr="http://schemas.openxmlformats.org/drawingml/2006/chartDrawing">
    <cdr:from>
      <cdr:x>0.37177</cdr:x>
      <cdr:y>0.06089</cdr:y>
    </cdr:from>
    <cdr:to>
      <cdr:x>0.63796</cdr:x>
      <cdr:y>0.93911</cdr:y>
    </cdr:to>
    <cdr:sp macro="" textlink="">
      <cdr:nvSpPr>
        <cdr:cNvPr id="4" name="テキスト ボックス 3">
          <a:extLst xmlns:a="http://schemas.openxmlformats.org/drawingml/2006/main">
            <a:ext uri="{FF2B5EF4-FFF2-40B4-BE49-F238E27FC236}">
              <a16:creationId xmlns:a16="http://schemas.microsoft.com/office/drawing/2014/main" id="{C5BCF023-1F4B-47C6-B47A-6CAEBA1B97AC}"/>
            </a:ext>
          </a:extLst>
        </cdr:cNvPr>
        <cdr:cNvSpPr txBox="1"/>
      </cdr:nvSpPr>
      <cdr:spPr>
        <a:xfrm xmlns:a="http://schemas.openxmlformats.org/drawingml/2006/main">
          <a:off x="2554214" y="186210"/>
          <a:ext cx="1828800" cy="26856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latin typeface="+mn-lt"/>
            <a:ea typeface="+mn-ea"/>
            <a:cs typeface="+mn-cs"/>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0.4</cdr:x>
      <cdr:y>0.39795</cdr:y>
    </cdr:from>
    <cdr:to>
      <cdr:x>0.6</cdr:x>
      <cdr:y>0.73128</cdr:y>
    </cdr:to>
    <cdr:sp macro="" textlink="">
      <cdr:nvSpPr>
        <cdr:cNvPr id="2" name="テキスト ボックス 1">
          <a:extLst xmlns:a="http://schemas.openxmlformats.org/drawingml/2006/main">
            <a:ext uri="{FF2B5EF4-FFF2-40B4-BE49-F238E27FC236}">
              <a16:creationId xmlns:a16="http://schemas.microsoft.com/office/drawing/2014/main" id="{54EB2F90-FA5B-4193-8934-32CBF8CAAE2C}"/>
            </a:ext>
          </a:extLst>
        </cdr:cNvPr>
        <cdr:cNvSpPr txBox="1"/>
      </cdr:nvSpPr>
      <cdr:spPr>
        <a:xfrm xmlns:a="http://schemas.openxmlformats.org/drawingml/2006/main">
          <a:off x="2426374" y="1980795"/>
          <a:ext cx="1213188" cy="165914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800" b="1" dirty="0">
              <a:solidFill>
                <a:schemeClr val="tx1"/>
              </a:solidFill>
            </a:rPr>
            <a:t>北信越合計</a:t>
          </a:r>
          <a:endParaRPr lang="en-US" altLang="ja-JP" sz="800" b="1" dirty="0">
            <a:solidFill>
              <a:schemeClr val="tx1"/>
            </a:solidFill>
          </a:endParaRPr>
        </a:p>
        <a:p xmlns:a="http://schemas.openxmlformats.org/drawingml/2006/main">
          <a:pPr algn="ctr"/>
          <a:r>
            <a:rPr lang="ja-JP" altLang="en-US" sz="800" b="1" dirty="0">
              <a:solidFill>
                <a:schemeClr val="tx1"/>
              </a:solidFill>
            </a:rPr>
            <a:t>１７００件</a:t>
          </a:r>
        </a:p>
      </cdr:txBody>
    </cdr:sp>
  </cdr:relSizeAnchor>
</c:userShapes>
</file>

<file path=ppt/drawings/drawing11.xml><?xml version="1.0" encoding="utf-8"?>
<c:userShapes xmlns:c="http://schemas.openxmlformats.org/drawingml/2006/chart">
  <cdr:relSizeAnchor xmlns:cdr="http://schemas.openxmlformats.org/drawingml/2006/chartDrawing">
    <cdr:from>
      <cdr:x>0.35906</cdr:x>
      <cdr:y>0.41441</cdr:y>
    </cdr:from>
    <cdr:to>
      <cdr:x>0.49215</cdr:x>
      <cdr:y>0.58254</cdr:y>
    </cdr:to>
    <cdr:sp macro="" textlink="">
      <cdr:nvSpPr>
        <cdr:cNvPr id="3" name="テキスト ボックス 2">
          <a:extLst xmlns:a="http://schemas.openxmlformats.org/drawingml/2006/main">
            <a:ext uri="{FF2B5EF4-FFF2-40B4-BE49-F238E27FC236}">
              <a16:creationId xmlns:a16="http://schemas.microsoft.com/office/drawing/2014/main" id="{225AC713-AD2C-4E19-B463-A0412F699DEC}"/>
            </a:ext>
          </a:extLst>
        </cdr:cNvPr>
        <cdr:cNvSpPr txBox="1"/>
      </cdr:nvSpPr>
      <cdr:spPr>
        <a:xfrm xmlns:a="http://schemas.openxmlformats.org/drawingml/2006/main">
          <a:off x="4950150" y="3570254"/>
          <a:ext cx="1834848" cy="14485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800" b="1" dirty="0">
              <a:solidFill>
                <a:schemeClr val="tx1"/>
              </a:solidFill>
              <a:latin typeface="+mn-lt"/>
              <a:ea typeface="+mn-ea"/>
              <a:cs typeface="+mn-cs"/>
            </a:rPr>
            <a:t>東北合計</a:t>
          </a:r>
          <a:endParaRPr lang="en-US" altLang="ja-JP" sz="800" b="1" dirty="0">
            <a:solidFill>
              <a:schemeClr val="tx1"/>
            </a:solidFill>
          </a:endParaRPr>
        </a:p>
        <a:p xmlns:a="http://schemas.openxmlformats.org/drawingml/2006/main">
          <a:pPr algn="ctr"/>
          <a:r>
            <a:rPr lang="en-US" altLang="ja-JP" sz="800" b="1" dirty="0">
              <a:solidFill>
                <a:schemeClr val="tx1"/>
              </a:solidFill>
              <a:latin typeface="+mn-lt"/>
              <a:ea typeface="+mn-ea"/>
              <a:cs typeface="+mn-cs"/>
            </a:rPr>
            <a:t>234</a:t>
          </a:r>
          <a:r>
            <a:rPr lang="ja-JP" altLang="en-US" sz="800" b="1" dirty="0">
              <a:solidFill>
                <a:schemeClr val="tx1"/>
              </a:solidFill>
              <a:latin typeface="+mn-lt"/>
              <a:ea typeface="+mn-ea"/>
              <a:cs typeface="+mn-cs"/>
            </a:rPr>
            <a:t>件</a:t>
          </a:r>
        </a:p>
      </cdr:txBody>
    </cdr:sp>
  </cdr:relSizeAnchor>
  <cdr:relSizeAnchor xmlns:cdr="http://schemas.openxmlformats.org/drawingml/2006/chartDrawing">
    <cdr:from>
      <cdr:x>0.37177</cdr:x>
      <cdr:y>0.06089</cdr:y>
    </cdr:from>
    <cdr:to>
      <cdr:x>0.63796</cdr:x>
      <cdr:y>0.93911</cdr:y>
    </cdr:to>
    <cdr:sp macro="" textlink="">
      <cdr:nvSpPr>
        <cdr:cNvPr id="4" name="テキスト ボックス 3">
          <a:extLst xmlns:a="http://schemas.openxmlformats.org/drawingml/2006/main">
            <a:ext uri="{FF2B5EF4-FFF2-40B4-BE49-F238E27FC236}">
              <a16:creationId xmlns:a16="http://schemas.microsoft.com/office/drawing/2014/main" id="{C5BCF023-1F4B-47C6-B47A-6CAEBA1B97AC}"/>
            </a:ext>
          </a:extLst>
        </cdr:cNvPr>
        <cdr:cNvSpPr txBox="1"/>
      </cdr:nvSpPr>
      <cdr:spPr>
        <a:xfrm xmlns:a="http://schemas.openxmlformats.org/drawingml/2006/main">
          <a:off x="2554214" y="186210"/>
          <a:ext cx="1828800" cy="26856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latin typeface="+mn-lt"/>
            <a:ea typeface="+mn-ea"/>
            <a:cs typeface="+mn-cs"/>
          </a:endParaRPr>
        </a:p>
      </cdr:txBody>
    </cdr:sp>
  </cdr:relSizeAnchor>
  <cdr:relSizeAnchor xmlns:cdr="http://schemas.openxmlformats.org/drawingml/2006/chartDrawing">
    <cdr:from>
      <cdr:x>0.07079</cdr:x>
      <cdr:y>0.61933</cdr:y>
    </cdr:from>
    <cdr:to>
      <cdr:x>0.30146</cdr:x>
      <cdr:y>0.66547</cdr:y>
    </cdr:to>
    <cdr:cxnSp macro="">
      <cdr:nvCxnSpPr>
        <cdr:cNvPr id="5" name="直線コネクタ 4">
          <a:extLst xmlns:a="http://schemas.openxmlformats.org/drawingml/2006/main">
            <a:ext uri="{FF2B5EF4-FFF2-40B4-BE49-F238E27FC236}">
              <a16:creationId xmlns:a16="http://schemas.microsoft.com/office/drawing/2014/main" id="{BDBEA3CC-885F-4EDF-B30A-E6D569886FBC}"/>
            </a:ext>
          </a:extLst>
        </cdr:cNvPr>
        <cdr:cNvCxnSpPr/>
      </cdr:nvCxnSpPr>
      <cdr:spPr>
        <a:xfrm xmlns:a="http://schemas.openxmlformats.org/drawingml/2006/main" flipV="1">
          <a:off x="311806" y="1859729"/>
          <a:ext cx="1016000" cy="138562"/>
        </a:xfrm>
        <a:prstGeom xmlns:a="http://schemas.openxmlformats.org/drawingml/2006/main" prst="line">
          <a:avLst/>
        </a:prstGeom>
        <a:ln xmlns:a="http://schemas.openxmlformats.org/drawingml/2006/main" w="25400"/>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2.xml><?xml version="1.0" encoding="utf-8"?>
<c:userShapes xmlns:c="http://schemas.openxmlformats.org/drawingml/2006/chart">
  <cdr:relSizeAnchor xmlns:cdr="http://schemas.openxmlformats.org/drawingml/2006/chartDrawing">
    <cdr:from>
      <cdr:x>0.33388</cdr:x>
      <cdr:y>0.42803</cdr:y>
    </cdr:from>
    <cdr:to>
      <cdr:x>0.66612</cdr:x>
      <cdr:y>0.67996</cdr:y>
    </cdr:to>
    <cdr:sp macro="" textlink="">
      <cdr:nvSpPr>
        <cdr:cNvPr id="2" name="テキスト ボックス 1"/>
        <cdr:cNvSpPr txBox="1"/>
      </cdr:nvSpPr>
      <cdr:spPr>
        <a:xfrm xmlns:a="http://schemas.openxmlformats.org/drawingml/2006/main">
          <a:off x="2275699" y="2386798"/>
          <a:ext cx="2264454" cy="14048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800" b="1" dirty="0"/>
            <a:t>四国合計</a:t>
          </a:r>
          <a:endParaRPr lang="en-US" altLang="ja-JP" sz="800" b="1" dirty="0"/>
        </a:p>
        <a:p xmlns:a="http://schemas.openxmlformats.org/drawingml/2006/main">
          <a:pPr algn="ctr"/>
          <a:r>
            <a:rPr lang="en-US" altLang="ja-JP" sz="800" b="1" dirty="0"/>
            <a:t>667</a:t>
          </a:r>
          <a:r>
            <a:rPr lang="ja-JP" altLang="en-US" sz="800" b="1" dirty="0"/>
            <a:t>件</a:t>
          </a:r>
          <a:endParaRPr lang="en-US" altLang="ja-JP" sz="800" b="1" dirty="0"/>
        </a:p>
      </cdr:txBody>
    </cdr:sp>
  </cdr:relSizeAnchor>
  <cdr:relSizeAnchor xmlns:cdr="http://schemas.openxmlformats.org/drawingml/2006/chartDrawing">
    <cdr:from>
      <cdr:x>0.32742</cdr:x>
      <cdr:y>0</cdr:y>
    </cdr:from>
    <cdr:to>
      <cdr:x>0.41357</cdr:x>
      <cdr:y>0.09386</cdr:y>
    </cdr:to>
    <cdr:cxnSp macro="">
      <cdr:nvCxnSpPr>
        <cdr:cNvPr id="4" name="直線コネクタ 3">
          <a:extLst xmlns:a="http://schemas.openxmlformats.org/drawingml/2006/main">
            <a:ext uri="{FF2B5EF4-FFF2-40B4-BE49-F238E27FC236}">
              <a16:creationId xmlns:a16="http://schemas.microsoft.com/office/drawing/2014/main" id="{05B28DB3-31E6-4319-A011-86893534A942}"/>
            </a:ext>
          </a:extLst>
        </cdr:cNvPr>
        <cdr:cNvCxnSpPr/>
      </cdr:nvCxnSpPr>
      <cdr:spPr>
        <a:xfrm xmlns:a="http://schemas.openxmlformats.org/drawingml/2006/main" flipH="1" flipV="1">
          <a:off x="815031" y="0"/>
          <a:ext cx="214449" cy="170559"/>
        </a:xfrm>
        <a:prstGeom xmlns:a="http://schemas.openxmlformats.org/drawingml/2006/main" prst="line">
          <a:avLst/>
        </a:prstGeom>
        <a:ln xmlns:a="http://schemas.openxmlformats.org/drawingml/2006/main" w="25400"/>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3.xml><?xml version="1.0" encoding="utf-8"?>
<c:userShapes xmlns:c="http://schemas.openxmlformats.org/drawingml/2006/chart">
  <cdr:relSizeAnchor xmlns:cdr="http://schemas.openxmlformats.org/drawingml/2006/chartDrawing">
    <cdr:from>
      <cdr:x>0.29817</cdr:x>
      <cdr:y>0.50016</cdr:y>
    </cdr:from>
    <cdr:to>
      <cdr:x>0.64103</cdr:x>
      <cdr:y>0.80094</cdr:y>
    </cdr:to>
    <cdr:sp macro="" textlink="">
      <cdr:nvSpPr>
        <cdr:cNvPr id="2" name="テキスト ボックス 1">
          <a:extLst xmlns:a="http://schemas.openxmlformats.org/drawingml/2006/main">
            <a:ext uri="{FF2B5EF4-FFF2-40B4-BE49-F238E27FC236}">
              <a16:creationId xmlns:a16="http://schemas.microsoft.com/office/drawing/2014/main" id="{14EB94F1-0ED2-4E39-A091-C60C39BF9371}"/>
            </a:ext>
          </a:extLst>
        </cdr:cNvPr>
        <cdr:cNvSpPr txBox="1"/>
      </cdr:nvSpPr>
      <cdr:spPr>
        <a:xfrm xmlns:a="http://schemas.openxmlformats.org/drawingml/2006/main">
          <a:off x="815289" y="1189933"/>
          <a:ext cx="937490" cy="7155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800" b="1" dirty="0"/>
            <a:t>九州合計</a:t>
          </a:r>
          <a:endParaRPr lang="en-US" altLang="ja-JP" sz="800" b="1" dirty="0"/>
        </a:p>
        <a:p xmlns:a="http://schemas.openxmlformats.org/drawingml/2006/main">
          <a:pPr algn="ctr"/>
          <a:r>
            <a:rPr lang="ja-JP" altLang="en-US" sz="800" b="1" dirty="0"/>
            <a:t>６６８件</a:t>
          </a:r>
          <a:endParaRPr lang="en-US" altLang="ja-JP" sz="800" b="1" dirty="0"/>
        </a:p>
        <a:p xmlns:a="http://schemas.openxmlformats.org/drawingml/2006/main">
          <a:endParaRPr lang="ja-JP" altLang="en-US" sz="800" b="1" dirty="0"/>
        </a:p>
      </cdr:txBody>
    </cdr:sp>
  </cdr:relSizeAnchor>
</c:userShapes>
</file>

<file path=ppt/drawings/drawing14.xml><?xml version="1.0" encoding="utf-8"?>
<c:userShapes xmlns:c="http://schemas.openxmlformats.org/drawingml/2006/chart">
  <cdr:relSizeAnchor xmlns:cdr="http://schemas.openxmlformats.org/drawingml/2006/chartDrawing">
    <cdr:from>
      <cdr:x>0.37359</cdr:x>
      <cdr:y>0.40658</cdr:y>
    </cdr:from>
    <cdr:to>
      <cdr:x>0.66198</cdr:x>
      <cdr:y>0.6591</cdr:y>
    </cdr:to>
    <cdr:sp macro="" textlink="">
      <cdr:nvSpPr>
        <cdr:cNvPr id="2" name="テキスト ボックス 1">
          <a:extLst xmlns:a="http://schemas.openxmlformats.org/drawingml/2006/main">
            <a:ext uri="{FF2B5EF4-FFF2-40B4-BE49-F238E27FC236}">
              <a16:creationId xmlns:a16="http://schemas.microsoft.com/office/drawing/2014/main" id="{AB5EE814-9C31-49F5-B3AD-321FD4456A42}"/>
            </a:ext>
          </a:extLst>
        </cdr:cNvPr>
        <cdr:cNvSpPr txBox="1"/>
      </cdr:nvSpPr>
      <cdr:spPr>
        <a:xfrm xmlns:a="http://schemas.openxmlformats.org/drawingml/2006/main">
          <a:off x="2669214" y="2161402"/>
          <a:ext cx="2060511" cy="134239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800" b="1" dirty="0">
              <a:latin typeface="+mn-ea"/>
            </a:rPr>
            <a:t>近畿合計</a:t>
          </a:r>
          <a:endParaRPr lang="en-US" altLang="ja-JP" sz="800" b="1" dirty="0">
            <a:latin typeface="+mn-ea"/>
          </a:endParaRPr>
        </a:p>
        <a:p xmlns:a="http://schemas.openxmlformats.org/drawingml/2006/main">
          <a:pPr algn="ctr"/>
          <a:r>
            <a:rPr lang="en-US" altLang="ja-JP" sz="800" b="1" dirty="0">
              <a:latin typeface="+mn-ea"/>
            </a:rPr>
            <a:t>361</a:t>
          </a:r>
          <a:r>
            <a:rPr lang="ja-JP" altLang="en-US" sz="800" b="1" dirty="0">
              <a:latin typeface="+mn-ea"/>
            </a:rPr>
            <a:t>件</a:t>
          </a:r>
        </a:p>
      </cdr:txBody>
    </cdr:sp>
  </cdr:relSizeAnchor>
  <cdr:relSizeAnchor xmlns:cdr="http://schemas.openxmlformats.org/drawingml/2006/chartDrawing">
    <cdr:from>
      <cdr:x>0.68886</cdr:x>
      <cdr:y>0.76421</cdr:y>
    </cdr:from>
    <cdr:to>
      <cdr:x>0.86192</cdr:x>
      <cdr:y>0.96987</cdr:y>
    </cdr:to>
    <cdr:cxnSp macro="">
      <cdr:nvCxnSpPr>
        <cdr:cNvPr id="3" name="直線コネクタ 2">
          <a:extLst xmlns:a="http://schemas.openxmlformats.org/drawingml/2006/main">
            <a:ext uri="{FF2B5EF4-FFF2-40B4-BE49-F238E27FC236}">
              <a16:creationId xmlns:a16="http://schemas.microsoft.com/office/drawing/2014/main" id="{43848377-A910-4BDD-BC50-C96318FE2EFF}"/>
            </a:ext>
          </a:extLst>
        </cdr:cNvPr>
        <cdr:cNvCxnSpPr/>
      </cdr:nvCxnSpPr>
      <cdr:spPr>
        <a:xfrm xmlns:a="http://schemas.openxmlformats.org/drawingml/2006/main">
          <a:off x="2002588" y="1549644"/>
          <a:ext cx="503086" cy="417032"/>
        </a:xfrm>
        <a:prstGeom xmlns:a="http://schemas.openxmlformats.org/drawingml/2006/main" prst="line">
          <a:avLst/>
        </a:prstGeom>
        <a:ln xmlns:a="http://schemas.openxmlformats.org/drawingml/2006/main" w="25400"/>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5.xml><?xml version="1.0" encoding="utf-8"?>
<c:userShapes xmlns:c="http://schemas.openxmlformats.org/drawingml/2006/chart">
  <cdr:relSizeAnchor xmlns:cdr="http://schemas.openxmlformats.org/drawingml/2006/chartDrawing">
    <cdr:from>
      <cdr:x>0.54655</cdr:x>
      <cdr:y>0.5531</cdr:y>
    </cdr:from>
    <cdr:to>
      <cdr:x>0.5569</cdr:x>
      <cdr:y>0.56634</cdr:y>
    </cdr:to>
    <cdr:sp macro="" textlink="">
      <cdr:nvSpPr>
        <cdr:cNvPr id="2" name="テキスト ボックス 1"/>
        <cdr:cNvSpPr txBox="1"/>
      </cdr:nvSpPr>
      <cdr:spPr>
        <a:xfrm xmlns:a="http://schemas.openxmlformats.org/drawingml/2006/main">
          <a:off x="3019425" y="1909764"/>
          <a:ext cx="57150" cy="457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0.59785</cdr:x>
      <cdr:y>0.54469</cdr:y>
    </cdr:from>
    <cdr:to>
      <cdr:x>0.76336</cdr:x>
      <cdr:y>0.80952</cdr:y>
    </cdr:to>
    <cdr:sp macro="" textlink="">
      <cdr:nvSpPr>
        <cdr:cNvPr id="3" name="テキスト ボックス 2"/>
        <cdr:cNvSpPr txBox="1"/>
      </cdr:nvSpPr>
      <cdr:spPr>
        <a:xfrm xmlns:a="http://schemas.openxmlformats.org/drawingml/2006/main">
          <a:off x="4326244" y="3216216"/>
          <a:ext cx="1197681" cy="1563730"/>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0.47931</cdr:x>
      <cdr:y>0.43172</cdr:y>
    </cdr:from>
    <cdr:to>
      <cdr:x>0.56897</cdr:x>
      <cdr:y>0.56414</cdr:y>
    </cdr:to>
    <cdr:sp macro="" textlink="">
      <cdr:nvSpPr>
        <cdr:cNvPr id="4" name="テキスト ボックス 3"/>
        <cdr:cNvSpPr txBox="1"/>
      </cdr:nvSpPr>
      <cdr:spPr>
        <a:xfrm xmlns:a="http://schemas.openxmlformats.org/drawingml/2006/main">
          <a:off x="2647950" y="1490664"/>
          <a:ext cx="495300" cy="457200"/>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0.44138</cdr:x>
      <cdr:y>0.47586</cdr:y>
    </cdr:from>
    <cdr:to>
      <cdr:x>0.63103</cdr:x>
      <cdr:y>0.61931</cdr:y>
    </cdr:to>
    <cdr:sp macro="" textlink="">
      <cdr:nvSpPr>
        <cdr:cNvPr id="5" name="テキスト ボックス 4"/>
        <cdr:cNvSpPr txBox="1"/>
      </cdr:nvSpPr>
      <cdr:spPr>
        <a:xfrm xmlns:a="http://schemas.openxmlformats.org/drawingml/2006/main">
          <a:off x="2438400" y="1643064"/>
          <a:ext cx="1047750" cy="495300"/>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0.37658</cdr:x>
      <cdr:y>0.46774</cdr:y>
    </cdr:from>
    <cdr:to>
      <cdr:x>0.67104</cdr:x>
      <cdr:y>0.70491</cdr:y>
    </cdr:to>
    <cdr:sp macro="" textlink="">
      <cdr:nvSpPr>
        <cdr:cNvPr id="6" name="テキスト ボックス 5"/>
        <cdr:cNvSpPr txBox="1"/>
      </cdr:nvSpPr>
      <cdr:spPr>
        <a:xfrm xmlns:a="http://schemas.openxmlformats.org/drawingml/2006/main">
          <a:off x="2651459" y="2581736"/>
          <a:ext cx="2073282" cy="13091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800" b="1" spc="100" baseline="0" dirty="0"/>
            <a:t>東海合計</a:t>
          </a:r>
          <a:endParaRPr lang="en-US" altLang="ja-JP" sz="800" b="1" spc="100" dirty="0"/>
        </a:p>
        <a:p xmlns:a="http://schemas.openxmlformats.org/drawingml/2006/main">
          <a:pPr algn="ctr"/>
          <a:r>
            <a:rPr lang="en-US" altLang="ja-JP" sz="800" b="1" spc="100" baseline="0" dirty="0"/>
            <a:t>1441</a:t>
          </a:r>
          <a:r>
            <a:rPr lang="ja-JP" altLang="en-US" sz="800" b="1" spc="100" baseline="0" dirty="0"/>
            <a:t>件</a:t>
          </a:r>
        </a:p>
      </cdr:txBody>
    </cdr:sp>
  </cdr:relSizeAnchor>
  <cdr:relSizeAnchor xmlns:cdr="http://schemas.openxmlformats.org/drawingml/2006/chartDrawing">
    <cdr:from>
      <cdr:x>0.05399</cdr:x>
      <cdr:y>0.18434</cdr:y>
    </cdr:from>
    <cdr:to>
      <cdr:x>0.32639</cdr:x>
      <cdr:y>0.40289</cdr:y>
    </cdr:to>
    <cdr:cxnSp macro="">
      <cdr:nvCxnSpPr>
        <cdr:cNvPr id="7" name="直線コネクタ 6">
          <a:extLst xmlns:a="http://schemas.openxmlformats.org/drawingml/2006/main">
            <a:ext uri="{FF2B5EF4-FFF2-40B4-BE49-F238E27FC236}">
              <a16:creationId xmlns:a16="http://schemas.microsoft.com/office/drawing/2014/main" id="{22F0901F-BB14-49D1-923C-D3226B13D1A1}"/>
            </a:ext>
          </a:extLst>
        </cdr:cNvPr>
        <cdr:cNvCxnSpPr/>
      </cdr:nvCxnSpPr>
      <cdr:spPr>
        <a:xfrm xmlns:a="http://schemas.openxmlformats.org/drawingml/2006/main">
          <a:off x="228401" y="345003"/>
          <a:ext cx="1152268" cy="409019"/>
        </a:xfrm>
        <a:prstGeom xmlns:a="http://schemas.openxmlformats.org/drawingml/2006/main" prst="line">
          <a:avLst/>
        </a:prstGeom>
        <a:ln xmlns:a="http://schemas.openxmlformats.org/drawingml/2006/main" w="25400"/>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0.42836</cdr:x>
      <cdr:y>0.39909</cdr:y>
    </cdr:from>
    <cdr:to>
      <cdr:x>0.59005</cdr:x>
      <cdr:y>0.63398</cdr:y>
    </cdr:to>
    <cdr:sp macro="" textlink="">
      <cdr:nvSpPr>
        <cdr:cNvPr id="2" name="四角形 1"/>
        <cdr:cNvSpPr/>
      </cdr:nvSpPr>
      <cdr:spPr>
        <a:xfrm xmlns:a="http://schemas.openxmlformats.org/drawingml/2006/main">
          <a:off x="3815182" y="1984376"/>
          <a:ext cx="1440089" cy="11679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0.40711</cdr:x>
      <cdr:y>0.48969</cdr:y>
    </cdr:from>
    <cdr:to>
      <cdr:x>0.68055</cdr:x>
      <cdr:y>0.69287</cdr:y>
    </cdr:to>
    <cdr:sp macro="" textlink="">
      <cdr:nvSpPr>
        <cdr:cNvPr id="3" name="四角形 2"/>
        <cdr:cNvSpPr/>
      </cdr:nvSpPr>
      <cdr:spPr>
        <a:xfrm xmlns:a="http://schemas.openxmlformats.org/drawingml/2006/main">
          <a:off x="2667900" y="2773680"/>
          <a:ext cx="1791877" cy="11508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2800" b="1" dirty="0"/>
            <a:t>関東合計</a:t>
          </a:r>
          <a:endParaRPr lang="en-US" altLang="ja-JP" sz="2800" b="1" dirty="0"/>
        </a:p>
        <a:p xmlns:a="http://schemas.openxmlformats.org/drawingml/2006/main">
          <a:pPr algn="ctr"/>
          <a:r>
            <a:rPr lang="en-US" altLang="ja-JP" sz="2800" b="1" dirty="0"/>
            <a:t>7518</a:t>
          </a:r>
          <a:r>
            <a:rPr lang="ja-JP" altLang="en-US" sz="2800" b="1" dirty="0"/>
            <a:t>件</a:t>
          </a:r>
        </a:p>
      </cdr:txBody>
    </cdr:sp>
  </cdr:relSizeAnchor>
</c:userShapes>
</file>

<file path=ppt/drawings/drawing3.xml><?xml version="1.0" encoding="utf-8"?>
<c:userShapes xmlns:c="http://schemas.openxmlformats.org/drawingml/2006/chart">
  <cdr:relSizeAnchor xmlns:cdr="http://schemas.openxmlformats.org/drawingml/2006/chartDrawing">
    <cdr:from>
      <cdr:x>0.4</cdr:x>
      <cdr:y>0.39795</cdr:y>
    </cdr:from>
    <cdr:to>
      <cdr:x>0.6</cdr:x>
      <cdr:y>0.73128</cdr:y>
    </cdr:to>
    <cdr:sp macro="" textlink="">
      <cdr:nvSpPr>
        <cdr:cNvPr id="2" name="テキスト ボックス 1">
          <a:extLst xmlns:a="http://schemas.openxmlformats.org/drawingml/2006/main">
            <a:ext uri="{FF2B5EF4-FFF2-40B4-BE49-F238E27FC236}">
              <a16:creationId xmlns:a16="http://schemas.microsoft.com/office/drawing/2014/main" id="{54EB2F90-FA5B-4193-8934-32CBF8CAAE2C}"/>
            </a:ext>
          </a:extLst>
        </cdr:cNvPr>
        <cdr:cNvSpPr txBox="1"/>
      </cdr:nvSpPr>
      <cdr:spPr>
        <a:xfrm xmlns:a="http://schemas.openxmlformats.org/drawingml/2006/main">
          <a:off x="2426374" y="1980795"/>
          <a:ext cx="1213188" cy="165914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3600" b="1" dirty="0">
              <a:solidFill>
                <a:schemeClr val="tx1"/>
              </a:solidFill>
            </a:rPr>
            <a:t>北信越合計</a:t>
          </a:r>
          <a:endParaRPr lang="en-US" altLang="ja-JP" sz="3600" b="1" dirty="0">
            <a:solidFill>
              <a:schemeClr val="tx1"/>
            </a:solidFill>
          </a:endParaRPr>
        </a:p>
        <a:p xmlns:a="http://schemas.openxmlformats.org/drawingml/2006/main">
          <a:pPr algn="ctr"/>
          <a:r>
            <a:rPr lang="ja-JP" altLang="en-US" sz="3600" b="1" dirty="0">
              <a:solidFill>
                <a:schemeClr val="tx1"/>
              </a:solidFill>
            </a:rPr>
            <a:t>１７００件</a:t>
          </a:r>
        </a:p>
      </cdr:txBody>
    </cdr:sp>
  </cdr:relSizeAnchor>
</c:userShapes>
</file>

<file path=ppt/drawings/drawing4.xml><?xml version="1.0" encoding="utf-8"?>
<c:userShapes xmlns:c="http://schemas.openxmlformats.org/drawingml/2006/chart">
  <cdr:relSizeAnchor xmlns:cdr="http://schemas.openxmlformats.org/drawingml/2006/chartDrawing">
    <cdr:from>
      <cdr:x>0.54655</cdr:x>
      <cdr:y>0.5531</cdr:y>
    </cdr:from>
    <cdr:to>
      <cdr:x>0.5569</cdr:x>
      <cdr:y>0.56634</cdr:y>
    </cdr:to>
    <cdr:sp macro="" textlink="">
      <cdr:nvSpPr>
        <cdr:cNvPr id="2" name="テキスト ボックス 1"/>
        <cdr:cNvSpPr txBox="1"/>
      </cdr:nvSpPr>
      <cdr:spPr>
        <a:xfrm xmlns:a="http://schemas.openxmlformats.org/drawingml/2006/main">
          <a:off x="3019425" y="1909764"/>
          <a:ext cx="57150" cy="457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0.59785</cdr:x>
      <cdr:y>0.54469</cdr:y>
    </cdr:from>
    <cdr:to>
      <cdr:x>0.76336</cdr:x>
      <cdr:y>0.80952</cdr:y>
    </cdr:to>
    <cdr:sp macro="" textlink="">
      <cdr:nvSpPr>
        <cdr:cNvPr id="3" name="テキスト ボックス 2"/>
        <cdr:cNvSpPr txBox="1"/>
      </cdr:nvSpPr>
      <cdr:spPr>
        <a:xfrm xmlns:a="http://schemas.openxmlformats.org/drawingml/2006/main">
          <a:off x="4326244" y="3216216"/>
          <a:ext cx="1197681" cy="1563730"/>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0.47931</cdr:x>
      <cdr:y>0.43172</cdr:y>
    </cdr:from>
    <cdr:to>
      <cdr:x>0.56897</cdr:x>
      <cdr:y>0.56414</cdr:y>
    </cdr:to>
    <cdr:sp macro="" textlink="">
      <cdr:nvSpPr>
        <cdr:cNvPr id="4" name="テキスト ボックス 3"/>
        <cdr:cNvSpPr txBox="1"/>
      </cdr:nvSpPr>
      <cdr:spPr>
        <a:xfrm xmlns:a="http://schemas.openxmlformats.org/drawingml/2006/main">
          <a:off x="2647950" y="1490664"/>
          <a:ext cx="495300" cy="457200"/>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0.44138</cdr:x>
      <cdr:y>0.47586</cdr:y>
    </cdr:from>
    <cdr:to>
      <cdr:x>0.63103</cdr:x>
      <cdr:y>0.61931</cdr:y>
    </cdr:to>
    <cdr:sp macro="" textlink="">
      <cdr:nvSpPr>
        <cdr:cNvPr id="5" name="テキスト ボックス 4"/>
        <cdr:cNvSpPr txBox="1"/>
      </cdr:nvSpPr>
      <cdr:spPr>
        <a:xfrm xmlns:a="http://schemas.openxmlformats.org/drawingml/2006/main">
          <a:off x="2438400" y="1643064"/>
          <a:ext cx="1047750" cy="495300"/>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0.37658</cdr:x>
      <cdr:y>0.46774</cdr:y>
    </cdr:from>
    <cdr:to>
      <cdr:x>0.67104</cdr:x>
      <cdr:y>0.70491</cdr:y>
    </cdr:to>
    <cdr:sp macro="" textlink="">
      <cdr:nvSpPr>
        <cdr:cNvPr id="6" name="テキスト ボックス 5"/>
        <cdr:cNvSpPr txBox="1"/>
      </cdr:nvSpPr>
      <cdr:spPr>
        <a:xfrm xmlns:a="http://schemas.openxmlformats.org/drawingml/2006/main">
          <a:off x="2651459" y="2581736"/>
          <a:ext cx="2073282" cy="13091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3600" b="1" spc="100" baseline="0" dirty="0"/>
            <a:t>東海合計</a:t>
          </a:r>
          <a:endParaRPr lang="en-US" altLang="ja-JP" sz="3600" b="1" spc="100" dirty="0"/>
        </a:p>
        <a:p xmlns:a="http://schemas.openxmlformats.org/drawingml/2006/main">
          <a:pPr algn="ctr"/>
          <a:r>
            <a:rPr lang="en-US" altLang="ja-JP" sz="3600" b="1" spc="100" baseline="0" dirty="0"/>
            <a:t>1441</a:t>
          </a:r>
          <a:r>
            <a:rPr lang="ja-JP" altLang="en-US" sz="3600" b="1" spc="100" baseline="0" dirty="0"/>
            <a:t>件</a:t>
          </a:r>
        </a:p>
      </cdr:txBody>
    </cdr:sp>
  </cdr:relSizeAnchor>
</c:userShapes>
</file>

<file path=ppt/drawings/drawing5.xml><?xml version="1.0" encoding="utf-8"?>
<c:userShapes xmlns:c="http://schemas.openxmlformats.org/drawingml/2006/chart">
  <cdr:relSizeAnchor xmlns:cdr="http://schemas.openxmlformats.org/drawingml/2006/chartDrawing">
    <cdr:from>
      <cdr:x>0.37359</cdr:x>
      <cdr:y>0.40658</cdr:y>
    </cdr:from>
    <cdr:to>
      <cdr:x>0.66198</cdr:x>
      <cdr:y>0.6591</cdr:y>
    </cdr:to>
    <cdr:sp macro="" textlink="">
      <cdr:nvSpPr>
        <cdr:cNvPr id="2" name="テキスト ボックス 1">
          <a:extLst xmlns:a="http://schemas.openxmlformats.org/drawingml/2006/main">
            <a:ext uri="{FF2B5EF4-FFF2-40B4-BE49-F238E27FC236}">
              <a16:creationId xmlns:a16="http://schemas.microsoft.com/office/drawing/2014/main" id="{AB5EE814-9C31-49F5-B3AD-321FD4456A42}"/>
            </a:ext>
          </a:extLst>
        </cdr:cNvPr>
        <cdr:cNvSpPr txBox="1"/>
      </cdr:nvSpPr>
      <cdr:spPr>
        <a:xfrm xmlns:a="http://schemas.openxmlformats.org/drawingml/2006/main">
          <a:off x="2669214" y="2161402"/>
          <a:ext cx="2060511" cy="134239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3600" b="1" dirty="0">
              <a:latin typeface="+mn-ea"/>
            </a:rPr>
            <a:t>近畿合計</a:t>
          </a:r>
          <a:endParaRPr lang="en-US" altLang="ja-JP" sz="3600" b="1" dirty="0">
            <a:latin typeface="+mn-ea"/>
          </a:endParaRPr>
        </a:p>
        <a:p xmlns:a="http://schemas.openxmlformats.org/drawingml/2006/main">
          <a:pPr algn="ctr"/>
          <a:r>
            <a:rPr lang="en-US" altLang="ja-JP" sz="3600" b="1" dirty="0">
              <a:latin typeface="+mn-ea"/>
            </a:rPr>
            <a:t>361</a:t>
          </a:r>
          <a:r>
            <a:rPr lang="ja-JP" altLang="en-US" sz="3600" b="1" dirty="0">
              <a:latin typeface="+mn-ea"/>
            </a:rPr>
            <a:t>件</a:t>
          </a:r>
        </a:p>
      </cdr:txBody>
    </cdr:sp>
  </cdr:relSizeAnchor>
</c:userShapes>
</file>

<file path=ppt/drawings/drawing6.xml><?xml version="1.0" encoding="utf-8"?>
<c:userShapes xmlns:c="http://schemas.openxmlformats.org/drawingml/2006/chart">
  <cdr:relSizeAnchor xmlns:cdr="http://schemas.openxmlformats.org/drawingml/2006/chartDrawing">
    <cdr:from>
      <cdr:x>0.33388</cdr:x>
      <cdr:y>0.42803</cdr:y>
    </cdr:from>
    <cdr:to>
      <cdr:x>0.66612</cdr:x>
      <cdr:y>0.67996</cdr:y>
    </cdr:to>
    <cdr:sp macro="" textlink="">
      <cdr:nvSpPr>
        <cdr:cNvPr id="2" name="テキスト ボックス 1"/>
        <cdr:cNvSpPr txBox="1"/>
      </cdr:nvSpPr>
      <cdr:spPr>
        <a:xfrm xmlns:a="http://schemas.openxmlformats.org/drawingml/2006/main">
          <a:off x="2275699" y="2386798"/>
          <a:ext cx="2264454" cy="14048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3600" b="1" dirty="0"/>
            <a:t>四国合計</a:t>
          </a:r>
          <a:endParaRPr lang="en-US" altLang="ja-JP" sz="3600" b="1" dirty="0"/>
        </a:p>
        <a:p xmlns:a="http://schemas.openxmlformats.org/drawingml/2006/main">
          <a:pPr algn="ctr"/>
          <a:r>
            <a:rPr lang="en-US" altLang="ja-JP" sz="3600" b="1" dirty="0"/>
            <a:t>667</a:t>
          </a:r>
          <a:r>
            <a:rPr lang="ja-JP" altLang="en-US" sz="3600" b="1" dirty="0"/>
            <a:t>件</a:t>
          </a:r>
          <a:endParaRPr lang="en-US" altLang="ja-JP" sz="3600" b="1" dirty="0"/>
        </a:p>
      </cdr:txBody>
    </cdr:sp>
  </cdr:relSizeAnchor>
</c:userShapes>
</file>

<file path=ppt/drawings/drawing7.xml><?xml version="1.0" encoding="utf-8"?>
<c:userShapes xmlns:c="http://schemas.openxmlformats.org/drawingml/2006/chart">
  <cdr:relSizeAnchor xmlns:cdr="http://schemas.openxmlformats.org/drawingml/2006/chartDrawing">
    <cdr:from>
      <cdr:x>0.32857</cdr:x>
      <cdr:y>0.44989</cdr:y>
    </cdr:from>
    <cdr:to>
      <cdr:x>0.67143</cdr:x>
      <cdr:y>0.75067</cdr:y>
    </cdr:to>
    <cdr:sp macro="" textlink="">
      <cdr:nvSpPr>
        <cdr:cNvPr id="2" name="テキスト ボックス 1">
          <a:extLst xmlns:a="http://schemas.openxmlformats.org/drawingml/2006/main">
            <a:ext uri="{FF2B5EF4-FFF2-40B4-BE49-F238E27FC236}">
              <a16:creationId xmlns:a16="http://schemas.microsoft.com/office/drawing/2014/main" id="{14EB94F1-0ED2-4E39-A091-C60C39BF9371}"/>
            </a:ext>
          </a:extLst>
        </cdr:cNvPr>
        <cdr:cNvSpPr txBox="1"/>
      </cdr:nvSpPr>
      <cdr:spPr>
        <a:xfrm xmlns:a="http://schemas.openxmlformats.org/drawingml/2006/main">
          <a:off x="2066111" y="2530869"/>
          <a:ext cx="2155933" cy="16920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3600" b="1" dirty="0"/>
            <a:t>九州合計</a:t>
          </a:r>
          <a:endParaRPr lang="en-US" altLang="ja-JP" sz="3600" b="1" dirty="0"/>
        </a:p>
        <a:p xmlns:a="http://schemas.openxmlformats.org/drawingml/2006/main">
          <a:pPr algn="ctr"/>
          <a:r>
            <a:rPr lang="ja-JP" altLang="en-US" sz="3600" b="1" dirty="0"/>
            <a:t>６６８件</a:t>
          </a:r>
          <a:endParaRPr lang="en-US" altLang="ja-JP" sz="3600" b="1" dirty="0"/>
        </a:p>
        <a:p xmlns:a="http://schemas.openxmlformats.org/drawingml/2006/main">
          <a:endParaRPr lang="ja-JP" altLang="en-US" sz="3600" b="1" dirty="0"/>
        </a:p>
      </cdr:txBody>
    </cdr:sp>
  </cdr:relSizeAnchor>
</c:userShapes>
</file>

<file path=ppt/drawings/drawing8.xml><?xml version="1.0" encoding="utf-8"?>
<c:userShapes xmlns:c="http://schemas.openxmlformats.org/drawingml/2006/chart">
  <cdr:relSizeAnchor xmlns:cdr="http://schemas.openxmlformats.org/drawingml/2006/chartDrawing">
    <cdr:from>
      <cdr:x>0.39052</cdr:x>
      <cdr:y>0.45871</cdr:y>
    </cdr:from>
    <cdr:to>
      <cdr:x>0.65191</cdr:x>
      <cdr:y>0.68406</cdr:y>
    </cdr:to>
    <cdr:sp macro="" textlink="">
      <cdr:nvSpPr>
        <cdr:cNvPr id="2" name="テキスト ボックス 1">
          <a:extLst xmlns:a="http://schemas.openxmlformats.org/drawingml/2006/main">
            <a:ext uri="{FF2B5EF4-FFF2-40B4-BE49-F238E27FC236}">
              <a16:creationId xmlns:a16="http://schemas.microsoft.com/office/drawing/2014/main" id="{045EFE3E-DF70-4901-9811-B19D7E18183E}"/>
            </a:ext>
          </a:extLst>
        </cdr:cNvPr>
        <cdr:cNvSpPr txBox="1"/>
      </cdr:nvSpPr>
      <cdr:spPr>
        <a:xfrm xmlns:a="http://schemas.openxmlformats.org/drawingml/2006/main">
          <a:off x="2515713" y="2448070"/>
          <a:ext cx="1683848" cy="120267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3600" b="1" dirty="0"/>
            <a:t>全国合計</a:t>
          </a:r>
          <a:endParaRPr lang="en-US" altLang="ja-JP" sz="3600" b="1" dirty="0"/>
        </a:p>
        <a:p xmlns:a="http://schemas.openxmlformats.org/drawingml/2006/main">
          <a:pPr algn="ctr"/>
          <a:r>
            <a:rPr lang="en-US" altLang="ja-JP" sz="3600" b="1" dirty="0"/>
            <a:t>13,408</a:t>
          </a:r>
          <a:r>
            <a:rPr lang="ja-JP" altLang="en-US" sz="3600" b="1" dirty="0"/>
            <a:t>件</a:t>
          </a:r>
        </a:p>
      </cdr:txBody>
    </cdr:sp>
  </cdr:relSizeAnchor>
</c:userShapes>
</file>

<file path=ppt/drawings/drawing9.xml><?xml version="1.0" encoding="utf-8"?>
<c:userShapes xmlns:c="http://schemas.openxmlformats.org/drawingml/2006/chart">
  <cdr:relSizeAnchor xmlns:cdr="http://schemas.openxmlformats.org/drawingml/2006/chartDrawing">
    <cdr:from>
      <cdr:x>0.42836</cdr:x>
      <cdr:y>0.39909</cdr:y>
    </cdr:from>
    <cdr:to>
      <cdr:x>0.59005</cdr:x>
      <cdr:y>0.63398</cdr:y>
    </cdr:to>
    <cdr:sp macro="" textlink="">
      <cdr:nvSpPr>
        <cdr:cNvPr id="2" name="四角形 1"/>
        <cdr:cNvSpPr/>
      </cdr:nvSpPr>
      <cdr:spPr>
        <a:xfrm xmlns:a="http://schemas.openxmlformats.org/drawingml/2006/main">
          <a:off x="3815182" y="1984376"/>
          <a:ext cx="1440089" cy="11679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0.40711</cdr:x>
      <cdr:y>0.48969</cdr:y>
    </cdr:from>
    <cdr:to>
      <cdr:x>0.68055</cdr:x>
      <cdr:y>0.69287</cdr:y>
    </cdr:to>
    <cdr:sp macro="" textlink="">
      <cdr:nvSpPr>
        <cdr:cNvPr id="3" name="四角形 2"/>
        <cdr:cNvSpPr/>
      </cdr:nvSpPr>
      <cdr:spPr>
        <a:xfrm xmlns:a="http://schemas.openxmlformats.org/drawingml/2006/main">
          <a:off x="2667900" y="2773680"/>
          <a:ext cx="1791877" cy="11508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ja-JP" altLang="en-US" sz="800" b="1" dirty="0"/>
            <a:t>関東合計</a:t>
          </a:r>
          <a:endParaRPr lang="en-US" altLang="ja-JP" sz="800" b="1" dirty="0"/>
        </a:p>
        <a:p xmlns:a="http://schemas.openxmlformats.org/drawingml/2006/main">
          <a:pPr algn="ctr"/>
          <a:r>
            <a:rPr lang="en-US" altLang="ja-JP" sz="800" b="1" dirty="0"/>
            <a:t>7518</a:t>
          </a:r>
          <a:r>
            <a:rPr lang="ja-JP" altLang="en-US" sz="800" b="1" dirty="0"/>
            <a:t>件</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8E69C36A-81BC-4A4E-BFC8-237077B47C3B}" type="datetimeFigureOut">
              <a:rPr kumimoji="1" lang="ja-JP" altLang="en-US" smtClean="0"/>
              <a:t>2022/3/24</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A05AB81-6E8F-46F9-BB6A-A229C238136B}" type="slidenum">
              <a:rPr kumimoji="1" lang="ja-JP" altLang="en-US" smtClean="0"/>
              <a:t>‹#›</a:t>
            </a:fld>
            <a:endParaRPr kumimoji="1" lang="ja-JP" altLang="en-US"/>
          </a:p>
        </p:txBody>
      </p:sp>
    </p:spTree>
    <p:extLst>
      <p:ext uri="{BB962C8B-B14F-4D97-AF65-F5344CB8AC3E}">
        <p14:creationId xmlns:p14="http://schemas.microsoft.com/office/powerpoint/2010/main" val="191153478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　これより、令和３年度・</a:t>
            </a:r>
            <a:r>
              <a:rPr kumimoji="1" lang="en-US" altLang="ja-JP" dirty="0"/>
              <a:t>FFJ</a:t>
            </a:r>
            <a:r>
              <a:rPr kumimoji="1" lang="ja-JP" altLang="en-US" dirty="0"/>
              <a:t>環境調査の実施結果について、その概要を報告いたします。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1</a:t>
            </a:fld>
            <a:endParaRPr kumimoji="1" lang="ja-JP" altLang="en-US"/>
          </a:p>
        </p:txBody>
      </p:sp>
    </p:spTree>
    <p:extLst>
      <p:ext uri="{BB962C8B-B14F-4D97-AF65-F5344CB8AC3E}">
        <p14:creationId xmlns:p14="http://schemas.microsoft.com/office/powerpoint/2010/main" val="1632705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次に、タンポポの種類ごとに分類した生育環境と地表面の状況についてのデータです。</a:t>
            </a:r>
            <a:endParaRPr kumimoji="1" lang="en-US" altLang="ja-JP" dirty="0"/>
          </a:p>
          <a:p>
            <a:r>
              <a:rPr kumimoji="1" lang="ja-JP" altLang="en-US" dirty="0"/>
              <a:t>こちらに関しましては、３年間の推移で変化がみられた箇所を抜粋してご報告いたします。</a:t>
            </a:r>
            <a:endParaRPr kumimoji="1" lang="en-US" altLang="ja-JP" dirty="0"/>
          </a:p>
          <a:p>
            <a:endParaRPr kumimoji="1" lang="en-US" altLang="ja-JP" dirty="0"/>
          </a:p>
          <a:p>
            <a:r>
              <a:rPr kumimoji="1" lang="ja-JP" altLang="en-US" dirty="0"/>
              <a:t>生育環境について、左のグラフのカントウタンポポ</a:t>
            </a:r>
            <a:r>
              <a:rPr kumimoji="1" lang="en-US" altLang="ja-JP" dirty="0"/>
              <a:t>(</a:t>
            </a:r>
            <a:r>
              <a:rPr kumimoji="1" lang="ja-JP" altLang="en-US" dirty="0"/>
              <a:t>青</a:t>
            </a:r>
            <a:r>
              <a:rPr kumimoji="1" lang="en-US" altLang="ja-JP" dirty="0"/>
              <a:t>)</a:t>
            </a:r>
            <a:r>
              <a:rPr kumimoji="1" lang="ja-JP" altLang="en-US" dirty="0"/>
              <a:t>の突出している線をご覧ください。</a:t>
            </a:r>
            <a:endParaRPr kumimoji="1" lang="en-US" altLang="ja-JP" dirty="0"/>
          </a:p>
          <a:p>
            <a:r>
              <a:rPr kumimoji="1" lang="ja-JP" altLang="en-US" dirty="0"/>
              <a:t>左から順に「建てこんだ住宅周辺」次に「緑の多い住宅周辺」を挟んで、「公園」となっているのですが、３年前から「建てこんだ住宅周辺」が減少傾向にあり、「公園」が増加傾向にあります。</a:t>
            </a:r>
            <a:endParaRPr kumimoji="1" lang="en-US" altLang="ja-JP" dirty="0"/>
          </a:p>
          <a:p>
            <a:r>
              <a:rPr kumimoji="1" lang="ja-JP" altLang="en-US" dirty="0"/>
              <a:t>これは関東ブロックの交通整備で道にコンクリートが敷かれ、タンポポの生育条件が整わなくなったことから生息範囲が変化していったのではないか、と考えられます。</a:t>
            </a:r>
            <a:endParaRPr kumimoji="1" lang="en-US" altLang="ja-JP" dirty="0"/>
          </a:p>
          <a:p>
            <a:endParaRPr kumimoji="1" lang="en-US" altLang="ja-JP" dirty="0"/>
          </a:p>
          <a:p>
            <a:r>
              <a:rPr kumimoji="1" lang="ja-JP" altLang="en-US" dirty="0"/>
              <a:t>このことを踏まえて、右の地表面に関するグラフの右から２番目の「ほぼ全面が土」と３番目の「タンポポが群生」をご覧ください。</a:t>
            </a:r>
            <a:endParaRPr kumimoji="1" lang="en-US" altLang="ja-JP" dirty="0"/>
          </a:p>
          <a:p>
            <a:r>
              <a:rPr kumimoji="1" lang="ja-JP" altLang="en-US" dirty="0"/>
              <a:t>三年分のデータから比較したところ、「タンポポが群生」の数値が増加し、「ほぼ全面が土」が減少傾向にあることがわかりました。</a:t>
            </a:r>
            <a:endParaRPr kumimoji="1" lang="en-US" altLang="ja-JP" dirty="0"/>
          </a:p>
          <a:p>
            <a:r>
              <a:rPr kumimoji="1" lang="ja-JP" altLang="en-US" dirty="0"/>
              <a:t>これは先ほどお話ししたように、コンクリートの道が増え、土が減ったことが影響していると考えました。</a:t>
            </a:r>
            <a:endParaRPr kumimoji="1" lang="en-US" altLang="ja-JP" dirty="0"/>
          </a:p>
          <a:p>
            <a:endParaRPr kumimoji="1" lang="en-US" altLang="ja-JP" dirty="0"/>
          </a:p>
          <a:p>
            <a:r>
              <a:rPr kumimoji="1" lang="ja-JP" altLang="en-US" dirty="0"/>
              <a:t>以上のことから、タンポポは今後、生育条件が整っており、広く安定した土地が確保されている「公園」に転移していくのではないか、と思われます。</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DCC0CC75-4A51-457E-A107-E4DB93041381}" type="slidenum">
              <a:rPr kumimoji="1" lang="ja-JP" altLang="en-US" smtClean="0"/>
              <a:t>10</a:t>
            </a:fld>
            <a:endParaRPr kumimoji="1" lang="ja-JP" altLang="en-US"/>
          </a:p>
        </p:txBody>
      </p:sp>
    </p:spTree>
    <p:extLst>
      <p:ext uri="{BB962C8B-B14F-4D97-AF65-F5344CB8AC3E}">
        <p14:creationId xmlns:p14="http://schemas.microsoft.com/office/powerpoint/2010/main" val="1492657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北信越ブロックの提出連盟数は５県中４県から提出があり、昨年度より</a:t>
            </a:r>
            <a:r>
              <a:rPr kumimoji="1" lang="en-US" altLang="ja-JP" dirty="0"/>
              <a:t>1</a:t>
            </a:r>
            <a:r>
              <a:rPr kumimoji="1" lang="ja-JP" altLang="en-US" dirty="0"/>
              <a:t>県増加しました。</a:t>
            </a:r>
            <a:endParaRPr kumimoji="1" lang="en-US" altLang="ja-JP" dirty="0"/>
          </a:p>
          <a:p>
            <a:r>
              <a:rPr kumimoji="1" lang="ja-JP" altLang="en-US" dirty="0"/>
              <a:t>調査数は、昨年度から</a:t>
            </a:r>
            <a:r>
              <a:rPr kumimoji="1" lang="en-US" altLang="ja-JP" dirty="0"/>
              <a:t>508</a:t>
            </a:r>
            <a:r>
              <a:rPr kumimoji="1" lang="ja-JP" altLang="en-US" dirty="0"/>
              <a:t>件増加しました。全調査数（１７００件）に占める在来種の割合は、昨年度の２０％より１％多い２１％という結果でした。</a:t>
            </a:r>
            <a:endParaRPr kumimoji="1" lang="en-US" altLang="ja-JP" dirty="0"/>
          </a:p>
          <a:p>
            <a:r>
              <a:rPr kumimoji="1" lang="ja-JP" altLang="en-US" dirty="0"/>
              <a:t>　</a:t>
            </a:r>
          </a:p>
        </p:txBody>
      </p:sp>
      <p:sp>
        <p:nvSpPr>
          <p:cNvPr id="4" name="スライド番号プレースホルダー 3"/>
          <p:cNvSpPr>
            <a:spLocks noGrp="1"/>
          </p:cNvSpPr>
          <p:nvPr>
            <p:ph type="sldNum" sz="quarter" idx="5"/>
          </p:nvPr>
        </p:nvSpPr>
        <p:spPr/>
        <p:txBody>
          <a:bodyPr/>
          <a:lstStyle/>
          <a:p>
            <a:fld id="{8E5347A7-91D3-47B9-BDBD-C7A0E54E0116}" type="slidenum">
              <a:rPr kumimoji="1" lang="ja-JP" altLang="en-US" smtClean="0"/>
              <a:t>11</a:t>
            </a:fld>
            <a:endParaRPr kumimoji="1" lang="ja-JP" altLang="en-US"/>
          </a:p>
        </p:txBody>
      </p:sp>
    </p:spTree>
    <p:extLst>
      <p:ext uri="{BB962C8B-B14F-4D97-AF65-F5344CB8AC3E}">
        <p14:creationId xmlns:p14="http://schemas.microsoft.com/office/powerpoint/2010/main" val="903543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 </a:t>
            </a:r>
            <a:r>
              <a:rPr kumimoji="1" lang="ja-JP" altLang="en-US" dirty="0"/>
              <a:t>昨年度と同様に、生育環境に関しまして、緑の多い住宅・周辺にセイヨウタンポポが多く見られました。また、公園にカントウタンポポが多く見られるようになりました。</a:t>
            </a:r>
            <a:endParaRPr kumimoji="1" lang="en-US" altLang="ja-JP" dirty="0"/>
          </a:p>
          <a:p>
            <a:r>
              <a:rPr kumimoji="1" lang="ja-JP" altLang="en-US" dirty="0"/>
              <a:t>地表面の状況は、例年通りで大きな変化はあまり見られませんでした。</a:t>
            </a:r>
            <a:endParaRPr kumimoji="1" lang="en-US" altLang="ja-JP" dirty="0"/>
          </a:p>
          <a:p>
            <a:r>
              <a:rPr kumimoji="1" lang="ja-JP" altLang="en-US" dirty="0"/>
              <a:t>　北信越ブロックはアカミタンポポが年々増加しているので、来年以降も、要観察していきたいと思います。</a:t>
            </a:r>
            <a:endParaRPr kumimoji="1" lang="en-US" altLang="ja-JP" dirty="0"/>
          </a:p>
        </p:txBody>
      </p:sp>
      <p:sp>
        <p:nvSpPr>
          <p:cNvPr id="4" name="スライド番号プレースホルダー 3"/>
          <p:cNvSpPr>
            <a:spLocks noGrp="1"/>
          </p:cNvSpPr>
          <p:nvPr>
            <p:ph type="sldNum" sz="quarter" idx="5"/>
          </p:nvPr>
        </p:nvSpPr>
        <p:spPr/>
        <p:txBody>
          <a:bodyPr/>
          <a:lstStyle/>
          <a:p>
            <a:fld id="{8E5347A7-91D3-47B9-BDBD-C7A0E54E0116}" type="slidenum">
              <a:rPr kumimoji="1" lang="ja-JP" altLang="en-US" smtClean="0"/>
              <a:t>12</a:t>
            </a:fld>
            <a:endParaRPr kumimoji="1" lang="ja-JP" altLang="en-US"/>
          </a:p>
        </p:txBody>
      </p:sp>
    </p:spTree>
    <p:extLst>
      <p:ext uri="{BB962C8B-B14F-4D97-AF65-F5344CB8AC3E}">
        <p14:creationId xmlns:p14="http://schemas.microsoft.com/office/powerpoint/2010/main" val="2699163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東海ブロックは、昨年同様３県中２県より提出がありましたが、調査件数は７４件減少しました。</a:t>
            </a:r>
            <a:endParaRPr kumimoji="1" lang="en-US" altLang="ja-JP" dirty="0"/>
          </a:p>
          <a:p>
            <a:r>
              <a:rPr kumimoji="1" lang="ja-JP" altLang="en-US" dirty="0"/>
              <a:t>結果は例年通りで調査数に占める在来種、外来種とともに大きな変化はありませんでした。</a:t>
            </a:r>
          </a:p>
        </p:txBody>
      </p:sp>
      <p:sp>
        <p:nvSpPr>
          <p:cNvPr id="4" name="スライド番号プレースホルダー 3"/>
          <p:cNvSpPr>
            <a:spLocks noGrp="1"/>
          </p:cNvSpPr>
          <p:nvPr>
            <p:ph type="sldNum" sz="quarter" idx="10"/>
          </p:nvPr>
        </p:nvSpPr>
        <p:spPr/>
        <p:txBody>
          <a:bodyPr/>
          <a:lstStyle/>
          <a:p>
            <a:fld id="{27B42531-CFAF-4E95-9664-D7B407C940CA}" type="slidenum">
              <a:rPr kumimoji="1" lang="ja-JP" altLang="en-US" smtClean="0"/>
              <a:t>13</a:t>
            </a:fld>
            <a:endParaRPr kumimoji="1" lang="ja-JP" altLang="en-US"/>
          </a:p>
        </p:txBody>
      </p:sp>
    </p:spTree>
    <p:extLst>
      <p:ext uri="{BB962C8B-B14F-4D97-AF65-F5344CB8AC3E}">
        <p14:creationId xmlns:p14="http://schemas.microsoft.com/office/powerpoint/2010/main" val="2968345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タンポポが確認された生育環境や地表面の状況について、例年と比べ特別大きな変化はありませんでした。</a:t>
            </a:r>
            <a:endParaRPr kumimoji="1" lang="en-US" altLang="ja-JP" dirty="0"/>
          </a:p>
          <a:p>
            <a:r>
              <a:rPr kumimoji="1" lang="ja-JP" altLang="en-US" dirty="0"/>
              <a:t>しかし、生育環境において、昨年までは「公園」での発見数が最も多かったのに対し、今年は畑周辺での発見数が多い結果となりました。</a:t>
            </a:r>
            <a:endParaRPr kumimoji="1" lang="en-US" altLang="ja-JP" dirty="0"/>
          </a:p>
          <a:p>
            <a:r>
              <a:rPr kumimoji="1" lang="ja-JP" altLang="en-US" dirty="0"/>
              <a:t>その他は他のブロックとあまり大差はありませんでした。</a:t>
            </a:r>
            <a:endParaRPr kumimoji="1" lang="en-US" altLang="ja-JP" dirty="0"/>
          </a:p>
          <a:p>
            <a:r>
              <a:rPr kumimoji="1" lang="ja-JP" altLang="en-US" dirty="0"/>
              <a:t>一昨年や昨年と比べても変化があまりないので、東海ブロックの外来種の分布や環境は近年安定していると言えます。</a:t>
            </a:r>
          </a:p>
        </p:txBody>
      </p:sp>
      <p:sp>
        <p:nvSpPr>
          <p:cNvPr id="4" name="スライド番号プレースホルダー 3"/>
          <p:cNvSpPr>
            <a:spLocks noGrp="1"/>
          </p:cNvSpPr>
          <p:nvPr>
            <p:ph type="sldNum" sz="quarter" idx="10"/>
          </p:nvPr>
        </p:nvSpPr>
        <p:spPr/>
        <p:txBody>
          <a:bodyPr/>
          <a:lstStyle/>
          <a:p>
            <a:fld id="{27B42531-CFAF-4E95-9664-D7B407C940CA}" type="slidenum">
              <a:rPr kumimoji="1" lang="ja-JP" altLang="en-US" smtClean="0"/>
              <a:t>14</a:t>
            </a:fld>
            <a:endParaRPr kumimoji="1" lang="ja-JP" altLang="en-US"/>
          </a:p>
        </p:txBody>
      </p:sp>
    </p:spTree>
    <p:extLst>
      <p:ext uri="{BB962C8B-B14F-4D97-AF65-F5344CB8AC3E}">
        <p14:creationId xmlns:p14="http://schemas.microsoft.com/office/powerpoint/2010/main" val="1359984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近畿ブロックは、昨年より提出された府県が増加しました。</a:t>
            </a:r>
            <a:r>
              <a:rPr kumimoji="1" lang="en-US" altLang="ja-JP" dirty="0"/>
              <a:t>6</a:t>
            </a:r>
            <a:r>
              <a:rPr kumimoji="1" lang="ja-JP" altLang="en-US" dirty="0"/>
              <a:t>府県中</a:t>
            </a:r>
            <a:r>
              <a:rPr kumimoji="1" lang="en-US" altLang="ja-JP" dirty="0"/>
              <a:t>5</a:t>
            </a:r>
            <a:r>
              <a:rPr kumimoji="1" lang="ja-JP" altLang="en-US" dirty="0"/>
              <a:t>県から提出があり、調査件数は</a:t>
            </a:r>
            <a:r>
              <a:rPr kumimoji="1" lang="en-US" altLang="ja-JP" dirty="0"/>
              <a:t>361</a:t>
            </a:r>
            <a:r>
              <a:rPr kumimoji="1" lang="ja-JP" altLang="en-US" dirty="0"/>
              <a:t>件で昨年より</a:t>
            </a:r>
            <a:r>
              <a:rPr kumimoji="1" lang="en-US" altLang="ja-JP" dirty="0"/>
              <a:t>70</a:t>
            </a:r>
            <a:r>
              <a:rPr kumimoji="1" lang="ja-JP" altLang="en-US" dirty="0"/>
              <a:t>件増加しました。</a:t>
            </a:r>
            <a:endParaRPr kumimoji="1" lang="en-US" altLang="ja-JP" dirty="0"/>
          </a:p>
          <a:p>
            <a:r>
              <a:rPr kumimoji="1" lang="ja-JP" altLang="en-US" dirty="0"/>
              <a:t>他のブロックについても言えることですが、調査件数が多くなることで、より実態に近い分布状況を把握できると考えられるため、全国的に提出率を向上させることがまず何よりも重要な課題だと思われます。</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6B273470-C8C2-4BE7-93C4-A4DF21C3D54D}" type="slidenum">
              <a:rPr kumimoji="1" lang="ja-JP" altLang="en-US" smtClean="0"/>
              <a:t>15</a:t>
            </a:fld>
            <a:endParaRPr kumimoji="1" lang="ja-JP" altLang="en-US"/>
          </a:p>
        </p:txBody>
      </p:sp>
    </p:spTree>
    <p:extLst>
      <p:ext uri="{BB962C8B-B14F-4D97-AF65-F5344CB8AC3E}">
        <p14:creationId xmlns:p14="http://schemas.microsoft.com/office/powerpoint/2010/main" val="3454144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近畿ブロックの特徴は、外来種のセイヨウタンポポがかなり増加しており、在来種のシロバナタンポポが減少している点です。このことから外来種の割合が高くなっていることがわかりました。</a:t>
            </a:r>
          </a:p>
          <a:p>
            <a:r>
              <a:rPr kumimoji="1" lang="ja-JP" altLang="en-US" dirty="0"/>
              <a:t>　昨年同様に雑草密生息地域が最も多いという結果</a:t>
            </a:r>
            <a:r>
              <a:rPr kumimoji="1" lang="en-US" altLang="ja-JP" dirty="0"/>
              <a:t>19</a:t>
            </a:r>
            <a:r>
              <a:rPr kumimoji="1" lang="ja-JP" altLang="en-US" dirty="0"/>
              <a:t>でしたが住宅地の周辺や畑なども含め様々な場所で発見、観察されています。</a:t>
            </a:r>
          </a:p>
          <a:p>
            <a:r>
              <a:rPr kumimoji="1" lang="ja-JP" altLang="en-US" dirty="0"/>
              <a:t>　今後は、セイヨウタンポポなどの外来種が増加していき、シロバナタンポポなどの在来種は減少していくと予測できます。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6B273470-C8C2-4BE7-93C4-A4DF21C3D54D}" type="slidenum">
              <a:rPr kumimoji="1" lang="ja-JP" altLang="en-US" smtClean="0"/>
              <a:t>16</a:t>
            </a:fld>
            <a:endParaRPr kumimoji="1" lang="ja-JP" altLang="en-US"/>
          </a:p>
        </p:txBody>
      </p:sp>
    </p:spTree>
    <p:extLst>
      <p:ext uri="{BB962C8B-B14F-4D97-AF65-F5344CB8AC3E}">
        <p14:creationId xmlns:p14="http://schemas.microsoft.com/office/powerpoint/2010/main" val="2949407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中国ブロックは昨年同様、５県中１県から提出がありました。</a:t>
            </a:r>
            <a:endParaRPr kumimoji="1" lang="en-US" altLang="ja-JP" dirty="0"/>
          </a:p>
          <a:p>
            <a:r>
              <a:rPr kumimoji="1" lang="ja-JP" altLang="en-US" dirty="0"/>
              <a:t>調査数は昨年度から</a:t>
            </a:r>
            <a:r>
              <a:rPr kumimoji="1" lang="en-US" altLang="ja-JP" dirty="0"/>
              <a:t>801</a:t>
            </a:r>
            <a:r>
              <a:rPr kumimoji="1" lang="ja-JP" altLang="en-US" dirty="0"/>
              <a:t>件増加しました。</a:t>
            </a:r>
            <a:endParaRPr kumimoji="1" lang="en-US" altLang="ja-JP" dirty="0"/>
          </a:p>
          <a:p>
            <a:r>
              <a:rPr kumimoji="1" lang="ja-JP" altLang="en-US" dirty="0"/>
              <a:t>全調査数</a:t>
            </a:r>
            <a:r>
              <a:rPr kumimoji="1" lang="en-US" altLang="ja-JP" dirty="0"/>
              <a:t>(819</a:t>
            </a:r>
            <a:r>
              <a:rPr kumimoji="1" lang="ja-JP" altLang="en-US" dirty="0"/>
              <a:t>件</a:t>
            </a:r>
            <a:r>
              <a:rPr kumimoji="1" lang="en-US" altLang="ja-JP" dirty="0"/>
              <a:t>)</a:t>
            </a:r>
            <a:r>
              <a:rPr kumimoji="1" lang="ja-JP" altLang="en-US" dirty="0"/>
              <a:t>に占める在来種の割合は、昨年度の</a:t>
            </a:r>
            <a:r>
              <a:rPr kumimoji="1" lang="en-US" altLang="ja-JP" dirty="0"/>
              <a:t>27</a:t>
            </a:r>
            <a:r>
              <a:rPr kumimoji="1" lang="ja-JP" altLang="en-US" dirty="0"/>
              <a:t>％より</a:t>
            </a:r>
            <a:r>
              <a:rPr kumimoji="1" lang="en-US" altLang="ja-JP" dirty="0"/>
              <a:t>20</a:t>
            </a:r>
            <a:r>
              <a:rPr kumimoji="1" lang="ja-JP" altLang="en-US" dirty="0"/>
              <a:t>％多い</a:t>
            </a:r>
            <a:r>
              <a:rPr kumimoji="1" lang="en-US" altLang="ja-JP" dirty="0"/>
              <a:t>47</a:t>
            </a:r>
            <a:r>
              <a:rPr kumimoji="1" lang="ja-JP" altLang="en-US" dirty="0"/>
              <a:t>％という結果でした。</a:t>
            </a:r>
          </a:p>
          <a:p>
            <a:r>
              <a:rPr kumimoji="1" lang="ja-JP" altLang="en-US" dirty="0"/>
              <a:t>　</a:t>
            </a:r>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17</a:t>
            </a:fld>
            <a:endParaRPr kumimoji="1" lang="ja-JP" altLang="en-US"/>
          </a:p>
        </p:txBody>
      </p:sp>
    </p:spTree>
    <p:extLst>
      <p:ext uri="{BB962C8B-B14F-4D97-AF65-F5344CB8AC3E}">
        <p14:creationId xmlns:p14="http://schemas.microsoft.com/office/powerpoint/2010/main" val="2081464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一般的に在来種の生育割合が多いとされる田畑周辺において、例年のデータでは外来種の割合が多かったのに対し、今年度の調査では在来種と外来種とで割合に大きな差は見られず、田畑周辺と住宅周辺を除く全ての場所においてカントウタンポポがセイヨウタンポポの割合を上回りました。</a:t>
            </a:r>
          </a:p>
          <a:p>
            <a:r>
              <a:rPr kumimoji="1" lang="ja-JP" altLang="en-US" dirty="0"/>
              <a:t>　今年度の調査で在来種の割合が大きく増加した要因として、近年の気候変動により生育環境が変化したことがあげられます。</a:t>
            </a:r>
            <a:endParaRPr kumimoji="1" lang="en-US" altLang="ja-JP" dirty="0"/>
          </a:p>
          <a:p>
            <a:r>
              <a:rPr kumimoji="1" lang="ja-JP" altLang="en-US" dirty="0"/>
              <a:t>しかし、調査結果の提出が１県のみのため、正確な生育割合などを予測するためにはさらに多くの県からの提出と、クラブ員による調査が必要であると思われます。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18</a:t>
            </a:fld>
            <a:endParaRPr kumimoji="1" lang="ja-JP" altLang="en-US"/>
          </a:p>
        </p:txBody>
      </p:sp>
    </p:spTree>
    <p:extLst>
      <p:ext uri="{BB962C8B-B14F-4D97-AF65-F5344CB8AC3E}">
        <p14:creationId xmlns:p14="http://schemas.microsoft.com/office/powerpoint/2010/main" val="3789568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四国ブロックでは、種類別報告件数の内訳において、外来種のセイヨウタンポポとアカミタンポポの報告件数の変化はあまりありませんが、シロバナタンポポは減少し、カントウタンポポは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増加しました。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提出</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連盟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数では、昨年同様</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県連</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から</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提出</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され、調査数は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197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件</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減少しました。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0EF91C98-0C0C-4A64-83CB-7EA664060DC4}" type="slidenum">
              <a:rPr kumimoji="1" lang="ja-JP" altLang="en-US" smtClean="0"/>
              <a:t>19</a:t>
            </a:fld>
            <a:endParaRPr kumimoji="1" lang="ja-JP" altLang="en-US"/>
          </a:p>
        </p:txBody>
      </p:sp>
    </p:spTree>
    <p:extLst>
      <p:ext uri="{BB962C8B-B14F-4D97-AF65-F5344CB8AC3E}">
        <p14:creationId xmlns:p14="http://schemas.microsoft.com/office/powerpoint/2010/main" val="2223690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まず、</a:t>
            </a:r>
            <a:r>
              <a:rPr kumimoji="1" lang="en-US" altLang="ja-JP" dirty="0"/>
              <a:t>FFJ</a:t>
            </a:r>
            <a:r>
              <a:rPr kumimoji="1" lang="ja-JP" altLang="en-US" dirty="0"/>
              <a:t>環境調査とは、</a:t>
            </a:r>
            <a:r>
              <a:rPr kumimoji="1" lang="en-US" altLang="ja-JP" dirty="0"/>
              <a:t>2000</a:t>
            </a:r>
            <a:r>
              <a:rPr kumimoji="1" lang="ja-JP" altLang="en-US" dirty="0"/>
              <a:t>年から全国規模で開始され、全国</a:t>
            </a:r>
            <a:r>
              <a:rPr kumimoji="1" lang="en-US" altLang="ja-JP" dirty="0"/>
              <a:t>49</a:t>
            </a:r>
            <a:r>
              <a:rPr kumimoji="1" lang="ja-JP" altLang="en-US" dirty="0"/>
              <a:t>都道府県連盟、約８万人の農業クラブ員全員が各地で取り組める活動です。地域の身近な環境調査を通して自然のシステムや環境の変化について理解し、環境問題に対する正しい理解と行動力を育てることを目的にして取り組んでいる活動です。</a:t>
            </a:r>
          </a:p>
          <a:p>
            <a:r>
              <a:rPr kumimoji="1" lang="ja-JP" altLang="en-US" dirty="0"/>
              <a:t>なお、全国のクラブ員から提出されたデータは９ブロックごとに集計し、最終的に環境調査評価委員会で私たち常任理事が全国の集計を行っています。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a:t>
            </a:fld>
            <a:endParaRPr kumimoji="1" lang="ja-JP" altLang="en-US"/>
          </a:p>
        </p:txBody>
      </p:sp>
    </p:spTree>
    <p:extLst>
      <p:ext uri="{BB962C8B-B14F-4D97-AF65-F5344CB8AC3E}">
        <p14:creationId xmlns:p14="http://schemas.microsoft.com/office/powerpoint/2010/main" val="2429714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四国ブロックの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種類と生育環境</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種類と地表面の状況</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生育環境</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では、昨年度より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校庭での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発見が</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多く報告されました。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これは、昨年度の新型コロナウイルスの影響による学校の休校が関係しているのではないかと考えました。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また、地表面の状況では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雑草が密生している</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場所」</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においてカントウタンポポ</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の発見が</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昨年度よりも増加していることが分かりました。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EF91C98-0C0C-4A64-83CB-7EA664060DC4}" type="slidenum">
              <a:rPr kumimoji="1" lang="ja-JP" altLang="en-US" smtClean="0"/>
              <a:t>20</a:t>
            </a:fld>
            <a:endParaRPr kumimoji="1" lang="ja-JP" altLang="en-US"/>
          </a:p>
        </p:txBody>
      </p:sp>
    </p:spTree>
    <p:extLst>
      <p:ext uri="{BB962C8B-B14F-4D97-AF65-F5344CB8AC3E}">
        <p14:creationId xmlns:p14="http://schemas.microsoft.com/office/powerpoint/2010/main" val="3508387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九州ブロックは、今年度は８県中６県の提出があり昨年度より３県増えました。</a:t>
            </a:r>
            <a:endParaRPr kumimoji="1" lang="en-US" altLang="ja-JP" dirty="0"/>
          </a:p>
          <a:p>
            <a:r>
              <a:rPr kumimoji="1" lang="ja-JP" altLang="en-US" dirty="0"/>
              <a:t>調査数は昨年度１８１件であったのが６６８件となり、４９４件増加しました。</a:t>
            </a:r>
            <a:endParaRPr kumimoji="1" lang="en-US" altLang="ja-JP" dirty="0"/>
          </a:p>
          <a:p>
            <a:r>
              <a:rPr kumimoji="1" lang="ja-JP" altLang="en-US" dirty="0"/>
              <a:t>全調査数（６６８件）に占める在来種の割合は、昨年度の１９％から９％多くなり、２８％になりました。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28C8FA7C-518F-4D53-82B5-D7C0506E9193}" type="slidenum">
              <a:rPr kumimoji="1" lang="ja-JP" altLang="en-US" smtClean="0"/>
              <a:t>21</a:t>
            </a:fld>
            <a:endParaRPr kumimoji="1" lang="ja-JP" altLang="en-US"/>
          </a:p>
        </p:txBody>
      </p:sp>
    </p:spTree>
    <p:extLst>
      <p:ext uri="{BB962C8B-B14F-4D97-AF65-F5344CB8AC3E}">
        <p14:creationId xmlns:p14="http://schemas.microsoft.com/office/powerpoint/2010/main" val="2207139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生育環境に関して、タンポポが畑周辺に最も多く見られるのは例年と変わりませんでした。</a:t>
            </a:r>
            <a:endParaRPr kumimoji="1" lang="en-US" altLang="ja-JP" dirty="0"/>
          </a:p>
          <a:p>
            <a:r>
              <a:rPr kumimoji="1" lang="ja-JP" altLang="en-US" dirty="0"/>
              <a:t>しかし、昨年度多く発見された「田周辺」の件数は減少しました。また、在来種・外来種ともに「畑周辺」に加え、「建物のある場所」に生育域を拡大していることがわかりました。</a:t>
            </a:r>
            <a:endParaRPr kumimoji="1" lang="en-US" altLang="ja-JP" dirty="0"/>
          </a:p>
          <a:p>
            <a:r>
              <a:rPr kumimoji="1" lang="ja-JP" altLang="en-US" dirty="0"/>
              <a:t>地表面の状況に関しては、昨年度に比べると大きな変化は見つかりませんでした。</a:t>
            </a:r>
            <a:endParaRPr kumimoji="1" lang="en-US" altLang="ja-JP" dirty="0"/>
          </a:p>
          <a:p>
            <a:r>
              <a:rPr kumimoji="1" lang="ja-JP" altLang="en-US" dirty="0"/>
              <a:t>一昨年・去年と今年を比較した結果、グラフで見てとれる程外来種は減少し、在来種な増加傾向であること、また、在来種は生育域を「緑の多い場所」に加え、「人の住む場所」にも生育域を拡大していることがわかりました。</a:t>
            </a:r>
          </a:p>
        </p:txBody>
      </p:sp>
      <p:sp>
        <p:nvSpPr>
          <p:cNvPr id="4" name="スライド番号プレースホルダー 3"/>
          <p:cNvSpPr>
            <a:spLocks noGrp="1"/>
          </p:cNvSpPr>
          <p:nvPr>
            <p:ph type="sldNum" sz="quarter" idx="5"/>
          </p:nvPr>
        </p:nvSpPr>
        <p:spPr/>
        <p:txBody>
          <a:bodyPr/>
          <a:lstStyle/>
          <a:p>
            <a:fld id="{28C8FA7C-518F-4D53-82B5-D7C0506E9193}" type="slidenum">
              <a:rPr kumimoji="1" lang="ja-JP" altLang="en-US" smtClean="0"/>
              <a:t>22</a:t>
            </a:fld>
            <a:endParaRPr kumimoji="1" lang="ja-JP" altLang="en-US"/>
          </a:p>
        </p:txBody>
      </p:sp>
    </p:spTree>
    <p:extLst>
      <p:ext uri="{BB962C8B-B14F-4D97-AF65-F5344CB8AC3E}">
        <p14:creationId xmlns:p14="http://schemas.microsoft.com/office/powerpoint/2010/main" val="4099558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最後に全国の集計結果をご報告いたします。</a:t>
            </a:r>
            <a:endParaRPr kumimoji="1" lang="en-US" altLang="ja-JP" dirty="0"/>
          </a:p>
          <a:p>
            <a:r>
              <a:rPr kumimoji="1" lang="ja-JP" altLang="en-US" dirty="0"/>
              <a:t>今年は昨年と同数の連盟から提出がありましたが、昨年より約</a:t>
            </a:r>
            <a:r>
              <a:rPr kumimoji="1" lang="en-US" altLang="ja-JP" dirty="0"/>
              <a:t>4000</a:t>
            </a:r>
            <a:r>
              <a:rPr kumimoji="1" lang="ja-JP" altLang="en-US" dirty="0"/>
              <a:t>件多くの報告をいただきました。</a:t>
            </a:r>
            <a:endParaRPr kumimoji="1" lang="en-US" altLang="ja-JP" dirty="0"/>
          </a:p>
          <a:p>
            <a:r>
              <a:rPr kumimoji="1" lang="en-US" altLang="ja-JP" dirty="0"/>
              <a:t>2019</a:t>
            </a:r>
            <a:r>
              <a:rPr kumimoji="1" lang="ja-JP" altLang="en-US" dirty="0"/>
              <a:t>年と</a:t>
            </a:r>
            <a:r>
              <a:rPr kumimoji="1" lang="en-US" altLang="ja-JP" dirty="0"/>
              <a:t>2020</a:t>
            </a:r>
            <a:r>
              <a:rPr kumimoji="1" lang="ja-JP" altLang="en-US" dirty="0"/>
              <a:t>年のデータをもとに考察したところ、外来種であるセイヨウタンポポが減少傾向にあり、在来種のカントウタンポポが増加傾向にあることがわかりました。</a:t>
            </a:r>
            <a:endParaRPr kumimoji="1" lang="en-US" altLang="ja-JP"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23</a:t>
            </a:fld>
            <a:endParaRPr kumimoji="1" lang="ja-JP" altLang="en-US"/>
          </a:p>
        </p:txBody>
      </p:sp>
    </p:spTree>
    <p:extLst>
      <p:ext uri="{BB962C8B-B14F-4D97-AF65-F5344CB8AC3E}">
        <p14:creationId xmlns:p14="http://schemas.microsoft.com/office/powerpoint/2010/main" val="3609814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これは先ほどお見せした種類別報告件数をまとめたものです。</a:t>
            </a:r>
            <a:endParaRPr kumimoji="1" lang="en-US" altLang="ja-JP" dirty="0"/>
          </a:p>
          <a:p>
            <a:r>
              <a:rPr kumimoji="1" lang="ja-JP" altLang="en-US" dirty="0"/>
              <a:t>このデータを見ると、北日本にはセイヨウタンポポの割合が多いのに対し、南日本には少ないことがわかりました。</a:t>
            </a:r>
            <a:endParaRPr kumimoji="1" lang="en-US" altLang="ja-JP" dirty="0"/>
          </a:p>
          <a:p>
            <a:r>
              <a:rPr kumimoji="1" lang="ja-JP" altLang="en-US" dirty="0"/>
              <a:t>セイヨウタンポポはもともと西洋に生息していた種であるため、寒い環境のほうが育ちやすく、そのことから、北日本に広く分布しているのではないか、と考えました。</a:t>
            </a:r>
            <a:endParaRPr kumimoji="1" lang="en-US" altLang="ja-JP" dirty="0"/>
          </a:p>
          <a:p>
            <a:r>
              <a:rPr kumimoji="1" lang="ja-JP" altLang="en-US" dirty="0"/>
              <a:t>また、温暖化が進んでいることもセイヨウタンポポが減少している要因の１つにあげられます。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24</a:t>
            </a:fld>
            <a:endParaRPr kumimoji="1" lang="ja-JP" altLang="en-US"/>
          </a:p>
        </p:txBody>
      </p:sp>
    </p:spTree>
    <p:extLst>
      <p:ext uri="{BB962C8B-B14F-4D97-AF65-F5344CB8AC3E}">
        <p14:creationId xmlns:p14="http://schemas.microsoft.com/office/powerpoint/2010/main" val="1762161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次に種類別報告件数の内訳の推移です。</a:t>
            </a:r>
            <a:endParaRPr kumimoji="1" lang="en-US" altLang="ja-JP" dirty="0"/>
          </a:p>
          <a:p>
            <a:r>
              <a:rPr kumimoji="1" lang="ja-JP" altLang="en-US" dirty="0"/>
              <a:t>この線グラフから、外来種のセイヨウタンポポ</a:t>
            </a:r>
            <a:r>
              <a:rPr kumimoji="1" lang="en-US" altLang="ja-JP" dirty="0"/>
              <a:t>(</a:t>
            </a:r>
            <a:r>
              <a:rPr kumimoji="1" lang="ja-JP" altLang="en-US" dirty="0"/>
              <a:t>青</a:t>
            </a:r>
            <a:r>
              <a:rPr kumimoji="1" lang="en-US" altLang="ja-JP" dirty="0"/>
              <a:t>)</a:t>
            </a:r>
            <a:r>
              <a:rPr kumimoji="1" lang="ja-JP" altLang="en-US" dirty="0"/>
              <a:t>と在来種のカントウタンポポ</a:t>
            </a:r>
            <a:r>
              <a:rPr kumimoji="1" lang="en-US" altLang="ja-JP" dirty="0"/>
              <a:t>(</a:t>
            </a:r>
            <a:r>
              <a:rPr kumimoji="1" lang="ja-JP" altLang="en-US" dirty="0"/>
              <a:t>紫</a:t>
            </a:r>
            <a:r>
              <a:rPr kumimoji="1" lang="en-US" altLang="ja-JP" dirty="0"/>
              <a:t>)</a:t>
            </a:r>
            <a:r>
              <a:rPr kumimoji="1" lang="ja-JP" altLang="en-US" dirty="0"/>
              <a:t>の割合は反比例する関係であることがわかりました。</a:t>
            </a:r>
            <a:endParaRPr kumimoji="1" lang="en-US" altLang="ja-JP" dirty="0"/>
          </a:p>
          <a:p>
            <a:endParaRPr kumimoji="1" lang="en-US" altLang="ja-JP" dirty="0"/>
          </a:p>
          <a:p>
            <a:r>
              <a:rPr kumimoji="1" lang="ja-JP" altLang="en-US" dirty="0"/>
              <a:t>そのほかに、年々アカミタンポポ</a:t>
            </a:r>
            <a:r>
              <a:rPr kumimoji="1" lang="en-US" altLang="ja-JP" dirty="0"/>
              <a:t>(</a:t>
            </a:r>
            <a:r>
              <a:rPr kumimoji="1" lang="ja-JP" altLang="en-US" dirty="0"/>
              <a:t>赤</a:t>
            </a:r>
            <a:r>
              <a:rPr kumimoji="1" lang="en-US" altLang="ja-JP" dirty="0"/>
              <a:t>)</a:t>
            </a:r>
            <a:r>
              <a:rPr kumimoji="1" lang="ja-JP" altLang="en-US" dirty="0"/>
              <a:t>が増加傾向にありますが、そもそもアカミタンポポとセイヨウタンポポは見分ける判断基準が「果実が赤いかどうか」くらいで、一目では区別しにくいです。</a:t>
            </a:r>
            <a:endParaRPr kumimoji="1" lang="en-US" altLang="ja-JP" dirty="0"/>
          </a:p>
          <a:p>
            <a:r>
              <a:rPr kumimoji="1" lang="ja-JP" altLang="en-US" dirty="0"/>
              <a:t>そのため、セイヨウタンポポとアカミタンポポのデータは正確ではない可能性があります。</a:t>
            </a:r>
            <a:endParaRPr kumimoji="1" lang="en-US" altLang="ja-JP" dirty="0"/>
          </a:p>
          <a:p>
            <a:endParaRPr kumimoji="1" lang="en-US" altLang="ja-JP" dirty="0"/>
          </a:p>
          <a:p>
            <a:r>
              <a:rPr kumimoji="1" lang="ja-JP" altLang="en-US" dirty="0"/>
              <a:t>今回は直近８年のデータでグラフを制作しましたが、調査が始まった</a:t>
            </a:r>
            <a:r>
              <a:rPr kumimoji="1" lang="en-US" altLang="ja-JP" dirty="0"/>
              <a:t>2002</a:t>
            </a:r>
            <a:r>
              <a:rPr kumimoji="1" lang="ja-JP" altLang="en-US" dirty="0"/>
              <a:t>年から</a:t>
            </a:r>
            <a:r>
              <a:rPr kumimoji="1" lang="en-US" altLang="ja-JP" dirty="0"/>
              <a:t>2014</a:t>
            </a:r>
            <a:r>
              <a:rPr kumimoji="1" lang="ja-JP" altLang="en-US" dirty="0"/>
              <a:t>年の間も特に大きい増減はなく、緩やかに変化していっているのではないか、と考えました。</a:t>
            </a:r>
            <a:endParaRPr kumimoji="1" lang="en-US" altLang="ja-JP"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25</a:t>
            </a:fld>
            <a:endParaRPr kumimoji="1" lang="ja-JP" altLang="en-US"/>
          </a:p>
        </p:txBody>
      </p:sp>
    </p:spTree>
    <p:extLst>
      <p:ext uri="{BB962C8B-B14F-4D97-AF65-F5344CB8AC3E}">
        <p14:creationId xmlns:p14="http://schemas.microsoft.com/office/powerpoint/2010/main" val="3019227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次に「生育環境」と「地表面の状況」を全国でまとめたものです。</a:t>
            </a:r>
            <a:endParaRPr kumimoji="1" lang="en-US" altLang="ja-JP" dirty="0"/>
          </a:p>
          <a:p>
            <a:endParaRPr kumimoji="1" lang="en-US" altLang="ja-JP" dirty="0"/>
          </a:p>
          <a:p>
            <a:r>
              <a:rPr kumimoji="1" lang="ja-JP" altLang="en-US" dirty="0"/>
              <a:t>このデータから、コンクリートや住宅街など植物が育ちにくい環境でも、外来種は比較的生息できることがわかりました。</a:t>
            </a:r>
            <a:endParaRPr kumimoji="1" lang="en-US" altLang="ja-JP" dirty="0"/>
          </a:p>
          <a:p>
            <a:endParaRPr kumimoji="1" lang="en-US" altLang="ja-JP" dirty="0"/>
          </a:p>
          <a:p>
            <a:r>
              <a:rPr kumimoji="1" lang="ja-JP" altLang="en-US" dirty="0"/>
              <a:t>それに対して在来種は、雑草地などやはり植物が育ちやすそうな環境に分布しています。</a:t>
            </a:r>
            <a:endParaRPr kumimoji="1" lang="en-US" altLang="ja-JP" dirty="0"/>
          </a:p>
          <a:p>
            <a:r>
              <a:rPr kumimoji="1" lang="ja-JP" altLang="en-US" dirty="0"/>
              <a:t>しかし、近年コンクリートによる埋め立てが加速しているため、今後在来種はさらに厳しい状況にたたされると思われます。</a:t>
            </a:r>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26</a:t>
            </a:fld>
            <a:endParaRPr kumimoji="1" lang="ja-JP" altLang="en-US"/>
          </a:p>
        </p:txBody>
      </p:sp>
    </p:spTree>
    <p:extLst>
      <p:ext uri="{BB962C8B-B14F-4D97-AF65-F5344CB8AC3E}">
        <p14:creationId xmlns:p14="http://schemas.microsoft.com/office/powerpoint/2010/main" val="17111409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最後に、これらのことを踏まえた「今の現状」とそのことから分かった「これからの課題」です。</a:t>
            </a:r>
            <a:endParaRPr kumimoji="1" lang="en-US" altLang="ja-JP" dirty="0"/>
          </a:p>
          <a:p>
            <a:endParaRPr kumimoji="1" lang="en-US" altLang="ja-JP" dirty="0"/>
          </a:p>
          <a:p>
            <a:r>
              <a:rPr kumimoji="1" lang="ja-JP" altLang="en-US" dirty="0"/>
              <a:t>１つ目は「タンポポの見分けにくさ」です。</a:t>
            </a:r>
            <a:endParaRPr kumimoji="1" lang="en-US" altLang="ja-JP" dirty="0"/>
          </a:p>
          <a:p>
            <a:r>
              <a:rPr kumimoji="1" lang="ja-JP" altLang="en-US" dirty="0"/>
              <a:t>先ほど申し上げたように、タンポポには「アカミタンポポ」と「セイヨウタンポポ」など一目では判断しにくい種があります。</a:t>
            </a:r>
            <a:endParaRPr kumimoji="1" lang="en-US" altLang="ja-JP" dirty="0"/>
          </a:p>
          <a:p>
            <a:r>
              <a:rPr kumimoji="1" lang="ja-JP" altLang="en-US" dirty="0"/>
              <a:t>また、それに伴って調査するクラブ員の判断基準にも個人差が生じてしまいます。</a:t>
            </a:r>
            <a:endParaRPr kumimoji="1" lang="en-US" altLang="ja-JP" dirty="0"/>
          </a:p>
          <a:p>
            <a:endParaRPr kumimoji="1" lang="en-US" altLang="ja-JP" dirty="0"/>
          </a:p>
          <a:p>
            <a:r>
              <a:rPr kumimoji="1" lang="ja-JP" altLang="en-US" dirty="0"/>
              <a:t>２つ目は「調査件数の少なさ」です。</a:t>
            </a:r>
            <a:endParaRPr kumimoji="1" lang="en-US" altLang="ja-JP" dirty="0"/>
          </a:p>
          <a:p>
            <a:r>
              <a:rPr kumimoji="1" lang="ja-JP" altLang="en-US" dirty="0"/>
              <a:t>今年は４９都道府県連盟のうち３２県連盟の提出で、さらにブロックで区別した際には１県からしか報告が得られなかったなど、地域によってデータにムラが生じてしまいました。</a:t>
            </a:r>
            <a:endParaRPr kumimoji="1" lang="en-US" altLang="ja-JP" dirty="0"/>
          </a:p>
          <a:p>
            <a:r>
              <a:rPr kumimoji="1" lang="ja-JP" altLang="en-US" dirty="0"/>
              <a:t>また、</a:t>
            </a:r>
            <a:r>
              <a:rPr kumimoji="1" lang="en-US" altLang="ja-JP" dirty="0"/>
              <a:t>3</a:t>
            </a:r>
            <a:r>
              <a:rPr kumimoji="1" lang="ja-JP" altLang="en-US" dirty="0"/>
              <a:t>次メッシュコードを確認すると、正しい数値でなかったり、空欄があったりと、正確性のない報告もかなり見受けられました。</a:t>
            </a:r>
            <a:endParaRPr kumimoji="1" lang="en-US" altLang="ja-JP" dirty="0"/>
          </a:p>
          <a:p>
            <a:endParaRPr kumimoji="1" lang="en-US" altLang="ja-JP" dirty="0"/>
          </a:p>
          <a:p>
            <a:r>
              <a:rPr kumimoji="1" lang="ja-JP" altLang="en-US" dirty="0"/>
              <a:t>これらのことから、</a:t>
            </a:r>
            <a:endParaRPr kumimoji="1" lang="en-US" altLang="ja-JP" dirty="0"/>
          </a:p>
          <a:p>
            <a:r>
              <a:rPr kumimoji="1" lang="ja-JP" altLang="en-US" dirty="0"/>
              <a:t>タンポポの区別表に注意書きを追加したり、単位クラブなどで見分け方を教える機会を設けたりすること、また在来種と外来種の２区分に変更することで判断基準を統一する</a:t>
            </a:r>
            <a:endParaRPr kumimoji="1" lang="en-US" altLang="ja-JP" dirty="0"/>
          </a:p>
          <a:p>
            <a:r>
              <a:rPr kumimoji="1" lang="ja-JP" altLang="en-US" dirty="0"/>
              <a:t>２に関しては、早い時期に調査の依頼を行ったり、単位クラブで環境調査の目的の説明を行ったりすることで改善していくべきだと考えました。</a:t>
            </a:r>
            <a:endParaRPr kumimoji="1" lang="en-US" altLang="ja-JP" dirty="0"/>
          </a:p>
          <a:p>
            <a:endParaRPr kumimoji="1" lang="en-US" altLang="ja-JP" dirty="0"/>
          </a:p>
          <a:p>
            <a:r>
              <a:rPr kumimoji="1" lang="ja-JP" altLang="en-US" dirty="0"/>
              <a:t>コロナ禍の影響に加えて様々なことが重なり、調査が困難になってしまう状況が生じるかもしれませんが、農業クラブ員として、自然のシステムを理解し、環境に対する正しい知識と行動力を身に着けていきましょう。</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27</a:t>
            </a:fld>
            <a:endParaRPr kumimoji="1" lang="ja-JP" altLang="en-US"/>
          </a:p>
        </p:txBody>
      </p:sp>
    </p:spTree>
    <p:extLst>
      <p:ext uri="{BB962C8B-B14F-4D97-AF65-F5344CB8AC3E}">
        <p14:creationId xmlns:p14="http://schemas.microsoft.com/office/powerpoint/2010/main" val="38699914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A05AB81-6E8F-46F9-BB6A-A229C238136B}" type="slidenum">
              <a:rPr kumimoji="1" lang="ja-JP" altLang="en-US" smtClean="0"/>
              <a:t>28</a:t>
            </a:fld>
            <a:endParaRPr kumimoji="1" lang="ja-JP" altLang="en-US"/>
          </a:p>
        </p:txBody>
      </p:sp>
    </p:spTree>
    <p:extLst>
      <p:ext uri="{BB962C8B-B14F-4D97-AF65-F5344CB8AC3E}">
        <p14:creationId xmlns:p14="http://schemas.microsoft.com/office/powerpoint/2010/main" val="3750740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9375" y="739775"/>
            <a:ext cx="6577013" cy="3700463"/>
          </a:xfrm>
        </p:spPr>
      </p:sp>
      <p:sp>
        <p:nvSpPr>
          <p:cNvPr id="3" name="ノート プレースホルダー 2"/>
          <p:cNvSpPr>
            <a:spLocks noGrp="1"/>
          </p:cNvSpPr>
          <p:nvPr>
            <p:ph type="body" idx="1"/>
          </p:nvPr>
        </p:nvSpPr>
        <p:spPr/>
        <p:txBody>
          <a:bodyPr/>
          <a:lstStyle/>
          <a:p>
            <a:r>
              <a:rPr kumimoji="1" lang="ja-JP" altLang="en-US" dirty="0"/>
              <a:t>　これまでの取り組みとして、</a:t>
            </a:r>
            <a:endParaRPr kumimoji="1" lang="en-US" altLang="ja-JP" dirty="0"/>
          </a:p>
          <a:p>
            <a:r>
              <a:rPr kumimoji="1" lang="ja-JP" altLang="en-US" dirty="0"/>
              <a:t>　・平成</a:t>
            </a:r>
            <a:r>
              <a:rPr kumimoji="1" lang="en-US" altLang="ja-JP" dirty="0"/>
              <a:t>12</a:t>
            </a:r>
            <a:r>
              <a:rPr kumimoji="1" lang="ja-JP" altLang="en-US" dirty="0"/>
              <a:t>年から</a:t>
            </a:r>
            <a:r>
              <a:rPr kumimoji="1" lang="en-US" altLang="ja-JP" dirty="0"/>
              <a:t>13</a:t>
            </a:r>
            <a:r>
              <a:rPr kumimoji="1" lang="ja-JP" altLang="en-US" dirty="0"/>
              <a:t>年はタンポポ、</a:t>
            </a:r>
            <a:endParaRPr kumimoji="1" lang="en-US" altLang="ja-JP" dirty="0"/>
          </a:p>
          <a:p>
            <a:r>
              <a:rPr kumimoji="1" lang="ja-JP" altLang="en-US" dirty="0"/>
              <a:t>　・平成</a:t>
            </a:r>
            <a:r>
              <a:rPr kumimoji="1" lang="en-US" altLang="ja-JP" dirty="0"/>
              <a:t>14</a:t>
            </a:r>
            <a:r>
              <a:rPr kumimoji="1" lang="ja-JP" altLang="en-US" dirty="0"/>
              <a:t>年から</a:t>
            </a:r>
            <a:r>
              <a:rPr kumimoji="1" lang="en-US" altLang="ja-JP" dirty="0"/>
              <a:t>16</a:t>
            </a:r>
            <a:r>
              <a:rPr kumimoji="1" lang="ja-JP" altLang="en-US" dirty="0"/>
              <a:t>年はセイタカアワダチソウ、アキノキリンソウ、</a:t>
            </a:r>
            <a:endParaRPr kumimoji="1" lang="en-US" altLang="ja-JP" dirty="0"/>
          </a:p>
          <a:p>
            <a:r>
              <a:rPr kumimoji="1" lang="ja-JP" altLang="en-US" dirty="0"/>
              <a:t>　・平成</a:t>
            </a:r>
            <a:r>
              <a:rPr kumimoji="1" lang="en-US" altLang="ja-JP" dirty="0"/>
              <a:t>17</a:t>
            </a:r>
            <a:r>
              <a:rPr kumimoji="1" lang="ja-JP" altLang="en-US" dirty="0"/>
              <a:t>年から平成</a:t>
            </a:r>
            <a:r>
              <a:rPr kumimoji="1" lang="en-US" altLang="ja-JP" dirty="0"/>
              <a:t>19</a:t>
            </a:r>
            <a:r>
              <a:rPr kumimoji="1" lang="ja-JP" altLang="en-US" dirty="0"/>
              <a:t>年はアメリカセンダングサ、コセンダングサ、タウコギ、</a:t>
            </a:r>
            <a:endParaRPr kumimoji="1" lang="en-US" altLang="ja-JP" dirty="0"/>
          </a:p>
          <a:p>
            <a:r>
              <a:rPr kumimoji="1" lang="ja-JP" altLang="en-US" dirty="0"/>
              <a:t>　・平成</a:t>
            </a:r>
            <a:r>
              <a:rPr kumimoji="1" lang="en-US" altLang="ja-JP" dirty="0"/>
              <a:t>20</a:t>
            </a:r>
            <a:r>
              <a:rPr kumimoji="1" lang="ja-JP" altLang="en-US" dirty="0"/>
              <a:t>年から平成</a:t>
            </a:r>
            <a:r>
              <a:rPr kumimoji="1" lang="en-US" altLang="ja-JP" dirty="0"/>
              <a:t>22</a:t>
            </a:r>
            <a:r>
              <a:rPr kumimoji="1" lang="ja-JP" altLang="en-US" dirty="0"/>
              <a:t>年は、クマゼミ、アブラゼミ、リュウキュウアブラゼミ、</a:t>
            </a:r>
            <a:endParaRPr kumimoji="1" lang="en-US" altLang="ja-JP" dirty="0"/>
          </a:p>
          <a:p>
            <a:r>
              <a:rPr kumimoji="1" lang="ja-JP" altLang="en-US" dirty="0"/>
              <a:t>　・平成</a:t>
            </a:r>
            <a:r>
              <a:rPr kumimoji="1" lang="en-US" altLang="ja-JP" dirty="0"/>
              <a:t>23</a:t>
            </a:r>
            <a:r>
              <a:rPr kumimoji="1" lang="ja-JP" altLang="en-US" dirty="0"/>
              <a:t>年から平成</a:t>
            </a:r>
            <a:r>
              <a:rPr kumimoji="1" lang="en-US" altLang="ja-JP" dirty="0"/>
              <a:t>25</a:t>
            </a:r>
            <a:r>
              <a:rPr kumimoji="1" lang="ja-JP" altLang="en-US" dirty="0"/>
              <a:t>年は、ツバメ、コシアカツバメ、イワツバメ、リュウキュウツバメ、</a:t>
            </a:r>
            <a:endParaRPr kumimoji="1" lang="en-US" altLang="ja-JP" dirty="0"/>
          </a:p>
          <a:p>
            <a:r>
              <a:rPr kumimoji="1" lang="ja-JP" altLang="en-US" dirty="0"/>
              <a:t>　・平成</a:t>
            </a:r>
            <a:r>
              <a:rPr kumimoji="1" lang="en-US" altLang="ja-JP" dirty="0"/>
              <a:t>26</a:t>
            </a:r>
            <a:r>
              <a:rPr kumimoji="1" lang="ja-JP" altLang="en-US" dirty="0"/>
              <a:t>年から現在まで、第２弾としてタンポポの分布状況について調査を行っています。</a:t>
            </a:r>
          </a:p>
        </p:txBody>
      </p:sp>
      <p:sp>
        <p:nvSpPr>
          <p:cNvPr id="4" name="スライド番号プレースホルダー 3"/>
          <p:cNvSpPr>
            <a:spLocks noGrp="1"/>
          </p:cNvSpPr>
          <p:nvPr>
            <p:ph type="sldNum" sz="quarter" idx="10"/>
          </p:nvPr>
        </p:nvSpPr>
        <p:spPr/>
        <p:txBody>
          <a:bodyPr/>
          <a:lstStyle/>
          <a:p>
            <a:fld id="{BF9AE9BE-C61F-4E1C-B3B0-4196A6501401}" type="slidenum">
              <a:rPr kumimoji="1" lang="ja-JP" altLang="en-US" smtClean="0"/>
              <a:t>3</a:t>
            </a:fld>
            <a:endParaRPr kumimoji="1" lang="ja-JP" altLang="en-US"/>
          </a:p>
        </p:txBody>
      </p:sp>
    </p:spTree>
    <p:extLst>
      <p:ext uri="{BB962C8B-B14F-4D97-AF65-F5344CB8AC3E}">
        <p14:creationId xmlns:p14="http://schemas.microsoft.com/office/powerpoint/2010/main" val="3627796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タンポポの種類を見分ける基準として、ポイントは大きく２つあります。</a:t>
            </a:r>
            <a:endParaRPr kumimoji="1" lang="en-US" altLang="ja-JP" dirty="0"/>
          </a:p>
          <a:p>
            <a:r>
              <a:rPr kumimoji="1" lang="ja-JP" altLang="en-US" dirty="0"/>
              <a:t>１つ目は、花弁の色が「白色</a:t>
            </a:r>
            <a:r>
              <a:rPr kumimoji="1" lang="en-US" altLang="ja-JP" dirty="0"/>
              <a:t>(</a:t>
            </a:r>
            <a:r>
              <a:rPr kumimoji="1" lang="ja-JP" altLang="en-US" dirty="0"/>
              <a:t>ハクショク</a:t>
            </a:r>
            <a:r>
              <a:rPr kumimoji="1" lang="en-US" altLang="ja-JP" dirty="0"/>
              <a:t>)</a:t>
            </a:r>
            <a:r>
              <a:rPr kumimoji="1" lang="ja-JP" altLang="en-US" dirty="0"/>
              <a:t>」か「黄色</a:t>
            </a:r>
            <a:r>
              <a:rPr kumimoji="1" lang="en-US" altLang="ja-JP" dirty="0"/>
              <a:t>(</a:t>
            </a:r>
            <a:r>
              <a:rPr kumimoji="1" lang="ja-JP" altLang="en-US" dirty="0"/>
              <a:t>キイロ</a:t>
            </a:r>
            <a:r>
              <a:rPr kumimoji="1" lang="en-US" altLang="ja-JP" dirty="0"/>
              <a:t>)</a:t>
            </a:r>
            <a:r>
              <a:rPr kumimoji="1" lang="ja-JP" altLang="en-US" dirty="0"/>
              <a:t>」かです。ここで、「白色」の場合は、在来種の「シロバナタンポポ」だと判断することができます。また、白花（シロバナ）系には他にも、中国・近畿地方に多く生息する「キビシロタンポポ」などもあります。</a:t>
            </a:r>
            <a:endParaRPr kumimoji="1" lang="en-US" altLang="ja-JP" dirty="0"/>
          </a:p>
          <a:p>
            <a:r>
              <a:rPr kumimoji="1" lang="ja-JP" altLang="en-US" dirty="0"/>
              <a:t>２つ目は、花弁の色が黄色のタンポポの中で、総苞片が「反り返っている」か「反り返っていない」かです。</a:t>
            </a:r>
            <a:endParaRPr kumimoji="1" lang="en-US" altLang="ja-JP" dirty="0"/>
          </a:p>
          <a:p>
            <a:r>
              <a:rPr kumimoji="1" lang="ja-JP" altLang="en-US" dirty="0"/>
              <a:t>反り返っているタンポポは外来種、反り返っていないタンポポは在来種に分類されています。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AFCEBF43-55E2-4032-96D5-46F542489221}" type="slidenum">
              <a:rPr kumimoji="1" lang="ja-JP" altLang="en-US" smtClean="0"/>
              <a:t>4</a:t>
            </a:fld>
            <a:endParaRPr kumimoji="1" lang="ja-JP" altLang="en-US"/>
          </a:p>
        </p:txBody>
      </p:sp>
    </p:spTree>
    <p:extLst>
      <p:ext uri="{BB962C8B-B14F-4D97-AF65-F5344CB8AC3E}">
        <p14:creationId xmlns:p14="http://schemas.microsoft.com/office/powerpoint/2010/main" val="2630841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７．調査報告の提出状況についてです。報告件数は、昨年度と比べ３，８４０件減少しました。</a:t>
            </a:r>
            <a:endParaRPr kumimoji="1" lang="en-US" altLang="ja-JP" dirty="0"/>
          </a:p>
          <a:p>
            <a:r>
              <a:rPr kumimoji="1" lang="ja-JP" altLang="en-US" dirty="0"/>
              <a:t>コロナの影響でタンポポンの調査期間に、全国的に休校であったため、その影響が大きかったと考えられます。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AFCEBF43-55E2-4032-96D5-46F542489221}" type="slidenum">
              <a:rPr kumimoji="1" lang="ja-JP" altLang="en-US" smtClean="0"/>
              <a:t>5</a:t>
            </a:fld>
            <a:endParaRPr kumimoji="1" lang="ja-JP" altLang="en-US"/>
          </a:p>
        </p:txBody>
      </p:sp>
    </p:spTree>
    <p:extLst>
      <p:ext uri="{BB962C8B-B14F-4D97-AF65-F5344CB8AC3E}">
        <p14:creationId xmlns:p14="http://schemas.microsoft.com/office/powerpoint/2010/main" val="1927161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集計結果は、二つのグラフで表しました。次のスライドで出てくる、向かって左側のグラフはタンポポが生えていた場所を示し、右側のグラフは周囲の状況を示しています。凡例は御覧の通りです。</a:t>
            </a:r>
            <a:endParaRPr kumimoji="1" lang="en-US" altLang="ja-JP" dirty="0"/>
          </a:p>
          <a:p>
            <a:r>
              <a:rPr kumimoji="1" lang="ja-JP" altLang="en-US" dirty="0"/>
              <a:t>集計するにあたり、</a:t>
            </a:r>
            <a:r>
              <a:rPr kumimoji="1" lang="en-US" altLang="ja-JP" dirty="0"/>
              <a:t>4</a:t>
            </a:r>
            <a:r>
              <a:rPr kumimoji="1" lang="ja-JP" altLang="en-US" dirty="0"/>
              <a:t>種のタンポポに分類しました。その中で、セイヨウタンポポとアカミタンポポを外来種、シロバナタンポポ、カントウタンポポを在来種としました。</a:t>
            </a:r>
            <a:endParaRPr kumimoji="1" lang="en-US" altLang="ja-JP" dirty="0"/>
          </a:p>
          <a:p>
            <a:r>
              <a:rPr kumimoji="1" lang="ja-JP" altLang="en-US" dirty="0"/>
              <a:t>なお、北海道ブロックはデータの提出がなかったため、全部で</a:t>
            </a:r>
            <a:r>
              <a:rPr kumimoji="1" lang="en-US" altLang="ja-JP" dirty="0"/>
              <a:t>8</a:t>
            </a:r>
            <a:r>
              <a:rPr kumimoji="1" lang="ja-JP" altLang="en-US" dirty="0"/>
              <a:t>ブロックの結果を報告します。</a:t>
            </a:r>
          </a:p>
        </p:txBody>
      </p:sp>
      <p:sp>
        <p:nvSpPr>
          <p:cNvPr id="4" name="スライド番号プレースホルダー 3"/>
          <p:cNvSpPr>
            <a:spLocks noGrp="1"/>
          </p:cNvSpPr>
          <p:nvPr>
            <p:ph type="sldNum" sz="quarter" idx="10"/>
          </p:nvPr>
        </p:nvSpPr>
        <p:spPr/>
        <p:txBody>
          <a:bodyPr/>
          <a:lstStyle/>
          <a:p>
            <a:fld id="{BF9AE9BE-C61F-4E1C-B3B0-4196A6501401}" type="slidenum">
              <a:rPr kumimoji="1" lang="ja-JP" altLang="en-US" smtClean="0"/>
              <a:t>6</a:t>
            </a:fld>
            <a:endParaRPr kumimoji="1" lang="ja-JP" altLang="en-US"/>
          </a:p>
        </p:txBody>
      </p:sp>
    </p:spTree>
    <p:extLst>
      <p:ext uri="{BB962C8B-B14F-4D97-AF65-F5344CB8AC3E}">
        <p14:creationId xmlns:p14="http://schemas.microsoft.com/office/powerpoint/2010/main" val="61340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東北ブロックは昨年より減少し、</a:t>
            </a:r>
            <a:r>
              <a:rPr kumimoji="1" lang="en-US" altLang="ja-JP" dirty="0"/>
              <a:t>4</a:t>
            </a:r>
            <a:r>
              <a:rPr kumimoji="1" lang="ja-JP" altLang="en-US" dirty="0"/>
              <a:t>県中</a:t>
            </a:r>
            <a:r>
              <a:rPr kumimoji="1" lang="en-US" altLang="ja-JP" dirty="0"/>
              <a:t>2</a:t>
            </a:r>
            <a:r>
              <a:rPr kumimoji="1" lang="ja-JP" altLang="en-US" dirty="0"/>
              <a:t>県の提出となりました。今年の調査数は</a:t>
            </a:r>
            <a:r>
              <a:rPr kumimoji="1" lang="en-US" altLang="ja-JP" dirty="0"/>
              <a:t>234</a:t>
            </a:r>
            <a:r>
              <a:rPr kumimoji="1" lang="ja-JP" altLang="en-US" dirty="0"/>
              <a:t>件で、半分以下を上回る</a:t>
            </a:r>
            <a:r>
              <a:rPr kumimoji="1" lang="en-US" altLang="ja-JP" dirty="0"/>
              <a:t>286</a:t>
            </a:r>
            <a:r>
              <a:rPr kumimoji="1" lang="ja-JP" altLang="en-US" dirty="0"/>
              <a:t>件の減少でした。その</a:t>
            </a:r>
            <a:r>
              <a:rPr kumimoji="1" lang="en-US" altLang="ja-JP" dirty="0"/>
              <a:t>234</a:t>
            </a:r>
            <a:r>
              <a:rPr kumimoji="1" lang="ja-JP" altLang="en-US" dirty="0"/>
              <a:t>件の内、外来種であるセイヨウタンポポ、アカミタンポポは前年度よりも６％減少していることが分かりました。また、在来種であるシロバナタンポポ、カントウタンポポは</a:t>
            </a:r>
            <a:r>
              <a:rPr kumimoji="1" lang="en-US" altLang="ja-JP" dirty="0"/>
              <a:t>6</a:t>
            </a:r>
            <a:r>
              <a:rPr kumimoji="1" lang="ja-JP" altLang="en-US" dirty="0"/>
              <a:t>％増加 という結果になりました。</a:t>
            </a:r>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9A74FB20-4909-457A-87DC-F1E3F71E9F71}" type="slidenum">
              <a:rPr kumimoji="1" lang="ja-JP" altLang="en-US" smtClean="0"/>
              <a:t>7</a:t>
            </a:fld>
            <a:endParaRPr kumimoji="1" lang="ja-JP" altLang="en-US"/>
          </a:p>
        </p:txBody>
      </p:sp>
    </p:spTree>
    <p:extLst>
      <p:ext uri="{BB962C8B-B14F-4D97-AF65-F5344CB8AC3E}">
        <p14:creationId xmlns:p14="http://schemas.microsoft.com/office/powerpoint/2010/main" val="3193798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こちらは種類別の地表面の状況と成育環境のグラフとなります。</a:t>
            </a:r>
            <a:endParaRPr kumimoji="1" lang="en-US" altLang="ja-JP" dirty="0"/>
          </a:p>
          <a:p>
            <a:endParaRPr kumimoji="1" lang="en-US" altLang="ja-JP" dirty="0"/>
          </a:p>
          <a:p>
            <a:r>
              <a:rPr kumimoji="1" lang="ja-JP" altLang="en-US" dirty="0"/>
              <a:t>はじめに右のグラフをご覧ください。左からコンクリートなどに囲まれている、雑草が密生している、雑草がまばらに生息している、タンポポが群生している、ほぼ全面が土、その他という項目です。昨年度同様「雑草が密生している」場所にセイヨウタンポポが最も見られました。また、カントウタンポポも雑草が密生している場所が最多であったため、外来種・在来種の区分にとどまらずタンポポは雑草に密生している場所に生育しやすいことが分かります。</a:t>
            </a:r>
            <a:endParaRPr kumimoji="1" lang="en-US" altLang="ja-JP" dirty="0"/>
          </a:p>
          <a:p>
            <a:r>
              <a:rPr kumimoji="1" lang="ja-JP" altLang="en-US" dirty="0"/>
              <a:t>昨年度とグラフに大きな変化は見られないため、環境状況が保持されていると考えられます。そのため、来年もセイヨウタンポポが減少傾向のグラフであれば外来種も減少しているといえるのではないかと思います。</a:t>
            </a:r>
            <a:endParaRPr kumimoji="1" lang="en-US" altLang="ja-JP" dirty="0"/>
          </a:p>
          <a:p>
            <a:endParaRPr kumimoji="1" lang="en-US" altLang="ja-JP" dirty="0"/>
          </a:p>
          <a:p>
            <a:r>
              <a:rPr kumimoji="1" lang="ja-JP" altLang="en-US" dirty="0"/>
              <a:t>次に左のグラフをご覧ください。畑周辺、田の周辺、立て込んだ住宅、緑の多い住宅などを表してします。昨年度のセイヨウタンポポは緑の多い住宅に最も生育していましたが、今年度は田の周辺に多く見られます。また、カントウタンポポは畑周辺・草原・校庭に多く生育しているため、コンクリートなどの人為的な土地よりも日当たりの良い自然に近い環境が生育に適していると推測できます。そのため、在来種の生育数を増加させるためには雑草が密生している自然に近い場所が必要であることが考えられます。</a:t>
            </a:r>
            <a:endParaRPr kumimoji="1" lang="en-US" altLang="ja-JP" dirty="0"/>
          </a:p>
          <a:p>
            <a:endParaRPr kumimoji="1" lang="en-US" altLang="ja-JP" dirty="0"/>
          </a:p>
          <a:p>
            <a:r>
              <a:rPr kumimoji="1" lang="ja-JP" altLang="en-US" dirty="0"/>
              <a:t>しかし、報告件数は昨年のほうが多いため、今回のデータは正確性が劣ることが推察されます。なので、信憑性の高いデータを得るためには提出する県連数、報告数を増やすことが重要だと思います。</a:t>
            </a:r>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9A74FB20-4909-457A-87DC-F1E3F71E9F71}" type="slidenum">
              <a:rPr kumimoji="1" lang="ja-JP" altLang="en-US" smtClean="0"/>
              <a:t>8</a:t>
            </a:fld>
            <a:endParaRPr kumimoji="1" lang="ja-JP" altLang="en-US"/>
          </a:p>
        </p:txBody>
      </p:sp>
    </p:spTree>
    <p:extLst>
      <p:ext uri="{BB962C8B-B14F-4D97-AF65-F5344CB8AC3E}">
        <p14:creationId xmlns:p14="http://schemas.microsoft.com/office/powerpoint/2010/main" val="80667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関東ブロックです。今年も９都県全てから提出がありました。</a:t>
            </a:r>
            <a:endParaRPr kumimoji="1" lang="en-US" altLang="ja-JP" dirty="0"/>
          </a:p>
          <a:p>
            <a:r>
              <a:rPr kumimoji="1" lang="ja-JP" altLang="en-US" dirty="0"/>
              <a:t>調査件数は昨年度より</a:t>
            </a:r>
            <a:r>
              <a:rPr kumimoji="1" lang="en-US" altLang="ja-JP" dirty="0"/>
              <a:t>3026</a:t>
            </a:r>
            <a:r>
              <a:rPr kumimoji="1" lang="ja-JP" altLang="en-US" dirty="0"/>
              <a:t>件増加しました。</a:t>
            </a:r>
            <a:endParaRPr kumimoji="1" lang="en-US" altLang="ja-JP" dirty="0"/>
          </a:p>
          <a:p>
            <a:r>
              <a:rPr kumimoji="1" lang="ja-JP" altLang="en-US" dirty="0"/>
              <a:t>例年どおりセイヨウタンポポの発見数が最も多かったです。</a:t>
            </a:r>
            <a:endParaRPr kumimoji="1" lang="en-US" altLang="ja-JP" dirty="0"/>
          </a:p>
          <a:p>
            <a:r>
              <a:rPr kumimoji="1" lang="ja-JP" altLang="en-US" dirty="0"/>
              <a:t>今回の報告件数の内訳としては外来種</a:t>
            </a:r>
            <a:r>
              <a:rPr kumimoji="1" lang="en-US" altLang="ja-JP" dirty="0"/>
              <a:t>(</a:t>
            </a:r>
            <a:r>
              <a:rPr kumimoji="1" lang="ja-JP" altLang="en-US" dirty="0"/>
              <a:t>セイヨウタンポポ、アカミタンポポ</a:t>
            </a:r>
            <a:r>
              <a:rPr kumimoji="1" lang="en-US" altLang="ja-JP" dirty="0"/>
              <a:t>)</a:t>
            </a:r>
            <a:r>
              <a:rPr kumimoji="1" lang="ja-JP" altLang="en-US" dirty="0"/>
              <a:t>が約</a:t>
            </a:r>
            <a:r>
              <a:rPr kumimoji="1" lang="en-US" altLang="ja-JP" dirty="0"/>
              <a:t>5500</a:t>
            </a:r>
            <a:r>
              <a:rPr kumimoji="1" lang="ja-JP" altLang="en-US" dirty="0"/>
              <a:t>件、在来種</a:t>
            </a:r>
            <a:r>
              <a:rPr kumimoji="1" lang="en-US" altLang="ja-JP" dirty="0"/>
              <a:t>(</a:t>
            </a:r>
            <a:r>
              <a:rPr kumimoji="1" lang="ja-JP" altLang="en-US" dirty="0"/>
              <a:t>カントウタンポポ、シロバナタンポポ</a:t>
            </a:r>
            <a:r>
              <a:rPr kumimoji="1" lang="en-US" altLang="ja-JP" dirty="0"/>
              <a:t>)</a:t>
            </a:r>
            <a:r>
              <a:rPr kumimoji="1" lang="ja-JP" altLang="en-US" dirty="0"/>
              <a:t>が</a:t>
            </a:r>
            <a:r>
              <a:rPr kumimoji="1" lang="en-US" altLang="ja-JP" dirty="0"/>
              <a:t>2100</a:t>
            </a:r>
            <a:r>
              <a:rPr kumimoji="1" lang="ja-JP" altLang="en-US" dirty="0"/>
              <a:t>件で、この２つは</a:t>
            </a:r>
            <a:r>
              <a:rPr kumimoji="1" lang="en-US" altLang="ja-JP" dirty="0"/>
              <a:t>2.6</a:t>
            </a:r>
            <a:r>
              <a:rPr kumimoji="1" lang="ja-JP" altLang="en-US" dirty="0"/>
              <a:t>倍以上の格差がみられました。</a:t>
            </a:r>
            <a:endParaRPr kumimoji="1" lang="en-US" altLang="ja-JP" dirty="0"/>
          </a:p>
          <a:p>
            <a:r>
              <a:rPr kumimoji="1" lang="ja-JP" altLang="en-US" dirty="0"/>
              <a:t>比率に関しても例年通りの数値になりましたが、ここ</a:t>
            </a:r>
            <a:r>
              <a:rPr kumimoji="1" lang="en-US" altLang="ja-JP" dirty="0"/>
              <a:t>3</a:t>
            </a:r>
            <a:r>
              <a:rPr kumimoji="1" lang="ja-JP" altLang="en-US" dirty="0"/>
              <a:t>年でカントウタンポポの報告件数がやや増加傾向にあることがわかりました。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DCC0CC75-4A51-457E-A107-E4DB93041381}" type="slidenum">
              <a:rPr kumimoji="1" lang="ja-JP" altLang="en-US" smtClean="0"/>
              <a:t>9</a:t>
            </a:fld>
            <a:endParaRPr kumimoji="1" lang="ja-JP" altLang="en-US"/>
          </a:p>
        </p:txBody>
      </p:sp>
    </p:spTree>
    <p:extLst>
      <p:ext uri="{BB962C8B-B14F-4D97-AF65-F5344CB8AC3E}">
        <p14:creationId xmlns:p14="http://schemas.microsoft.com/office/powerpoint/2010/main" val="743163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1026151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69194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20688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927034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22085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685509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182974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3379591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2619054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1223308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2593579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100356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313174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3596633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2124800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F75D3C-5D35-4FC1-AFF2-57CAAFFC25F1}" type="slidenum">
              <a:rPr kumimoji="1" lang="ja-JP" altLang="en-US" smtClean="0"/>
              <a:t>‹#›</a:t>
            </a:fld>
            <a:endParaRPr kumimoji="1" lang="ja-JP" altLang="en-US"/>
          </a:p>
        </p:txBody>
      </p:sp>
      <p:sp>
        <p:nvSpPr>
          <p:cNvPr id="5" name="Date Placeholder 4"/>
          <p:cNvSpPr>
            <a:spLocks noGrp="1"/>
          </p:cNvSpPr>
          <p:nvPr>
            <p:ph type="dt" sz="half" idx="10"/>
          </p:nvPr>
        </p:nvSpPr>
        <p:spPr/>
        <p:txBody>
          <a:bodyPr/>
          <a:lstStyle/>
          <a:p>
            <a:fld id="{5EF1D0B4-8CF9-4CC2-892D-237D24FFAB3D}" type="datetimeFigureOut">
              <a:rPr kumimoji="1" lang="ja-JP" altLang="en-US" smtClean="0"/>
              <a:t>2022/3/24</a:t>
            </a:fld>
            <a:endParaRPr kumimoji="1" lang="ja-JP" altLang="en-US"/>
          </a:p>
        </p:txBody>
      </p:sp>
    </p:spTree>
    <p:extLst>
      <p:ext uri="{BB962C8B-B14F-4D97-AF65-F5344CB8AC3E}">
        <p14:creationId xmlns:p14="http://schemas.microsoft.com/office/powerpoint/2010/main" val="4247822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F1D0B4-8CF9-4CC2-892D-237D24FFAB3D}" type="datetimeFigureOut">
              <a:rPr kumimoji="1" lang="ja-JP" altLang="en-US" smtClean="0"/>
              <a:t>2022/3/24</a:t>
            </a:fld>
            <a:endParaRPr kumimoji="1" lang="ja-JP"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2F75D3C-5D35-4FC1-AFF2-57CAAFFC25F1}" type="slidenum">
              <a:rPr kumimoji="1" lang="ja-JP" altLang="en-US" smtClean="0"/>
              <a:t>‹#›</a:t>
            </a:fld>
            <a:endParaRPr kumimoji="1" lang="ja-JP" altLang="en-US"/>
          </a:p>
        </p:txBody>
      </p:sp>
    </p:spTree>
    <p:extLst>
      <p:ext uri="{BB962C8B-B14F-4D97-AF65-F5344CB8AC3E}">
        <p14:creationId xmlns:p14="http://schemas.microsoft.com/office/powerpoint/2010/main" val="650948658"/>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 id="2147484000" r:id="rId12"/>
    <p:sldLayoutId id="2147484001" r:id="rId13"/>
    <p:sldLayoutId id="2147484002" r:id="rId14"/>
    <p:sldLayoutId id="2147484003" r:id="rId15"/>
    <p:sldLayoutId id="2147484004" r:id="rId16"/>
  </p:sldLayoutIdLst>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hart" Target="../charts/chart21.xml"/></Relationships>
</file>

<file path=ppt/slides/_rels/slide21.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hart" Target="../charts/char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chart" Target="../charts/chart26.xml"/><Relationship Id="rId7" Type="http://schemas.openxmlformats.org/officeDocument/2006/relationships/chart" Target="../charts/chart29.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chart" Target="../charts/chart28.xml"/><Relationship Id="rId11" Type="http://schemas.openxmlformats.org/officeDocument/2006/relationships/chart" Target="../charts/chart33.xml"/><Relationship Id="rId5" Type="http://schemas.openxmlformats.org/officeDocument/2006/relationships/chart" Target="../charts/chart27.xml"/><Relationship Id="rId10" Type="http://schemas.openxmlformats.org/officeDocument/2006/relationships/chart" Target="../charts/chart32.xml"/><Relationship Id="rId4" Type="http://schemas.openxmlformats.org/officeDocument/2006/relationships/image" Target="../media/image12.png"/><Relationship Id="rId9" Type="http://schemas.openxmlformats.org/officeDocument/2006/relationships/chart" Target="../charts/chart31.xml"/></Relationships>
</file>

<file path=ppt/slides/_rels/slide25.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hart" Target="../charts/char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1.jpeg"/><Relationship Id="rId4" Type="http://schemas.openxmlformats.org/officeDocument/2006/relationships/diagramLayout" Target="../diagrams/layout1.xml"/><Relationship Id="rId9"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a:extLst>
              <a:ext uri="{FF2B5EF4-FFF2-40B4-BE49-F238E27FC236}">
                <a16:creationId xmlns:a16="http://schemas.microsoft.com/office/drawing/2014/main" id="{6D497B96-C3DB-487C-8E54-1CCD3D8C7D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2832" y="-463550"/>
            <a:ext cx="871537"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a:extLst>
              <a:ext uri="{FF2B5EF4-FFF2-40B4-BE49-F238E27FC236}">
                <a16:creationId xmlns:a16="http://schemas.microsoft.com/office/drawing/2014/main" id="{DAAE8D54-CF93-41F1-92BB-6BF7BDDD4ED5}"/>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470" b="90720" l="5682" r="98106">
                        <a14:foregroundMark x1="93939" y1="82008" x2="92992" y2="74811"/>
                        <a14:foregroundMark x1="7576" y1="82765" x2="7576" y2="82765"/>
                        <a14:foregroundMark x1="5871" y1="77841" x2="5871" y2="77841"/>
                        <a14:foregroundMark x1="45265" y1="90720" x2="45265" y2="90720"/>
                        <a14:foregroundMark x1="98106" y1="79924" x2="98106" y2="79924"/>
                      </a14:backgroundRemoval>
                    </a14:imgEffect>
                  </a14:imgLayer>
                </a14:imgProps>
              </a:ext>
              <a:ext uri="{28A0092B-C50C-407E-A947-70E740481C1C}">
                <a14:useLocalDpi xmlns:a14="http://schemas.microsoft.com/office/drawing/2010/main" val="0"/>
              </a:ext>
            </a:extLst>
          </a:blip>
          <a:srcRect/>
          <a:stretch>
            <a:fillRect/>
          </a:stretch>
        </p:blipFill>
        <p:spPr bwMode="auto">
          <a:xfrm>
            <a:off x="0" y="3221421"/>
            <a:ext cx="3636579" cy="3636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タイトル 1">
            <a:extLst>
              <a:ext uri="{FF2B5EF4-FFF2-40B4-BE49-F238E27FC236}">
                <a16:creationId xmlns:a16="http://schemas.microsoft.com/office/drawing/2014/main" id="{EFF0CDFE-E3C0-41BB-BFC8-F488F26E5C4E}"/>
              </a:ext>
            </a:extLst>
          </p:cNvPr>
          <p:cNvSpPr>
            <a:spLocks noGrp="1"/>
          </p:cNvSpPr>
          <p:nvPr>
            <p:ph type="ctrTitle"/>
          </p:nvPr>
        </p:nvSpPr>
        <p:spPr>
          <a:xfrm>
            <a:off x="182880" y="1490192"/>
            <a:ext cx="10942320" cy="3636579"/>
          </a:xfrm>
        </p:spPr>
        <p:txBody>
          <a:bodyPr>
            <a:noAutofit/>
          </a:bodyPr>
          <a:lstStyle/>
          <a:p>
            <a:r>
              <a:rPr kumimoji="1" lang="ja-JP" altLang="en-US" sz="7200" b="1" dirty="0">
                <a:solidFill>
                  <a:schemeClr val="tx1"/>
                </a:solidFill>
                <a:latin typeface="+mn-ea"/>
                <a:ea typeface="+mn-ea"/>
              </a:rPr>
              <a:t>令和</a:t>
            </a:r>
            <a:r>
              <a:rPr kumimoji="1" lang="en-US" altLang="ja-JP" sz="7200" b="1" dirty="0">
                <a:solidFill>
                  <a:schemeClr val="tx1"/>
                </a:solidFill>
                <a:latin typeface="+mn-ea"/>
                <a:ea typeface="+mn-ea"/>
              </a:rPr>
              <a:t>3</a:t>
            </a:r>
            <a:r>
              <a:rPr kumimoji="1" lang="ja-JP" altLang="en-US" sz="7200" b="1" dirty="0">
                <a:solidFill>
                  <a:schemeClr val="tx1"/>
                </a:solidFill>
                <a:latin typeface="+mn-ea"/>
                <a:ea typeface="+mn-ea"/>
              </a:rPr>
              <a:t>年度</a:t>
            </a:r>
            <a:r>
              <a:rPr kumimoji="1" lang="en-US" altLang="ja-JP" sz="7200" b="1" dirty="0">
                <a:solidFill>
                  <a:schemeClr val="tx1"/>
                </a:solidFill>
                <a:latin typeface="+mn-ea"/>
                <a:ea typeface="+mn-ea"/>
              </a:rPr>
              <a:t>(2021</a:t>
            </a:r>
            <a:r>
              <a:rPr kumimoji="1" lang="ja-JP" altLang="en-US" sz="7200" b="1" dirty="0">
                <a:solidFill>
                  <a:schemeClr val="tx1"/>
                </a:solidFill>
                <a:latin typeface="+mn-ea"/>
                <a:ea typeface="+mn-ea"/>
              </a:rPr>
              <a:t>年度</a:t>
            </a:r>
            <a:r>
              <a:rPr kumimoji="1" lang="en-US" altLang="ja-JP" sz="7200" b="1" dirty="0">
                <a:solidFill>
                  <a:schemeClr val="tx1"/>
                </a:solidFill>
                <a:latin typeface="+mn-ea"/>
                <a:ea typeface="+mn-ea"/>
              </a:rPr>
              <a:t>)</a:t>
            </a:r>
            <a:br>
              <a:rPr kumimoji="1" lang="en-US" altLang="ja-JP" sz="7200" b="1" dirty="0">
                <a:solidFill>
                  <a:schemeClr val="tx1"/>
                </a:solidFill>
                <a:latin typeface="+mn-ea"/>
                <a:ea typeface="+mn-ea"/>
              </a:rPr>
            </a:br>
            <a:r>
              <a:rPr kumimoji="1" lang="en-US" altLang="ja-JP" sz="7200" b="1" dirty="0">
                <a:solidFill>
                  <a:schemeClr val="tx1"/>
                </a:solidFill>
                <a:latin typeface="+mn-ea"/>
                <a:ea typeface="+mn-ea"/>
              </a:rPr>
              <a:t>FFJ</a:t>
            </a:r>
            <a:r>
              <a:rPr kumimoji="1" lang="ja-JP" altLang="en-US" sz="7200" b="1" dirty="0">
                <a:solidFill>
                  <a:schemeClr val="tx1"/>
                </a:solidFill>
                <a:latin typeface="+mn-ea"/>
                <a:ea typeface="+mn-ea"/>
              </a:rPr>
              <a:t>環境調査</a:t>
            </a:r>
            <a:br>
              <a:rPr kumimoji="1" lang="en-US" altLang="ja-JP" sz="7200" b="1" dirty="0">
                <a:solidFill>
                  <a:schemeClr val="tx1"/>
                </a:solidFill>
                <a:latin typeface="+mn-ea"/>
                <a:ea typeface="+mn-ea"/>
              </a:rPr>
            </a:br>
            <a:r>
              <a:rPr kumimoji="1" lang="ja-JP" altLang="en-US" sz="7200" b="1" dirty="0">
                <a:solidFill>
                  <a:schemeClr val="tx1"/>
                </a:solidFill>
                <a:latin typeface="+mn-ea"/>
                <a:ea typeface="+mn-ea"/>
              </a:rPr>
              <a:t>～集計結果報告～</a:t>
            </a:r>
          </a:p>
        </p:txBody>
      </p:sp>
    </p:spTree>
    <p:extLst>
      <p:ext uri="{BB962C8B-B14F-4D97-AF65-F5344CB8AC3E}">
        <p14:creationId xmlns:p14="http://schemas.microsoft.com/office/powerpoint/2010/main" val="138133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1000"/>
                                        <p:tgtEl>
                                          <p:spTgt spid="6"/>
                                        </p:tgtEl>
                                      </p:cBhvr>
                                    </p:animEffect>
                                  </p:childTnLst>
                                </p:cTn>
                              </p:par>
                              <p:par>
                                <p:cTn id="14" presetID="0" presetClass="path" presetSubtype="0" accel="50000" decel="50000" fill="hold" nodeType="withEffect">
                                  <p:stCondLst>
                                    <p:cond delay="0"/>
                                  </p:stCondLst>
                                  <p:childTnLst>
                                    <p:animMotion origin="layout" path="M -0.09362 0.30093 L -0.09362 0.30116 C -0.08334 0.32616 -0.09141 0.31157 -0.0711 0.32963 C -0.0655 0.33449 -0.06042 0.34097 -0.05482 0.34537 C -0.04336 0.35417 -0.03099 0.35972 -0.01979 0.36968 C -0.00716 0.38079 -0.02045 0.36991 0.00651 0.38519 C 0.01354 0.38935 0.02057 0.39468 0.02773 0.39861 C 0.03138 0.40069 0.03528 0.40093 0.03893 0.40301 C 0.04622 0.40741 0.05273 0.41551 0.06015 0.41852 C 0.06732 0.42153 0.07448 0.42407 0.08151 0.42755 C 0.08659 0.43009 0.09127 0.43426 0.09648 0.43634 C 0.10234 0.43889 0.10872 0.43935 0.1151 0.44074 C 0.14583 0.46042 0.11953 0.44676 0.14635 0.45417 C 0.17109 0.46111 0.14166 0.46644 0.1914 0.47199 L 0.2112 0.47407 C 0.2164 0.47569 0.22135 0.47731 0.2263 0.4787 C 0.23346 0.48032 0.24049 0.48148 0.24752 0.4831 C 0.2539 0.48449 0.25755 0.48565 0.26367 0.4875 C 0.27995 0.48681 0.29622 0.48657 0.3125 0.48519 C 0.3138 0.48519 0.31588 0.48519 0.31627 0.4831 C 0.31692 0.4794 0.31627 0.47523 0.31497 0.47199 C 0.31185 0.46296 0.30872 0.45324 0.30377 0.44745 C 0.30247 0.44606 0.30156 0.44398 0.3 0.44306 C 0.29752 0.44167 0.29492 0.44167 0.29245 0.44074 C 0.28242 0.44306 0.27304 0.43704 0.26745 0.45185 C 0.26588 0.45602 0.26497 0.46088 0.26367 0.46528 C 0.26458 0.48079 0.26393 0.49676 0.2664 0.51204 C 0.26706 0.5169 0.27057 0.51921 0.27265 0.52315 C 0.27435 0.52662 0.27552 0.53102 0.27747 0.53426 C 0.28177 0.54074 0.28737 0.54491 0.29127 0.55185 C 0.29284 0.55486 0.2944 0.5581 0.29622 0.56088 C 0.29909 0.56481 0.30221 0.56806 0.30495 0.57199 C 0.30963 0.57847 0.3138 0.58634 0.31875 0.5919 L 0.32877 0.60301 C 0.33008 0.60602 0.33099 0.60949 0.33255 0.61204 C 0.3388 0.62199 0.33906 0.61898 0.34505 0.62523 C 0.34752 0.62801 0.35 0.63148 0.3526 0.63426 C 0.35573 0.6375 0.35924 0.64005 0.36263 0.64306 C 0.3664 0.64676 0.37018 0.65023 0.37383 0.65417 C 0.37708 0.65764 0.38047 0.66181 0.38385 0.66528 C 0.39049 0.67222 0.39713 0.6787 0.4039 0.68542 C 0.40677 0.68819 0.4095 0.6919 0.41263 0.69421 C 0.41836 0.69861 0.42396 0.70486 0.42995 0.70764 C 0.43177 0.70833 0.43333 0.70856 0.43502 0.70972 C 0.43893 0.71227 0.44258 0.71597 0.44635 0.71875 C 0.44791 0.71968 0.44974 0.72014 0.4513 0.72083 C 0.45429 0.72222 0.45716 0.72407 0.46015 0.72523 C 0.46224 0.72616 0.46432 0.72662 0.4664 0.72755 C 0.48385 0.73611 0.46484 0.7287 0.48008 0.73426 C 0.48724 0.73264 0.49453 0.7338 0.50143 0.72986 C 0.50299 0.7287 0.50351 0.72338 0.5026 0.72083 C 0.50169 0.71829 0.49922 0.71944 0.49765 0.71875 C 0.48607 0.7206 0.48607 0.71528 0.48138 0.72986 C 0.48073 0.73171 0.4806 0.73426 0.48008 0.73634 C 0.48099 0.75486 0.48125 0.77361 0.48268 0.7919 C 0.48359 0.80463 0.48958 0.80995 0.49258 0.82083 C 0.49349 0.82384 0.49388 0.82731 0.49518 0.82986 C 0.49687 0.83333 0.49922 0.83542 0.50143 0.83866 C 0.51393 0.85856 0.49739 0.83588 0.51393 0.85648 C 0.51692 0.86019 0.51953 0.86435 0.52265 0.86759 C 0.52422 0.86921 0.52604 0.87037 0.5276 0.87199 C 0.5306 0.87477 0.53333 0.87847 0.53633 0.88079 C 0.54179 0.88542 0.54544 0.88588 0.55143 0.8875 C 0.55299 0.88912 0.55456 0.89097 0.55638 0.8919 C 0.55638 0.89213 0.57031 0.89861 0.57265 0.89861 C 0.58554 0.89931 0.59844 0.89861 0.61133 0.89861 " pathEditMode="relative" rAng="0" ptsTypes="AAAAAAAAAAAAAAAAAAAAAAAAAAAAAAAAAAAAAAAAAAAAAAAAAAAAAAAAAAAAAAAAAA">
                                      <p:cBhvr>
                                        <p:cTn id="15" dur="5000" fill="hold"/>
                                        <p:tgtEl>
                                          <p:spTgt spid="9"/>
                                        </p:tgtEl>
                                        <p:attrNameLst>
                                          <p:attrName>ppt_x</p:attrName>
                                          <p:attrName>ppt_y</p:attrName>
                                        </p:attrNameLst>
                                      </p:cBhvr>
                                      <p:rCtr x="35247" y="2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00000000-0008-0000-0000-000009000000}"/>
              </a:ext>
            </a:extLst>
          </p:cNvPr>
          <p:cNvGraphicFramePr>
            <a:graphicFrameLocks/>
          </p:cNvGraphicFramePr>
          <p:nvPr>
            <p:extLst>
              <p:ext uri="{D42A27DB-BD31-4B8C-83A1-F6EECF244321}">
                <p14:modId xmlns:p14="http://schemas.microsoft.com/office/powerpoint/2010/main" val="3050043708"/>
              </p:ext>
            </p:extLst>
          </p:nvPr>
        </p:nvGraphicFramePr>
        <p:xfrm>
          <a:off x="0" y="119922"/>
          <a:ext cx="6096000" cy="66181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a:extLst>
              <a:ext uri="{FF2B5EF4-FFF2-40B4-BE49-F238E27FC236}">
                <a16:creationId xmlns:a16="http://schemas.microsoft.com/office/drawing/2014/main" id="{00000000-0008-0000-0000-000008000000}"/>
              </a:ext>
            </a:extLst>
          </p:cNvPr>
          <p:cNvGraphicFramePr>
            <a:graphicFrameLocks/>
          </p:cNvGraphicFramePr>
          <p:nvPr>
            <p:extLst>
              <p:ext uri="{D42A27DB-BD31-4B8C-83A1-F6EECF244321}">
                <p14:modId xmlns:p14="http://schemas.microsoft.com/office/powerpoint/2010/main" val="1610839494"/>
              </p:ext>
            </p:extLst>
          </p:nvPr>
        </p:nvGraphicFramePr>
        <p:xfrm>
          <a:off x="6096000" y="239844"/>
          <a:ext cx="6096000" cy="649823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8717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E98DC2-F679-49FD-A312-E9E1A96A08A5}"/>
              </a:ext>
            </a:extLst>
          </p:cNvPr>
          <p:cNvSpPr>
            <a:spLocks noGrp="1"/>
          </p:cNvSpPr>
          <p:nvPr>
            <p:ph type="ctrTitle"/>
          </p:nvPr>
        </p:nvSpPr>
        <p:spPr>
          <a:xfrm>
            <a:off x="-2498929" y="308001"/>
            <a:ext cx="7911548" cy="1018553"/>
          </a:xfrm>
        </p:spPr>
        <p:txBody>
          <a:bodyPr>
            <a:normAutofit/>
          </a:bodyPr>
          <a:lstStyle/>
          <a:p>
            <a:r>
              <a:rPr kumimoji="1" lang="ja-JP" altLang="en-US" b="1" dirty="0">
                <a:solidFill>
                  <a:schemeClr val="tx1"/>
                </a:solidFill>
                <a:latin typeface="+mn-ea"/>
                <a:ea typeface="+mn-ea"/>
              </a:rPr>
              <a:t>北信越ブロック</a:t>
            </a:r>
          </a:p>
        </p:txBody>
      </p:sp>
      <p:sp>
        <p:nvSpPr>
          <p:cNvPr id="3" name="字幕 2">
            <a:extLst>
              <a:ext uri="{FF2B5EF4-FFF2-40B4-BE49-F238E27FC236}">
                <a16:creationId xmlns:a16="http://schemas.microsoft.com/office/drawing/2014/main" id="{7A24C1AF-289C-4D83-8996-2E3484481E88}"/>
              </a:ext>
            </a:extLst>
          </p:cNvPr>
          <p:cNvSpPr>
            <a:spLocks noGrp="1"/>
          </p:cNvSpPr>
          <p:nvPr>
            <p:ph type="subTitle" idx="1"/>
          </p:nvPr>
        </p:nvSpPr>
        <p:spPr>
          <a:xfrm>
            <a:off x="-2935148" y="1539610"/>
            <a:ext cx="9144000" cy="1655762"/>
          </a:xfrm>
        </p:spPr>
        <p:txBody>
          <a:bodyPr>
            <a:normAutofit/>
          </a:bodyPr>
          <a:lstStyle/>
          <a:p>
            <a:r>
              <a:rPr kumimoji="1" lang="ja-JP" altLang="en-US" sz="2400" b="1" u="sng" dirty="0">
                <a:solidFill>
                  <a:schemeClr val="tx1"/>
                </a:solidFill>
                <a:latin typeface="+mn-ea"/>
              </a:rPr>
              <a:t>種類別報告件数の内訳（北信越ブロック）</a:t>
            </a:r>
          </a:p>
        </p:txBody>
      </p:sp>
      <p:graphicFrame>
        <p:nvGraphicFramePr>
          <p:cNvPr id="4" name="グラフ 3">
            <a:extLst>
              <a:ext uri="{FF2B5EF4-FFF2-40B4-BE49-F238E27FC236}">
                <a16:creationId xmlns:a16="http://schemas.microsoft.com/office/drawing/2014/main" id="{D782EDF2-2D48-4618-B7B0-B6B1D57BE2E1}"/>
              </a:ext>
            </a:extLst>
          </p:cNvPr>
          <p:cNvGraphicFramePr>
            <a:graphicFrameLocks/>
          </p:cNvGraphicFramePr>
          <p:nvPr>
            <p:extLst>
              <p:ext uri="{D42A27DB-BD31-4B8C-83A1-F6EECF244321}">
                <p14:modId xmlns:p14="http://schemas.microsoft.com/office/powerpoint/2010/main" val="1423929075"/>
              </p:ext>
            </p:extLst>
          </p:nvPr>
        </p:nvGraphicFramePr>
        <p:xfrm>
          <a:off x="-88490" y="1880503"/>
          <a:ext cx="6368799" cy="4977497"/>
        </p:xfrm>
        <a:graphic>
          <a:graphicData uri="http://schemas.openxmlformats.org/drawingml/2006/chart">
            <c:chart xmlns:c="http://schemas.openxmlformats.org/drawingml/2006/chart" xmlns:r="http://schemas.openxmlformats.org/officeDocument/2006/relationships" r:id="rId3"/>
          </a:graphicData>
        </a:graphic>
      </p:graphicFrame>
      <p:sp>
        <p:nvSpPr>
          <p:cNvPr id="13" name="四角形: 角を丸くする 12">
            <a:extLst>
              <a:ext uri="{FF2B5EF4-FFF2-40B4-BE49-F238E27FC236}">
                <a16:creationId xmlns:a16="http://schemas.microsoft.com/office/drawing/2014/main" id="{B334BA86-5B43-4EBC-94CA-8A41A37B535C}"/>
              </a:ext>
            </a:extLst>
          </p:cNvPr>
          <p:cNvSpPr/>
          <p:nvPr/>
        </p:nvSpPr>
        <p:spPr>
          <a:xfrm>
            <a:off x="6494680" y="253015"/>
            <a:ext cx="5628200" cy="63672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940727CD-EA7F-40D2-82DE-1458AEF9B4D1}"/>
              </a:ext>
            </a:extLst>
          </p:cNvPr>
          <p:cNvSpPr txBox="1"/>
          <p:nvPr/>
        </p:nvSpPr>
        <p:spPr>
          <a:xfrm>
            <a:off x="7940892" y="358550"/>
            <a:ext cx="2449948" cy="707886"/>
          </a:xfrm>
          <a:prstGeom prst="rect">
            <a:avLst/>
          </a:prstGeom>
          <a:noFill/>
        </p:spPr>
        <p:txBody>
          <a:bodyPr wrap="square">
            <a:spAutoFit/>
          </a:bodyPr>
          <a:lstStyle/>
          <a:p>
            <a:r>
              <a:rPr lang="ja-JP" altLang="en-US" sz="4000" b="1" u="sng" dirty="0">
                <a:latin typeface="+mn-ea"/>
              </a:rPr>
              <a:t>前年度比</a:t>
            </a:r>
          </a:p>
        </p:txBody>
      </p:sp>
      <p:sp>
        <p:nvSpPr>
          <p:cNvPr id="12" name="テキスト ボックス 11">
            <a:extLst>
              <a:ext uri="{FF2B5EF4-FFF2-40B4-BE49-F238E27FC236}">
                <a16:creationId xmlns:a16="http://schemas.microsoft.com/office/drawing/2014/main" id="{D176F43E-E771-4A81-8105-A2BC0539F0E2}"/>
              </a:ext>
            </a:extLst>
          </p:cNvPr>
          <p:cNvSpPr txBox="1"/>
          <p:nvPr/>
        </p:nvSpPr>
        <p:spPr>
          <a:xfrm>
            <a:off x="6637595" y="1288251"/>
            <a:ext cx="5628200" cy="4832092"/>
          </a:xfrm>
          <a:prstGeom prst="rect">
            <a:avLst/>
          </a:prstGeom>
          <a:noFill/>
          <a:ln>
            <a:noFill/>
          </a:ln>
        </p:spPr>
        <p:txBody>
          <a:bodyPr wrap="square">
            <a:spAutoFit/>
          </a:bodyPr>
          <a:lstStyle/>
          <a:p>
            <a:r>
              <a:rPr lang="ja-JP" altLang="en-US" sz="2800" b="1" dirty="0"/>
              <a:t>提出連盟数　　　</a:t>
            </a:r>
            <a:r>
              <a:rPr lang="en-US" altLang="ja-JP" sz="2800" b="1" dirty="0"/>
              <a:t>1</a:t>
            </a:r>
            <a:r>
              <a:rPr lang="ja-JP" altLang="en-US" sz="2800" b="1" dirty="0"/>
              <a:t>県</a:t>
            </a:r>
            <a:r>
              <a:rPr lang="en-US" altLang="ja-JP" sz="2800" b="1" dirty="0"/>
              <a:t>(4/5</a:t>
            </a:r>
            <a:r>
              <a:rPr lang="ja-JP" altLang="en-US" sz="2800" b="1" dirty="0"/>
              <a:t>県</a:t>
            </a:r>
            <a:r>
              <a:rPr lang="en-US" altLang="ja-JP" sz="2800" b="1" dirty="0"/>
              <a:t>)</a:t>
            </a:r>
          </a:p>
          <a:p>
            <a:endParaRPr lang="en-US" altLang="ja-JP" sz="2800" b="1" dirty="0"/>
          </a:p>
          <a:p>
            <a:r>
              <a:rPr lang="ja-JP" altLang="en-US" sz="2800" b="1" dirty="0"/>
              <a:t>総調査数　　　　 </a:t>
            </a:r>
            <a:r>
              <a:rPr lang="en-US" altLang="ja-JP" sz="2800" b="1" dirty="0"/>
              <a:t>508</a:t>
            </a:r>
            <a:r>
              <a:rPr lang="ja-JP" altLang="en-US" sz="2800" b="1" dirty="0"/>
              <a:t>件</a:t>
            </a:r>
            <a:endParaRPr lang="en-US" altLang="ja-JP" sz="2800" b="1" dirty="0"/>
          </a:p>
          <a:p>
            <a:endParaRPr lang="en-US" altLang="ja-JP" sz="2800" b="1" dirty="0"/>
          </a:p>
          <a:p>
            <a:r>
              <a:rPr lang="ja-JP" altLang="en-US" sz="2800" b="1" dirty="0"/>
              <a:t>セイヨウタンポポ　　 </a:t>
            </a:r>
            <a:r>
              <a:rPr lang="en-US" altLang="ja-JP" sz="2800" b="1" dirty="0"/>
              <a:t>5</a:t>
            </a:r>
            <a:r>
              <a:rPr lang="ja-JP" altLang="en-US" sz="2800" b="1" dirty="0"/>
              <a:t>ﾎﾟｲﾝﾄ</a:t>
            </a:r>
            <a:endParaRPr lang="en-US" altLang="ja-JP" sz="2800" b="1" dirty="0"/>
          </a:p>
          <a:p>
            <a:endParaRPr lang="en-US" altLang="ja-JP" sz="2800" b="1" dirty="0"/>
          </a:p>
          <a:p>
            <a:r>
              <a:rPr lang="ja-JP" altLang="en-US" sz="2800" b="1" dirty="0"/>
              <a:t>アカミタンポポ　　　 </a:t>
            </a:r>
            <a:r>
              <a:rPr lang="en-US" altLang="ja-JP" sz="2800" b="1" dirty="0"/>
              <a:t>4</a:t>
            </a:r>
            <a:r>
              <a:rPr lang="ja-JP" altLang="en-US" sz="2800" b="1" dirty="0"/>
              <a:t>ﾎﾟｲﾝﾄ</a:t>
            </a:r>
            <a:endParaRPr lang="en-US" altLang="ja-JP" sz="2800" b="1" dirty="0"/>
          </a:p>
          <a:p>
            <a:endParaRPr lang="en-US" altLang="ja-JP" sz="2800" b="1" dirty="0"/>
          </a:p>
          <a:p>
            <a:r>
              <a:rPr lang="ja-JP" altLang="en-US" sz="2800" b="1" dirty="0"/>
              <a:t>シロバナタンポポ　　 </a:t>
            </a:r>
            <a:r>
              <a:rPr lang="en-US" altLang="ja-JP" sz="2800" b="1" dirty="0"/>
              <a:t>1</a:t>
            </a:r>
            <a:r>
              <a:rPr lang="ja-JP" altLang="en-US" sz="2800" b="1" dirty="0"/>
              <a:t>ﾎﾟｲﾝﾄ</a:t>
            </a:r>
            <a:endParaRPr lang="en-US" altLang="ja-JP" sz="2800" b="1" dirty="0"/>
          </a:p>
          <a:p>
            <a:endParaRPr lang="en-US" altLang="ja-JP" sz="2800" b="1" dirty="0"/>
          </a:p>
          <a:p>
            <a:r>
              <a:rPr lang="ja-JP" altLang="en-US" sz="2800" b="1" dirty="0"/>
              <a:t>カントウタンポポ　　 </a:t>
            </a:r>
            <a:r>
              <a:rPr lang="en-US" altLang="ja-JP" sz="2800" b="1" dirty="0"/>
              <a:t>16</a:t>
            </a:r>
            <a:r>
              <a:rPr lang="ja-JP" altLang="en-US" sz="2800" b="1" dirty="0"/>
              <a:t>ﾎﾟｲﾝﾄ</a:t>
            </a:r>
          </a:p>
        </p:txBody>
      </p:sp>
      <p:sp>
        <p:nvSpPr>
          <p:cNvPr id="15" name="矢印: 上 14">
            <a:extLst>
              <a:ext uri="{FF2B5EF4-FFF2-40B4-BE49-F238E27FC236}">
                <a16:creationId xmlns:a16="http://schemas.microsoft.com/office/drawing/2014/main" id="{38F3304D-5DAF-42CA-B007-98AF5C295EF0}"/>
              </a:ext>
            </a:extLst>
          </p:cNvPr>
          <p:cNvSpPr/>
          <p:nvPr/>
        </p:nvSpPr>
        <p:spPr>
          <a:xfrm>
            <a:off x="9123679" y="2173742"/>
            <a:ext cx="442908" cy="382772"/>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下 15">
            <a:extLst>
              <a:ext uri="{FF2B5EF4-FFF2-40B4-BE49-F238E27FC236}">
                <a16:creationId xmlns:a16="http://schemas.microsoft.com/office/drawing/2014/main" id="{AB42D6ED-CBE9-49AD-A97A-A70C47FA0DA8}"/>
              </a:ext>
            </a:extLst>
          </p:cNvPr>
          <p:cNvSpPr/>
          <p:nvPr/>
        </p:nvSpPr>
        <p:spPr>
          <a:xfrm>
            <a:off x="9860109" y="3030693"/>
            <a:ext cx="470979" cy="405927"/>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7159D735-BDF1-48B3-BD37-1C68D10D53CB}"/>
              </a:ext>
            </a:extLst>
          </p:cNvPr>
          <p:cNvSpPr/>
          <p:nvPr/>
        </p:nvSpPr>
        <p:spPr>
          <a:xfrm flipH="1">
            <a:off x="9832476" y="3868792"/>
            <a:ext cx="470982" cy="405927"/>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下 17">
            <a:extLst>
              <a:ext uri="{FF2B5EF4-FFF2-40B4-BE49-F238E27FC236}">
                <a16:creationId xmlns:a16="http://schemas.microsoft.com/office/drawing/2014/main" id="{BF485AC1-89C9-43CF-8D05-A977C3E4FBB5}"/>
              </a:ext>
            </a:extLst>
          </p:cNvPr>
          <p:cNvSpPr/>
          <p:nvPr/>
        </p:nvSpPr>
        <p:spPr>
          <a:xfrm rot="10800000">
            <a:off x="9838313" y="4746890"/>
            <a:ext cx="487237" cy="405928"/>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次の値と等しい 18">
            <a:extLst>
              <a:ext uri="{FF2B5EF4-FFF2-40B4-BE49-F238E27FC236}">
                <a16:creationId xmlns:a16="http://schemas.microsoft.com/office/drawing/2014/main" id="{7D797C56-052F-4D5E-B2AC-8BCE6F97C4F3}"/>
              </a:ext>
            </a:extLst>
          </p:cNvPr>
          <p:cNvSpPr/>
          <p:nvPr/>
        </p:nvSpPr>
        <p:spPr>
          <a:xfrm>
            <a:off x="9860109" y="5584989"/>
            <a:ext cx="470982" cy="422488"/>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0" name="矢印: 上 19">
            <a:extLst>
              <a:ext uri="{FF2B5EF4-FFF2-40B4-BE49-F238E27FC236}">
                <a16:creationId xmlns:a16="http://schemas.microsoft.com/office/drawing/2014/main" id="{DABA551D-A3E3-4288-B9C0-DF8FE7C505B5}"/>
              </a:ext>
            </a:extLst>
          </p:cNvPr>
          <p:cNvSpPr/>
          <p:nvPr/>
        </p:nvSpPr>
        <p:spPr>
          <a:xfrm>
            <a:off x="9008785" y="1348224"/>
            <a:ext cx="442908" cy="382772"/>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357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4" grpId="0">
        <p:bldAsOne/>
      </p:bldGraphic>
      <p:bldP spid="13" grpId="0" animBg="1"/>
      <p:bldP spid="6" grpId="0"/>
      <p:bldP spid="12" grpId="0"/>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a:extLst>
              <a:ext uri="{FF2B5EF4-FFF2-40B4-BE49-F238E27FC236}">
                <a16:creationId xmlns:a16="http://schemas.microsoft.com/office/drawing/2014/main" id="{FA17E47B-27FA-47A3-B6A6-41969EF280C6}"/>
              </a:ext>
            </a:extLst>
          </p:cNvPr>
          <p:cNvGraphicFramePr>
            <a:graphicFrameLocks noGrp="1"/>
          </p:cNvGraphicFramePr>
          <p:nvPr>
            <p:ph idx="1"/>
            <p:extLst>
              <p:ext uri="{D42A27DB-BD31-4B8C-83A1-F6EECF244321}">
                <p14:modId xmlns:p14="http://schemas.microsoft.com/office/powerpoint/2010/main" val="85914006"/>
              </p:ext>
            </p:extLst>
          </p:nvPr>
        </p:nvGraphicFramePr>
        <p:xfrm>
          <a:off x="0" y="289560"/>
          <a:ext cx="6246054" cy="62033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a:extLst>
              <a:ext uri="{FF2B5EF4-FFF2-40B4-BE49-F238E27FC236}">
                <a16:creationId xmlns:a16="http://schemas.microsoft.com/office/drawing/2014/main" id="{BFB68655-AB16-47E9-81AE-49CE1D193119}"/>
              </a:ext>
            </a:extLst>
          </p:cNvPr>
          <p:cNvGraphicFramePr>
            <a:graphicFrameLocks/>
          </p:cNvGraphicFramePr>
          <p:nvPr>
            <p:extLst>
              <p:ext uri="{D42A27DB-BD31-4B8C-83A1-F6EECF244321}">
                <p14:modId xmlns:p14="http://schemas.microsoft.com/office/powerpoint/2010/main" val="3985244047"/>
              </p:ext>
            </p:extLst>
          </p:nvPr>
        </p:nvGraphicFramePr>
        <p:xfrm>
          <a:off x="6246054" y="289560"/>
          <a:ext cx="5945946" cy="620331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4933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560120" y="226088"/>
            <a:ext cx="6255960" cy="1015663"/>
          </a:xfrm>
          <a:prstGeom prst="rect">
            <a:avLst/>
          </a:prstGeom>
          <a:noFill/>
        </p:spPr>
        <p:txBody>
          <a:bodyPr wrap="square" rtlCol="0">
            <a:spAutoFit/>
          </a:bodyPr>
          <a:lstStyle/>
          <a:p>
            <a:r>
              <a:rPr lang="ja-JP" altLang="en-US" sz="6000" b="1" dirty="0">
                <a:latin typeface="遊ゴシック本文"/>
                <a:ea typeface="游ゴシック" panose="020B0400000000000000" pitchFamily="50" charset="-128"/>
              </a:rPr>
              <a:t>東海ブロック</a:t>
            </a:r>
          </a:p>
        </p:txBody>
      </p:sp>
      <p:graphicFrame>
        <p:nvGraphicFramePr>
          <p:cNvPr id="6" name="グラフ 5"/>
          <p:cNvGraphicFramePr>
            <a:graphicFrameLocks/>
          </p:cNvGraphicFramePr>
          <p:nvPr>
            <p:extLst>
              <p:ext uri="{D42A27DB-BD31-4B8C-83A1-F6EECF244321}">
                <p14:modId xmlns:p14="http://schemas.microsoft.com/office/powerpoint/2010/main" val="2215487724"/>
              </p:ext>
            </p:extLst>
          </p:nvPr>
        </p:nvGraphicFramePr>
        <p:xfrm>
          <a:off x="54589" y="1276268"/>
          <a:ext cx="7040880" cy="5519650"/>
        </p:xfrm>
        <a:graphic>
          <a:graphicData uri="http://schemas.openxmlformats.org/drawingml/2006/chart">
            <c:chart xmlns:c="http://schemas.openxmlformats.org/drawingml/2006/chart" xmlns:r="http://schemas.openxmlformats.org/officeDocument/2006/relationships" r:id="rId3"/>
          </a:graphicData>
        </a:graphic>
      </p:graphicFrame>
      <p:sp>
        <p:nvSpPr>
          <p:cNvPr id="3" name="角丸四角形 2"/>
          <p:cNvSpPr/>
          <p:nvPr/>
        </p:nvSpPr>
        <p:spPr>
          <a:xfrm>
            <a:off x="6890860" y="377453"/>
            <a:ext cx="5224940" cy="6259006"/>
          </a:xfrm>
          <a:prstGeom prst="roundRect">
            <a:avLst/>
          </a:prstGeom>
          <a:solidFill>
            <a:srgbClr val="FFC00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srgbClr val="FFC000"/>
              </a:solidFill>
            </a:endParaRPr>
          </a:p>
        </p:txBody>
      </p:sp>
      <p:sp>
        <p:nvSpPr>
          <p:cNvPr id="4" name="テキスト ボックス 3"/>
          <p:cNvSpPr txBox="1"/>
          <p:nvPr/>
        </p:nvSpPr>
        <p:spPr>
          <a:xfrm>
            <a:off x="6890860" y="536912"/>
            <a:ext cx="5353526" cy="5940088"/>
          </a:xfrm>
          <a:prstGeom prst="rect">
            <a:avLst/>
          </a:prstGeom>
          <a:noFill/>
        </p:spPr>
        <p:txBody>
          <a:bodyPr wrap="square" lIns="91440" tIns="45720" rIns="91440" bIns="45720" rtlCol="0" anchor="t">
            <a:spAutoFit/>
          </a:bodyPr>
          <a:lstStyle/>
          <a:p>
            <a:pPr algn="ctr"/>
            <a:r>
              <a:rPr lang="ja-JP" altLang="en-US" sz="4000" b="1" u="sng" dirty="0"/>
              <a:t>前年度比</a:t>
            </a:r>
            <a:endParaRPr lang="en-US" altLang="ja-JP" sz="4000" b="1" u="sng" dirty="0"/>
          </a:p>
          <a:p>
            <a:r>
              <a:rPr lang="ja-JP" altLang="en-US" sz="1600" dirty="0"/>
              <a:t>　</a:t>
            </a:r>
            <a:endParaRPr lang="en-US" altLang="ja-JP" sz="1600" dirty="0"/>
          </a:p>
          <a:p>
            <a:endParaRPr lang="en-US" altLang="ja-JP" sz="1600" dirty="0"/>
          </a:p>
          <a:p>
            <a:pPr>
              <a:lnSpc>
                <a:spcPct val="200000"/>
              </a:lnSpc>
            </a:pPr>
            <a:r>
              <a:rPr lang="ja-JP" altLang="en-US" sz="2400" b="1" spc="300" dirty="0">
                <a:latin typeface="游ゴシック 本文"/>
                <a:ea typeface="メイリオ"/>
              </a:rPr>
              <a:t>提出連盟数　   昨年同様</a:t>
            </a:r>
            <a:r>
              <a:rPr lang="en-US" altLang="ja-JP" sz="2400" b="1" spc="300" dirty="0">
                <a:latin typeface="游ゴシック 本文"/>
                <a:ea typeface="メイリオ"/>
              </a:rPr>
              <a:t>(2/3</a:t>
            </a:r>
            <a:r>
              <a:rPr lang="ja-JP" altLang="en-US" sz="2400" b="1" spc="300" dirty="0">
                <a:latin typeface="游ゴシック 本文"/>
                <a:ea typeface="メイリオ"/>
              </a:rPr>
              <a:t>県</a:t>
            </a:r>
            <a:r>
              <a:rPr lang="en-US" altLang="ja-JP" sz="2400" b="1" spc="300" dirty="0">
                <a:latin typeface="游ゴシック 本文"/>
                <a:ea typeface="メイリオ"/>
              </a:rPr>
              <a:t>)</a:t>
            </a:r>
          </a:p>
          <a:p>
            <a:pPr>
              <a:lnSpc>
                <a:spcPct val="200000"/>
              </a:lnSpc>
            </a:pPr>
            <a:r>
              <a:rPr lang="ja-JP" altLang="en-US" sz="2400" b="1" spc="300" dirty="0">
                <a:latin typeface="游ゴシック 本文"/>
              </a:rPr>
              <a:t>総調査数   　 　　 </a:t>
            </a:r>
            <a:r>
              <a:rPr lang="en-US" altLang="ja-JP" sz="2400" b="1" spc="300" dirty="0">
                <a:latin typeface="游ゴシック 本文"/>
              </a:rPr>
              <a:t>74</a:t>
            </a:r>
            <a:r>
              <a:rPr lang="ja-JP" altLang="en-US" sz="2400" b="1" spc="300" dirty="0">
                <a:latin typeface="游ゴシック 本文"/>
              </a:rPr>
              <a:t>件</a:t>
            </a:r>
            <a:endParaRPr lang="en-US" altLang="ja-JP" sz="2400" b="1" spc="300" dirty="0">
              <a:latin typeface="游ゴシック 本文"/>
            </a:endParaRPr>
          </a:p>
          <a:p>
            <a:pPr>
              <a:lnSpc>
                <a:spcPct val="200000"/>
              </a:lnSpc>
            </a:pPr>
            <a:r>
              <a:rPr lang="ja-JP" altLang="en-US" sz="2400" b="1" spc="300" dirty="0">
                <a:latin typeface="游ゴシック 本文"/>
              </a:rPr>
              <a:t>セイヨウタンポポ 　  昨年同様</a:t>
            </a:r>
            <a:endParaRPr lang="en-US" altLang="ja-JP" sz="2400" b="1" spc="300" dirty="0">
              <a:latin typeface="游ゴシック 本文"/>
            </a:endParaRPr>
          </a:p>
          <a:p>
            <a:pPr>
              <a:lnSpc>
                <a:spcPct val="200000"/>
              </a:lnSpc>
            </a:pPr>
            <a:r>
              <a:rPr lang="ja-JP" altLang="en-US" sz="2400" b="1" spc="300" dirty="0">
                <a:latin typeface="游ゴシック 本文"/>
              </a:rPr>
              <a:t>アカミタンポポ 　　　　</a:t>
            </a:r>
            <a:r>
              <a:rPr lang="en-US" altLang="ja-JP" sz="2400" b="1" spc="300" dirty="0">
                <a:latin typeface="游ゴシック 本文"/>
              </a:rPr>
              <a:t>2</a:t>
            </a:r>
            <a:r>
              <a:rPr lang="ja-JP" altLang="en-US" sz="2400" b="1" spc="300" dirty="0">
                <a:latin typeface="游ゴシック 本文"/>
              </a:rPr>
              <a:t>ﾎﾟｲﾝﾄ</a:t>
            </a:r>
            <a:endParaRPr lang="en-US" altLang="ja-JP" sz="2400" b="1" spc="300" dirty="0">
              <a:latin typeface="游ゴシック 本文"/>
            </a:endParaRPr>
          </a:p>
          <a:p>
            <a:pPr>
              <a:lnSpc>
                <a:spcPct val="200000"/>
              </a:lnSpc>
            </a:pPr>
            <a:r>
              <a:rPr lang="ja-JP" altLang="en-US" sz="2400" b="1" spc="300" dirty="0">
                <a:latin typeface="游ゴシック 本文"/>
              </a:rPr>
              <a:t>シロバナタンポポ   　昨年同様</a:t>
            </a:r>
            <a:endParaRPr lang="en-US" altLang="ja-JP" sz="2400" b="1" spc="300" dirty="0">
              <a:latin typeface="游ゴシック 本文"/>
            </a:endParaRPr>
          </a:p>
          <a:p>
            <a:pPr>
              <a:lnSpc>
                <a:spcPct val="200000"/>
              </a:lnSpc>
            </a:pPr>
            <a:r>
              <a:rPr lang="ja-JP" altLang="en-US" sz="2400" b="1" spc="300" dirty="0">
                <a:latin typeface="游ゴシック 本文"/>
              </a:rPr>
              <a:t>カントウタンポポ 　　　</a:t>
            </a:r>
            <a:r>
              <a:rPr lang="en-US" altLang="ja-JP" sz="2400" b="1" spc="300" dirty="0">
                <a:latin typeface="游ゴシック 本文"/>
              </a:rPr>
              <a:t>2</a:t>
            </a:r>
            <a:r>
              <a:rPr lang="ja-JP" altLang="en-US" sz="2400" b="1" spc="300" dirty="0">
                <a:latin typeface="游ゴシック 本文"/>
              </a:rPr>
              <a:t>ﾎﾟｲﾝﾄ　　　</a:t>
            </a:r>
            <a:r>
              <a:rPr lang="ja-JP" altLang="en-US" sz="2400" b="1" spc="300" dirty="0">
                <a:latin typeface="游ゴシック 本文"/>
                <a:ea typeface="HGPｺﾞｼｯｸM" panose="020B0600000000000000" pitchFamily="50" charset="-128"/>
              </a:rPr>
              <a:t>　</a:t>
            </a:r>
            <a:endParaRPr lang="en-US" altLang="ja-JP" sz="2400" b="1" spc="300" dirty="0">
              <a:latin typeface="游ゴシック 本文"/>
              <a:ea typeface="HGPｺﾞｼｯｸM" panose="020B0600000000000000" pitchFamily="50" charset="-128"/>
            </a:endParaRPr>
          </a:p>
          <a:p>
            <a:endParaRPr lang="en-US" altLang="ja-JP" sz="2000" spc="300" dirty="0"/>
          </a:p>
        </p:txBody>
      </p:sp>
      <p:sp>
        <p:nvSpPr>
          <p:cNvPr id="7" name="等号 6"/>
          <p:cNvSpPr/>
          <p:nvPr/>
        </p:nvSpPr>
        <p:spPr>
          <a:xfrm>
            <a:off x="8845172" y="1884622"/>
            <a:ext cx="366656" cy="392143"/>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8" name="下矢印 7"/>
          <p:cNvSpPr/>
          <p:nvPr/>
        </p:nvSpPr>
        <p:spPr>
          <a:xfrm>
            <a:off x="9271693" y="2655857"/>
            <a:ext cx="522418" cy="392143"/>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上矢印 10"/>
          <p:cNvSpPr/>
          <p:nvPr/>
        </p:nvSpPr>
        <p:spPr>
          <a:xfrm>
            <a:off x="10425517" y="4107121"/>
            <a:ext cx="406804" cy="365759"/>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6" name="下矢印 15"/>
          <p:cNvSpPr/>
          <p:nvPr/>
        </p:nvSpPr>
        <p:spPr>
          <a:xfrm>
            <a:off x="10378830" y="5650893"/>
            <a:ext cx="500178" cy="365759"/>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0" name="等号 6">
            <a:extLst>
              <a:ext uri="{FF2B5EF4-FFF2-40B4-BE49-F238E27FC236}">
                <a16:creationId xmlns:a16="http://schemas.microsoft.com/office/drawing/2014/main" id="{3DADA36D-31C9-4B3C-AC81-357A7737D4DB}"/>
              </a:ext>
            </a:extLst>
          </p:cNvPr>
          <p:cNvSpPr/>
          <p:nvPr/>
        </p:nvSpPr>
        <p:spPr>
          <a:xfrm>
            <a:off x="10067448" y="3303918"/>
            <a:ext cx="404756" cy="550514"/>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12" name="等号 6">
            <a:extLst>
              <a:ext uri="{FF2B5EF4-FFF2-40B4-BE49-F238E27FC236}">
                <a16:creationId xmlns:a16="http://schemas.microsoft.com/office/drawing/2014/main" id="{60D75C88-63EE-4E6B-B16D-E4FE8F728CBE}"/>
              </a:ext>
            </a:extLst>
          </p:cNvPr>
          <p:cNvSpPr/>
          <p:nvPr/>
        </p:nvSpPr>
        <p:spPr>
          <a:xfrm>
            <a:off x="10067448" y="4725569"/>
            <a:ext cx="404756" cy="550514"/>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Tree>
    <p:extLst>
      <p:ext uri="{BB962C8B-B14F-4D97-AF65-F5344CB8AC3E}">
        <p14:creationId xmlns:p14="http://schemas.microsoft.com/office/powerpoint/2010/main" val="230667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P spid="3" grpId="0" animBg="1"/>
      <p:bldP spid="4" grpId="0"/>
      <p:bldP spid="7" grpId="0" animBg="1"/>
      <p:bldP spid="8" grpId="0" animBg="1"/>
      <p:bldP spid="11" grpId="0" animBg="1"/>
      <p:bldP spid="16" grpId="0" animBg="1"/>
      <p:bldP spid="10"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グラフ 1"/>
          <p:cNvGraphicFramePr>
            <a:graphicFrameLocks/>
          </p:cNvGraphicFramePr>
          <p:nvPr>
            <p:extLst>
              <p:ext uri="{D42A27DB-BD31-4B8C-83A1-F6EECF244321}">
                <p14:modId xmlns:p14="http://schemas.microsoft.com/office/powerpoint/2010/main" val="2893725590"/>
              </p:ext>
            </p:extLst>
          </p:nvPr>
        </p:nvGraphicFramePr>
        <p:xfrm>
          <a:off x="-1" y="304800"/>
          <a:ext cx="6096001" cy="62291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グラフ 2"/>
          <p:cNvGraphicFramePr>
            <a:graphicFrameLocks/>
          </p:cNvGraphicFramePr>
          <p:nvPr>
            <p:extLst>
              <p:ext uri="{D42A27DB-BD31-4B8C-83A1-F6EECF244321}">
                <p14:modId xmlns:p14="http://schemas.microsoft.com/office/powerpoint/2010/main" val="1052384544"/>
              </p:ext>
            </p:extLst>
          </p:nvPr>
        </p:nvGraphicFramePr>
        <p:xfrm>
          <a:off x="6095999" y="304800"/>
          <a:ext cx="6096001" cy="622916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8959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四角形: 角を丸くする 16">
            <a:extLst>
              <a:ext uri="{FF2B5EF4-FFF2-40B4-BE49-F238E27FC236}">
                <a16:creationId xmlns:a16="http://schemas.microsoft.com/office/drawing/2014/main" id="{27F2D842-DA5B-4547-8A4F-7E9199646534}"/>
              </a:ext>
            </a:extLst>
          </p:cNvPr>
          <p:cNvSpPr/>
          <p:nvPr/>
        </p:nvSpPr>
        <p:spPr>
          <a:xfrm>
            <a:off x="6595154" y="326232"/>
            <a:ext cx="5596846" cy="6357257"/>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前年度比</a:t>
            </a:r>
          </a:p>
          <a:p>
            <a:pPr>
              <a:lnSpc>
                <a:spcPct val="150000"/>
              </a:lnSpc>
            </a:pPr>
            <a:endParaRPr kumimoji="1" lang="en-US" altLang="ja-JP" sz="2800" b="1" dirty="0">
              <a:solidFill>
                <a:schemeClr val="tx1"/>
              </a:solidFill>
            </a:endParaRPr>
          </a:p>
          <a:p>
            <a:pPr>
              <a:lnSpc>
                <a:spcPct val="150000"/>
              </a:lnSpc>
            </a:pPr>
            <a:r>
              <a:rPr kumimoji="1" lang="ja-JP" altLang="en-US" sz="2800" b="1" dirty="0">
                <a:solidFill>
                  <a:schemeClr val="tx1"/>
                </a:solidFill>
              </a:rPr>
              <a:t>提出連盟数　 </a:t>
            </a:r>
            <a:r>
              <a:rPr kumimoji="1" lang="ja-JP" altLang="en-US" sz="2800" dirty="0"/>
              <a:t>　 </a:t>
            </a:r>
            <a:r>
              <a:rPr kumimoji="1" lang="ja-JP" altLang="en-US" sz="2800" b="1" dirty="0">
                <a:solidFill>
                  <a:schemeClr val="tx1"/>
                </a:solidFill>
              </a:rPr>
              <a:t>２県</a:t>
            </a:r>
            <a:r>
              <a:rPr kumimoji="1" lang="en-US" altLang="ja-JP" sz="2800" b="1" dirty="0">
                <a:solidFill>
                  <a:schemeClr val="tx1"/>
                </a:solidFill>
              </a:rPr>
              <a:t>(5/6</a:t>
            </a:r>
            <a:r>
              <a:rPr kumimoji="1" lang="ja-JP" altLang="en-US" sz="2800" b="1" dirty="0">
                <a:solidFill>
                  <a:schemeClr val="tx1"/>
                </a:solidFill>
              </a:rPr>
              <a:t>県</a:t>
            </a:r>
            <a:r>
              <a:rPr kumimoji="1" lang="en-US" altLang="ja-JP" sz="2800" b="1" dirty="0">
                <a:solidFill>
                  <a:schemeClr val="tx1"/>
                </a:solidFill>
              </a:rPr>
              <a:t>)</a:t>
            </a:r>
            <a:endParaRPr kumimoji="1" lang="en-US" altLang="ja-JP" sz="2800" dirty="0"/>
          </a:p>
          <a:p>
            <a:pPr>
              <a:lnSpc>
                <a:spcPct val="150000"/>
              </a:lnSpc>
            </a:pPr>
            <a:r>
              <a:rPr kumimoji="1" lang="ja-JP" altLang="en-US" sz="2800" b="1" dirty="0">
                <a:solidFill>
                  <a:schemeClr val="tx1"/>
                </a:solidFill>
              </a:rPr>
              <a:t>総調査数</a:t>
            </a:r>
            <a:r>
              <a:rPr kumimoji="1" lang="ja-JP" altLang="en-US" sz="2800" dirty="0">
                <a:solidFill>
                  <a:schemeClr val="tx1"/>
                </a:solidFill>
              </a:rPr>
              <a:t>　</a:t>
            </a:r>
            <a:r>
              <a:rPr kumimoji="1" lang="ja-JP" altLang="en-US" sz="2800" dirty="0"/>
              <a:t>　 　　</a:t>
            </a:r>
            <a:r>
              <a:rPr kumimoji="1" lang="ja-JP" altLang="en-US" sz="2800" b="1" dirty="0">
                <a:solidFill>
                  <a:schemeClr val="tx1"/>
                </a:solidFill>
              </a:rPr>
              <a:t>７０件</a:t>
            </a:r>
            <a:endParaRPr kumimoji="1" lang="en-US" altLang="ja-JP" sz="2800" dirty="0"/>
          </a:p>
          <a:p>
            <a:pPr>
              <a:lnSpc>
                <a:spcPct val="150000"/>
              </a:lnSpc>
            </a:pPr>
            <a:r>
              <a:rPr lang="ja-JP" altLang="en-US" sz="2800" b="1" dirty="0">
                <a:solidFill>
                  <a:schemeClr val="tx1"/>
                </a:solidFill>
              </a:rPr>
              <a:t>セイヨウタンポポ</a:t>
            </a:r>
            <a:r>
              <a:rPr lang="ja-JP" altLang="en-US" sz="2800" dirty="0"/>
              <a:t>　　</a:t>
            </a:r>
            <a:r>
              <a:rPr lang="en-US" altLang="ja-JP" sz="2800" b="1" dirty="0">
                <a:solidFill>
                  <a:schemeClr val="tx1"/>
                </a:solidFill>
              </a:rPr>
              <a:t>21</a:t>
            </a:r>
            <a:r>
              <a:rPr lang="ja-JP" altLang="en-US" sz="2800" b="1" dirty="0">
                <a:solidFill>
                  <a:schemeClr val="tx1"/>
                </a:solidFill>
              </a:rPr>
              <a:t>ﾎﾟｲﾝﾄ</a:t>
            </a:r>
            <a:endParaRPr lang="en-US" altLang="ja-JP" sz="2800" dirty="0"/>
          </a:p>
          <a:p>
            <a:pPr>
              <a:lnSpc>
                <a:spcPct val="150000"/>
              </a:lnSpc>
            </a:pPr>
            <a:r>
              <a:rPr kumimoji="1" lang="ja-JP" altLang="en-US" sz="2800" b="1" dirty="0">
                <a:solidFill>
                  <a:schemeClr val="tx1"/>
                </a:solidFill>
              </a:rPr>
              <a:t>アカミタンポポ</a:t>
            </a:r>
            <a:r>
              <a:rPr kumimoji="1" lang="ja-JP" altLang="en-US" sz="2800" dirty="0">
                <a:solidFill>
                  <a:schemeClr val="tx1"/>
                </a:solidFill>
              </a:rPr>
              <a:t>　</a:t>
            </a:r>
            <a:r>
              <a:rPr kumimoji="1" lang="ja-JP" altLang="en-US" sz="2800" dirty="0"/>
              <a:t>　　</a:t>
            </a:r>
            <a:r>
              <a:rPr kumimoji="1" lang="en-US" altLang="ja-JP" sz="2800" b="1" dirty="0">
                <a:solidFill>
                  <a:schemeClr val="tx1"/>
                </a:solidFill>
              </a:rPr>
              <a:t>1</a:t>
            </a:r>
            <a:r>
              <a:rPr kumimoji="1" lang="ja-JP" altLang="en-US" sz="2800" b="1" dirty="0">
                <a:solidFill>
                  <a:schemeClr val="tx1"/>
                </a:solidFill>
              </a:rPr>
              <a:t>ﾎﾟｲﾝﾄ</a:t>
            </a:r>
            <a:endParaRPr kumimoji="1" lang="en-US" altLang="ja-JP" sz="2800" dirty="0"/>
          </a:p>
          <a:p>
            <a:pPr>
              <a:lnSpc>
                <a:spcPct val="150000"/>
              </a:lnSpc>
            </a:pPr>
            <a:r>
              <a:rPr lang="ja-JP" altLang="en-US" sz="2800" b="1" dirty="0">
                <a:solidFill>
                  <a:schemeClr val="tx1"/>
                </a:solidFill>
              </a:rPr>
              <a:t>シロバナタンポポ</a:t>
            </a:r>
            <a:r>
              <a:rPr lang="ja-JP" altLang="en-US" sz="2800" dirty="0"/>
              <a:t>　　</a:t>
            </a:r>
            <a:r>
              <a:rPr lang="en-US" altLang="ja-JP" sz="2800" b="1" dirty="0">
                <a:solidFill>
                  <a:schemeClr val="tx1"/>
                </a:solidFill>
              </a:rPr>
              <a:t>14</a:t>
            </a:r>
            <a:r>
              <a:rPr lang="ja-JP" altLang="en-US" sz="2800" b="1" dirty="0">
                <a:solidFill>
                  <a:schemeClr val="tx1"/>
                </a:solidFill>
              </a:rPr>
              <a:t>ﾎﾟｲﾝﾄ</a:t>
            </a:r>
            <a:endParaRPr lang="en-US" altLang="ja-JP" sz="2800" dirty="0"/>
          </a:p>
          <a:p>
            <a:pPr>
              <a:lnSpc>
                <a:spcPct val="150000"/>
              </a:lnSpc>
            </a:pPr>
            <a:r>
              <a:rPr kumimoji="1" lang="ja-JP" altLang="en-US" sz="2800" b="1" dirty="0">
                <a:solidFill>
                  <a:schemeClr val="tx1"/>
                </a:solidFill>
              </a:rPr>
              <a:t>カントウタンポポ</a:t>
            </a:r>
            <a:r>
              <a:rPr kumimoji="1" lang="ja-JP" altLang="en-US" sz="2800" dirty="0"/>
              <a:t>　　</a:t>
            </a:r>
            <a:r>
              <a:rPr kumimoji="1" lang="en-US" altLang="ja-JP" sz="2800" b="1" dirty="0">
                <a:solidFill>
                  <a:schemeClr val="tx1"/>
                </a:solidFill>
              </a:rPr>
              <a:t>3</a:t>
            </a:r>
            <a:r>
              <a:rPr kumimoji="1" lang="ja-JP" altLang="en-US" sz="2800" b="1" dirty="0">
                <a:solidFill>
                  <a:schemeClr val="tx1"/>
                </a:solidFill>
              </a:rPr>
              <a:t>ﾎﾟｲﾝﾄ</a:t>
            </a:r>
          </a:p>
        </p:txBody>
      </p:sp>
      <p:sp>
        <p:nvSpPr>
          <p:cNvPr id="2" name="タイトル 1">
            <a:extLst>
              <a:ext uri="{FF2B5EF4-FFF2-40B4-BE49-F238E27FC236}">
                <a16:creationId xmlns:a16="http://schemas.microsoft.com/office/drawing/2014/main" id="{5A6E7CFA-2BD6-4B93-94E8-7DCC1548F3B2}"/>
              </a:ext>
            </a:extLst>
          </p:cNvPr>
          <p:cNvSpPr>
            <a:spLocks noGrp="1"/>
          </p:cNvSpPr>
          <p:nvPr>
            <p:ph type="ctrTitle"/>
          </p:nvPr>
        </p:nvSpPr>
        <p:spPr>
          <a:xfrm>
            <a:off x="-3839803" y="870159"/>
            <a:ext cx="8590671" cy="477837"/>
          </a:xfrm>
        </p:spPr>
        <p:txBody>
          <a:bodyPr>
            <a:noAutofit/>
          </a:bodyPr>
          <a:lstStyle/>
          <a:p>
            <a:r>
              <a:rPr kumimoji="1" lang="ja-JP" altLang="en-US" b="1" dirty="0">
                <a:solidFill>
                  <a:schemeClr val="tx1"/>
                </a:solidFill>
                <a:latin typeface="+mn-ea"/>
                <a:ea typeface="+mn-ea"/>
              </a:rPr>
              <a:t>近畿ブロック</a:t>
            </a:r>
          </a:p>
        </p:txBody>
      </p:sp>
      <p:sp>
        <p:nvSpPr>
          <p:cNvPr id="3" name="字幕 2">
            <a:extLst>
              <a:ext uri="{FF2B5EF4-FFF2-40B4-BE49-F238E27FC236}">
                <a16:creationId xmlns:a16="http://schemas.microsoft.com/office/drawing/2014/main" id="{545B5F7F-713E-4D2F-B7E8-289C742CDA52}"/>
              </a:ext>
            </a:extLst>
          </p:cNvPr>
          <p:cNvSpPr>
            <a:spLocks noGrp="1"/>
          </p:cNvSpPr>
          <p:nvPr>
            <p:ph type="subTitle" idx="1"/>
          </p:nvPr>
        </p:nvSpPr>
        <p:spPr>
          <a:xfrm>
            <a:off x="-2690412" y="1400274"/>
            <a:ext cx="8872329" cy="485360"/>
          </a:xfrm>
        </p:spPr>
        <p:txBody>
          <a:bodyPr>
            <a:normAutofit/>
          </a:bodyPr>
          <a:lstStyle/>
          <a:p>
            <a:r>
              <a:rPr kumimoji="1" lang="ja-JP" altLang="en-US" sz="2400" b="1" u="sng" dirty="0">
                <a:solidFill>
                  <a:schemeClr val="tx1"/>
                </a:solidFill>
              </a:rPr>
              <a:t>種類別報告件数の内訳（近畿ブロック）</a:t>
            </a:r>
          </a:p>
        </p:txBody>
      </p:sp>
      <p:graphicFrame>
        <p:nvGraphicFramePr>
          <p:cNvPr id="4" name="グラフ 3">
            <a:extLst>
              <a:ext uri="{FF2B5EF4-FFF2-40B4-BE49-F238E27FC236}">
                <a16:creationId xmlns:a16="http://schemas.microsoft.com/office/drawing/2014/main" id="{DBD30EBF-FF15-441F-B696-A36C64952C04}"/>
              </a:ext>
            </a:extLst>
          </p:cNvPr>
          <p:cNvGraphicFramePr>
            <a:graphicFrameLocks/>
          </p:cNvGraphicFramePr>
          <p:nvPr>
            <p:extLst>
              <p:ext uri="{D42A27DB-BD31-4B8C-83A1-F6EECF244321}">
                <p14:modId xmlns:p14="http://schemas.microsoft.com/office/powerpoint/2010/main" val="1093199253"/>
              </p:ext>
            </p:extLst>
          </p:nvPr>
        </p:nvGraphicFramePr>
        <p:xfrm>
          <a:off x="-337586" y="1642954"/>
          <a:ext cx="7144785" cy="5316046"/>
        </p:xfrm>
        <a:graphic>
          <a:graphicData uri="http://schemas.openxmlformats.org/drawingml/2006/chart">
            <c:chart xmlns:c="http://schemas.openxmlformats.org/drawingml/2006/chart" xmlns:r="http://schemas.openxmlformats.org/officeDocument/2006/relationships" r:id="rId3"/>
          </a:graphicData>
        </a:graphic>
      </p:graphicFrame>
      <p:sp>
        <p:nvSpPr>
          <p:cNvPr id="11" name="矢印: 上 10">
            <a:extLst>
              <a:ext uri="{FF2B5EF4-FFF2-40B4-BE49-F238E27FC236}">
                <a16:creationId xmlns:a16="http://schemas.microsoft.com/office/drawing/2014/main" id="{0C9D8D3B-9260-4C83-9B76-71A236B3571A}"/>
              </a:ext>
            </a:extLst>
          </p:cNvPr>
          <p:cNvSpPr/>
          <p:nvPr/>
        </p:nvSpPr>
        <p:spPr>
          <a:xfrm>
            <a:off x="9160025" y="2335915"/>
            <a:ext cx="483206" cy="390266"/>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上 11">
            <a:extLst>
              <a:ext uri="{FF2B5EF4-FFF2-40B4-BE49-F238E27FC236}">
                <a16:creationId xmlns:a16="http://schemas.microsoft.com/office/drawing/2014/main" id="{AF0F4890-ABBB-48AD-97F4-278F9BE8C038}"/>
              </a:ext>
            </a:extLst>
          </p:cNvPr>
          <p:cNvSpPr/>
          <p:nvPr/>
        </p:nvSpPr>
        <p:spPr>
          <a:xfrm>
            <a:off x="9401628" y="3017772"/>
            <a:ext cx="483206" cy="390266"/>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上 12">
            <a:extLst>
              <a:ext uri="{FF2B5EF4-FFF2-40B4-BE49-F238E27FC236}">
                <a16:creationId xmlns:a16="http://schemas.microsoft.com/office/drawing/2014/main" id="{C0F2D879-C476-418B-900C-DFC684D6A50C}"/>
              </a:ext>
            </a:extLst>
          </p:cNvPr>
          <p:cNvSpPr/>
          <p:nvPr/>
        </p:nvSpPr>
        <p:spPr>
          <a:xfrm>
            <a:off x="9991274" y="3648486"/>
            <a:ext cx="448055" cy="379565"/>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矢印: 上 13">
            <a:extLst>
              <a:ext uri="{FF2B5EF4-FFF2-40B4-BE49-F238E27FC236}">
                <a16:creationId xmlns:a16="http://schemas.microsoft.com/office/drawing/2014/main" id="{62535000-B831-4F4A-B685-1F3924485F1E}"/>
              </a:ext>
            </a:extLst>
          </p:cNvPr>
          <p:cNvSpPr/>
          <p:nvPr/>
        </p:nvSpPr>
        <p:spPr>
          <a:xfrm>
            <a:off x="9991274" y="4300977"/>
            <a:ext cx="448055" cy="379565"/>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下 14">
            <a:extLst>
              <a:ext uri="{FF2B5EF4-FFF2-40B4-BE49-F238E27FC236}">
                <a16:creationId xmlns:a16="http://schemas.microsoft.com/office/drawing/2014/main" id="{8A8C8BC6-90BA-44B9-8E94-190F2BB21BAC}"/>
              </a:ext>
            </a:extLst>
          </p:cNvPr>
          <p:cNvSpPr/>
          <p:nvPr/>
        </p:nvSpPr>
        <p:spPr>
          <a:xfrm>
            <a:off x="9991274" y="4976205"/>
            <a:ext cx="448055" cy="379565"/>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下 15">
            <a:extLst>
              <a:ext uri="{FF2B5EF4-FFF2-40B4-BE49-F238E27FC236}">
                <a16:creationId xmlns:a16="http://schemas.microsoft.com/office/drawing/2014/main" id="{2CFA8FB0-EBA7-4AE8-BBBB-8CBF8525A45B}"/>
              </a:ext>
            </a:extLst>
          </p:cNvPr>
          <p:cNvSpPr/>
          <p:nvPr/>
        </p:nvSpPr>
        <p:spPr>
          <a:xfrm>
            <a:off x="9991273" y="5651433"/>
            <a:ext cx="448055" cy="379567"/>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4553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3" grpId="0" build="p"/>
      <p:bldGraphic spid="4" grpId="0">
        <p:bldAsOne/>
      </p:bldGraphic>
      <p:bldP spid="11" grpId="0" animBg="1"/>
      <p:bldP spid="12" grpId="0" animBg="1"/>
      <p:bldP spid="13"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A1F34D09-1ED7-401E-8FE4-8BEB9CFE4915}"/>
              </a:ext>
            </a:extLst>
          </p:cNvPr>
          <p:cNvGraphicFramePr>
            <a:graphicFrameLocks/>
          </p:cNvGraphicFramePr>
          <p:nvPr>
            <p:extLst>
              <p:ext uri="{D42A27DB-BD31-4B8C-83A1-F6EECF244321}">
                <p14:modId xmlns:p14="http://schemas.microsoft.com/office/powerpoint/2010/main" val="1982781390"/>
              </p:ext>
            </p:extLst>
          </p:nvPr>
        </p:nvGraphicFramePr>
        <p:xfrm>
          <a:off x="-1" y="241522"/>
          <a:ext cx="6095999" cy="63685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グラフ 5">
            <a:extLst>
              <a:ext uri="{FF2B5EF4-FFF2-40B4-BE49-F238E27FC236}">
                <a16:creationId xmlns:a16="http://schemas.microsoft.com/office/drawing/2014/main" id="{E3084361-5E9F-439E-B2DF-2F701F9AB3A3}"/>
              </a:ext>
            </a:extLst>
          </p:cNvPr>
          <p:cNvGraphicFramePr>
            <a:graphicFrameLocks/>
          </p:cNvGraphicFramePr>
          <p:nvPr>
            <p:extLst>
              <p:ext uri="{D42A27DB-BD31-4B8C-83A1-F6EECF244321}">
                <p14:modId xmlns:p14="http://schemas.microsoft.com/office/powerpoint/2010/main" val="2496636323"/>
              </p:ext>
            </p:extLst>
          </p:nvPr>
        </p:nvGraphicFramePr>
        <p:xfrm>
          <a:off x="6095998" y="241522"/>
          <a:ext cx="6096000" cy="636859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2828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FACD9F44-53D9-4FE6-B8C8-5844A50473A4}"/>
              </a:ext>
            </a:extLst>
          </p:cNvPr>
          <p:cNvSpPr/>
          <p:nvPr/>
        </p:nvSpPr>
        <p:spPr>
          <a:xfrm>
            <a:off x="6781800" y="220717"/>
            <a:ext cx="5279571" cy="6474373"/>
          </a:xfrm>
          <a:prstGeom prst="roundRect">
            <a:avLst/>
          </a:prstGeom>
          <a:solidFill>
            <a:srgbClr val="FFC00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4" name="コンテンツ プレースホルダー 1">
            <a:extLst>
              <a:ext uri="{FF2B5EF4-FFF2-40B4-BE49-F238E27FC236}">
                <a16:creationId xmlns:a16="http://schemas.microsoft.com/office/drawing/2014/main" id="{5E7ABF89-9503-4766-9C94-82EB9A71F731}"/>
              </a:ext>
            </a:extLst>
          </p:cNvPr>
          <p:cNvSpPr txBox="1">
            <a:spLocks/>
          </p:cNvSpPr>
          <p:nvPr/>
        </p:nvSpPr>
        <p:spPr>
          <a:xfrm>
            <a:off x="457199" y="457200"/>
            <a:ext cx="7484725" cy="1361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6000" b="1" dirty="0">
                <a:latin typeface="+mn-ea"/>
              </a:rPr>
              <a:t>中国ブロック</a:t>
            </a:r>
            <a:endParaRPr lang="en-US" altLang="ja-JP" sz="6000" b="1" dirty="0">
              <a:latin typeface="+mn-ea"/>
            </a:endParaRPr>
          </a:p>
        </p:txBody>
      </p:sp>
      <p:graphicFrame>
        <p:nvGraphicFramePr>
          <p:cNvPr id="5" name="グラフ 4">
            <a:extLst>
              <a:ext uri="{FF2B5EF4-FFF2-40B4-BE49-F238E27FC236}">
                <a16:creationId xmlns:a16="http://schemas.microsoft.com/office/drawing/2014/main" id="{479A4153-2646-4047-BCAC-E43448727E02}"/>
              </a:ext>
            </a:extLst>
          </p:cNvPr>
          <p:cNvGraphicFramePr>
            <a:graphicFrameLocks/>
          </p:cNvGraphicFramePr>
          <p:nvPr>
            <p:extLst>
              <p:ext uri="{D42A27DB-BD31-4B8C-83A1-F6EECF244321}">
                <p14:modId xmlns:p14="http://schemas.microsoft.com/office/powerpoint/2010/main" val="2813007046"/>
              </p:ext>
            </p:extLst>
          </p:nvPr>
        </p:nvGraphicFramePr>
        <p:xfrm>
          <a:off x="0" y="1432604"/>
          <a:ext cx="6866314" cy="5425396"/>
        </p:xfrm>
        <a:graphic>
          <a:graphicData uri="http://schemas.openxmlformats.org/drawingml/2006/chart">
            <c:chart xmlns:c="http://schemas.openxmlformats.org/drawingml/2006/chart" xmlns:r="http://schemas.openxmlformats.org/officeDocument/2006/relationships" r:id="rId3"/>
          </a:graphicData>
        </a:graphic>
      </p:graphicFrame>
      <p:sp>
        <p:nvSpPr>
          <p:cNvPr id="6" name="テキスト ボックス 5">
            <a:extLst>
              <a:ext uri="{FF2B5EF4-FFF2-40B4-BE49-F238E27FC236}">
                <a16:creationId xmlns:a16="http://schemas.microsoft.com/office/drawing/2014/main" id="{C20984E0-923D-42CF-AF6E-0E8AE7D6CFDA}"/>
              </a:ext>
            </a:extLst>
          </p:cNvPr>
          <p:cNvSpPr txBox="1"/>
          <p:nvPr/>
        </p:nvSpPr>
        <p:spPr>
          <a:xfrm>
            <a:off x="7055403" y="360217"/>
            <a:ext cx="4921135" cy="769441"/>
          </a:xfrm>
          <a:prstGeom prst="rect">
            <a:avLst/>
          </a:prstGeom>
          <a:noFill/>
        </p:spPr>
        <p:txBody>
          <a:bodyPr wrap="square" rtlCol="0">
            <a:spAutoFit/>
          </a:bodyPr>
          <a:lstStyle/>
          <a:p>
            <a:pPr algn="ctr"/>
            <a:r>
              <a:rPr kumimoji="1" lang="ja-JP" altLang="en-US" sz="4400" b="1" u="sng" dirty="0"/>
              <a:t>前年度比</a:t>
            </a:r>
          </a:p>
        </p:txBody>
      </p:sp>
      <p:sp>
        <p:nvSpPr>
          <p:cNvPr id="7" name="テキスト ボックス 1">
            <a:extLst>
              <a:ext uri="{FF2B5EF4-FFF2-40B4-BE49-F238E27FC236}">
                <a16:creationId xmlns:a16="http://schemas.microsoft.com/office/drawing/2014/main" id="{AC49D59F-0553-41D3-B0E9-24A60C587D2B}"/>
              </a:ext>
            </a:extLst>
          </p:cNvPr>
          <p:cNvSpPr txBox="1"/>
          <p:nvPr/>
        </p:nvSpPr>
        <p:spPr>
          <a:xfrm>
            <a:off x="1988357" y="3741907"/>
            <a:ext cx="2889599" cy="148562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3600" b="1" dirty="0"/>
              <a:t>中国合計</a:t>
            </a:r>
            <a:endParaRPr kumimoji="1" lang="en-US" altLang="ja-JP" sz="3600" b="1" dirty="0"/>
          </a:p>
          <a:p>
            <a:pPr algn="ctr"/>
            <a:r>
              <a:rPr kumimoji="1" lang="en-US" altLang="ja-JP" sz="3600" b="1" dirty="0"/>
              <a:t>819</a:t>
            </a:r>
            <a:r>
              <a:rPr kumimoji="1" lang="ja-JP" altLang="en-US" sz="3600" b="1" dirty="0"/>
              <a:t>件</a:t>
            </a:r>
            <a:endParaRPr kumimoji="1" lang="en-US" altLang="ja-JP" sz="3600" b="1" dirty="0"/>
          </a:p>
        </p:txBody>
      </p:sp>
      <p:sp>
        <p:nvSpPr>
          <p:cNvPr id="9" name="テキスト ボックス 8">
            <a:extLst>
              <a:ext uri="{FF2B5EF4-FFF2-40B4-BE49-F238E27FC236}">
                <a16:creationId xmlns:a16="http://schemas.microsoft.com/office/drawing/2014/main" id="{9EECEB28-56DA-4367-BAEE-8FE107AEF5EA}"/>
              </a:ext>
            </a:extLst>
          </p:cNvPr>
          <p:cNvSpPr txBox="1"/>
          <p:nvPr/>
        </p:nvSpPr>
        <p:spPr>
          <a:xfrm>
            <a:off x="6758741" y="1269158"/>
            <a:ext cx="5325687" cy="5262979"/>
          </a:xfrm>
          <a:prstGeom prst="rect">
            <a:avLst/>
          </a:prstGeom>
          <a:noFill/>
        </p:spPr>
        <p:txBody>
          <a:bodyPr wrap="square" rtlCol="0">
            <a:spAutoFit/>
          </a:bodyPr>
          <a:lstStyle/>
          <a:p>
            <a:pPr algn="ctr">
              <a:lnSpc>
                <a:spcPct val="200000"/>
              </a:lnSpc>
            </a:pPr>
            <a:r>
              <a:rPr kumimoji="1" lang="ja-JP" altLang="en-US" sz="2800" b="1" dirty="0"/>
              <a:t>提出連盟数　   昨年同様</a:t>
            </a:r>
            <a:r>
              <a:rPr lang="en-US" altLang="ja-JP" sz="2800" b="1" dirty="0"/>
              <a:t>(1/5</a:t>
            </a:r>
            <a:r>
              <a:rPr lang="ja-JP" altLang="en-US" sz="2800" b="1" dirty="0"/>
              <a:t>県</a:t>
            </a:r>
            <a:r>
              <a:rPr lang="en-US" altLang="ja-JP" sz="2800" b="1" dirty="0"/>
              <a:t>)</a:t>
            </a:r>
          </a:p>
          <a:p>
            <a:pPr algn="ctr">
              <a:lnSpc>
                <a:spcPct val="200000"/>
              </a:lnSpc>
            </a:pPr>
            <a:r>
              <a:rPr kumimoji="1" lang="ja-JP" altLang="en-US" sz="2800" b="1" dirty="0"/>
              <a:t>総調査数　　　　　</a:t>
            </a:r>
            <a:r>
              <a:rPr kumimoji="1" lang="en-US" altLang="ja-JP" sz="2800" b="1" dirty="0"/>
              <a:t>801</a:t>
            </a:r>
            <a:r>
              <a:rPr kumimoji="1" lang="ja-JP" altLang="en-US" sz="2800" b="1" dirty="0"/>
              <a:t>件　　　</a:t>
            </a:r>
            <a:endParaRPr kumimoji="1" lang="en-US" altLang="ja-JP" sz="2800" b="1" dirty="0"/>
          </a:p>
          <a:p>
            <a:pPr algn="ctr">
              <a:lnSpc>
                <a:spcPct val="200000"/>
              </a:lnSpc>
            </a:pPr>
            <a:r>
              <a:rPr lang="ja-JP" altLang="en-US" sz="2800" b="1" dirty="0"/>
              <a:t>セイヨウタンポポ　　 </a:t>
            </a:r>
            <a:r>
              <a:rPr lang="en-US" altLang="ja-JP" sz="2800" b="1" dirty="0"/>
              <a:t>19</a:t>
            </a:r>
            <a:r>
              <a:rPr lang="ja-JP" altLang="en-US" sz="2800" b="1" dirty="0"/>
              <a:t>ﾎﾟｲﾝﾄ</a:t>
            </a:r>
            <a:endParaRPr lang="en-US" altLang="ja-JP" sz="2800" b="1" dirty="0"/>
          </a:p>
          <a:p>
            <a:pPr algn="ctr">
              <a:lnSpc>
                <a:spcPct val="200000"/>
              </a:lnSpc>
            </a:pPr>
            <a:r>
              <a:rPr kumimoji="1" lang="ja-JP" altLang="en-US" sz="2800" b="1" dirty="0"/>
              <a:t>アカミタンポポ 　　　</a:t>
            </a:r>
            <a:r>
              <a:rPr kumimoji="1" lang="en-US" altLang="ja-JP" sz="2800" b="1" dirty="0"/>
              <a:t>1</a:t>
            </a:r>
            <a:r>
              <a:rPr kumimoji="1" lang="ja-JP" altLang="en-US" sz="2800" b="1" dirty="0"/>
              <a:t>ﾎﾟｲﾝﾄ</a:t>
            </a:r>
            <a:endParaRPr kumimoji="1" lang="en-US" altLang="ja-JP" sz="2800" b="1" dirty="0"/>
          </a:p>
          <a:p>
            <a:pPr algn="ctr">
              <a:lnSpc>
                <a:spcPct val="200000"/>
              </a:lnSpc>
            </a:pPr>
            <a:r>
              <a:rPr lang="ja-JP" altLang="en-US" sz="2800" b="1" dirty="0"/>
              <a:t>シロバナタンポポ　　 </a:t>
            </a:r>
            <a:r>
              <a:rPr lang="en-US" altLang="ja-JP" sz="2800" b="1" dirty="0"/>
              <a:t>3</a:t>
            </a:r>
            <a:r>
              <a:rPr lang="ja-JP" altLang="en-US" sz="2800" b="1" dirty="0"/>
              <a:t>ﾎﾟｲﾝﾄ</a:t>
            </a:r>
            <a:endParaRPr lang="en-US" altLang="ja-JP" sz="2800" b="1" dirty="0"/>
          </a:p>
          <a:p>
            <a:pPr algn="ctr">
              <a:lnSpc>
                <a:spcPct val="200000"/>
              </a:lnSpc>
            </a:pPr>
            <a:r>
              <a:rPr kumimoji="1" lang="ja-JP" altLang="en-US" sz="2800" b="1" dirty="0"/>
              <a:t>カントウタンポポ　　 </a:t>
            </a:r>
            <a:r>
              <a:rPr kumimoji="1" lang="en-US" altLang="ja-JP" sz="2800" b="1" dirty="0"/>
              <a:t>17</a:t>
            </a:r>
            <a:r>
              <a:rPr kumimoji="1" lang="ja-JP" altLang="en-US" sz="2800" b="1" dirty="0"/>
              <a:t>ﾎﾟｲﾝﾄ</a:t>
            </a:r>
            <a:endParaRPr kumimoji="1" lang="en-US" altLang="ja-JP" sz="2800" b="1" dirty="0"/>
          </a:p>
        </p:txBody>
      </p:sp>
      <p:sp>
        <p:nvSpPr>
          <p:cNvPr id="11" name="次の値と等しい 10">
            <a:extLst>
              <a:ext uri="{FF2B5EF4-FFF2-40B4-BE49-F238E27FC236}">
                <a16:creationId xmlns:a16="http://schemas.microsoft.com/office/drawing/2014/main" id="{0F8865B6-6121-4EE5-B5C7-66C53A133006}"/>
              </a:ext>
            </a:extLst>
          </p:cNvPr>
          <p:cNvSpPr/>
          <p:nvPr/>
        </p:nvSpPr>
        <p:spPr>
          <a:xfrm>
            <a:off x="8834185" y="1587297"/>
            <a:ext cx="485470" cy="462455"/>
          </a:xfrm>
          <a:prstGeom prst="mathEqual">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12" name="矢印: 上 11">
            <a:extLst>
              <a:ext uri="{FF2B5EF4-FFF2-40B4-BE49-F238E27FC236}">
                <a16:creationId xmlns:a16="http://schemas.microsoft.com/office/drawing/2014/main" id="{24653D2B-5048-4641-8FA8-D02B92946612}"/>
              </a:ext>
            </a:extLst>
          </p:cNvPr>
          <p:cNvSpPr/>
          <p:nvPr/>
        </p:nvSpPr>
        <p:spPr>
          <a:xfrm>
            <a:off x="9517584" y="2473575"/>
            <a:ext cx="475956" cy="378373"/>
          </a:xfrm>
          <a:prstGeom prst="upArrow">
            <a:avLst/>
          </a:prstGeom>
          <a:solidFill>
            <a:srgbClr val="FF000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3" name="矢印: 上 12">
            <a:extLst>
              <a:ext uri="{FF2B5EF4-FFF2-40B4-BE49-F238E27FC236}">
                <a16:creationId xmlns:a16="http://schemas.microsoft.com/office/drawing/2014/main" id="{9FC55551-CE7A-4C63-9DD5-96D08607F134}"/>
              </a:ext>
            </a:extLst>
          </p:cNvPr>
          <p:cNvSpPr/>
          <p:nvPr/>
        </p:nvSpPr>
        <p:spPr>
          <a:xfrm rot="10800000">
            <a:off x="10044791" y="3328823"/>
            <a:ext cx="475956" cy="378373"/>
          </a:xfrm>
          <a:prstGeom prst="upArrow">
            <a:avLst/>
          </a:prstGeom>
          <a:solidFill>
            <a:srgbClr val="0070C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4" name="矢印: 上 13">
            <a:extLst>
              <a:ext uri="{FF2B5EF4-FFF2-40B4-BE49-F238E27FC236}">
                <a16:creationId xmlns:a16="http://schemas.microsoft.com/office/drawing/2014/main" id="{648A9931-9D68-4C85-B9AC-2241BC856097}"/>
              </a:ext>
            </a:extLst>
          </p:cNvPr>
          <p:cNvSpPr/>
          <p:nvPr/>
        </p:nvSpPr>
        <p:spPr>
          <a:xfrm rot="10800000">
            <a:off x="10044791" y="4179469"/>
            <a:ext cx="475956" cy="378373"/>
          </a:xfrm>
          <a:prstGeom prst="upArrow">
            <a:avLst/>
          </a:prstGeom>
          <a:solidFill>
            <a:srgbClr val="0070C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5" name="矢印: 上 14">
            <a:extLst>
              <a:ext uri="{FF2B5EF4-FFF2-40B4-BE49-F238E27FC236}">
                <a16:creationId xmlns:a16="http://schemas.microsoft.com/office/drawing/2014/main" id="{AB713975-1D23-41B6-BF78-94E940BFDED5}"/>
              </a:ext>
            </a:extLst>
          </p:cNvPr>
          <p:cNvSpPr/>
          <p:nvPr/>
        </p:nvSpPr>
        <p:spPr>
          <a:xfrm>
            <a:off x="10044791" y="4991428"/>
            <a:ext cx="475956" cy="378373"/>
          </a:xfrm>
          <a:prstGeom prst="upArrow">
            <a:avLst/>
          </a:prstGeom>
          <a:solidFill>
            <a:srgbClr val="FF000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6" name="矢印: 上 15">
            <a:extLst>
              <a:ext uri="{FF2B5EF4-FFF2-40B4-BE49-F238E27FC236}">
                <a16:creationId xmlns:a16="http://schemas.microsoft.com/office/drawing/2014/main" id="{BE74CABC-7BEC-4CEC-83B3-BA0C19A9D621}"/>
              </a:ext>
            </a:extLst>
          </p:cNvPr>
          <p:cNvSpPr/>
          <p:nvPr/>
        </p:nvSpPr>
        <p:spPr>
          <a:xfrm>
            <a:off x="10044791" y="5827366"/>
            <a:ext cx="475956" cy="378373"/>
          </a:xfrm>
          <a:prstGeom prst="upArrow">
            <a:avLst/>
          </a:prstGeom>
          <a:solidFill>
            <a:srgbClr val="FF000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8506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Graphic spid="5" grpId="0">
        <p:bldAsOne/>
      </p:bldGraphic>
      <p:bldP spid="6" grpId="0"/>
      <p:bldP spid="7" grpId="0"/>
      <p:bldP spid="9" grpId="0"/>
      <p:bldP spid="11" grpId="0" animBg="1"/>
      <p:bldP spid="12" grpId="0" animBg="1"/>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BBB436B5-EF8F-4B28-8AA5-5D6669CD4602}"/>
              </a:ext>
            </a:extLst>
          </p:cNvPr>
          <p:cNvGraphicFramePr>
            <a:graphicFrameLocks/>
          </p:cNvGraphicFramePr>
          <p:nvPr>
            <p:extLst>
              <p:ext uri="{D42A27DB-BD31-4B8C-83A1-F6EECF244321}">
                <p14:modId xmlns:p14="http://schemas.microsoft.com/office/powerpoint/2010/main" val="979047262"/>
              </p:ext>
            </p:extLst>
          </p:nvPr>
        </p:nvGraphicFramePr>
        <p:xfrm>
          <a:off x="0" y="319489"/>
          <a:ext cx="6096000" cy="63236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グラフ 5">
            <a:extLst>
              <a:ext uri="{FF2B5EF4-FFF2-40B4-BE49-F238E27FC236}">
                <a16:creationId xmlns:a16="http://schemas.microsoft.com/office/drawing/2014/main" id="{39818672-DA09-48F5-ACE5-0A997C89937C}"/>
              </a:ext>
            </a:extLst>
          </p:cNvPr>
          <p:cNvGraphicFramePr>
            <a:graphicFrameLocks/>
          </p:cNvGraphicFramePr>
          <p:nvPr>
            <p:extLst>
              <p:ext uri="{D42A27DB-BD31-4B8C-83A1-F6EECF244321}">
                <p14:modId xmlns:p14="http://schemas.microsoft.com/office/powerpoint/2010/main" val="2002829355"/>
              </p:ext>
            </p:extLst>
          </p:nvPr>
        </p:nvGraphicFramePr>
        <p:xfrm>
          <a:off x="6096000" y="319489"/>
          <a:ext cx="6096000" cy="632368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3492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6815854" y="167640"/>
            <a:ext cx="5269649" cy="6508582"/>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b="1" u="sng" dirty="0">
                <a:solidFill>
                  <a:schemeClr val="tx1"/>
                </a:solidFill>
              </a:rPr>
              <a:t>前年度比</a:t>
            </a:r>
            <a:endParaRPr kumimoji="1" lang="en-US" altLang="ja-JP" sz="4400" b="1" u="sng" dirty="0">
              <a:solidFill>
                <a:schemeClr val="tx1"/>
              </a:solidFill>
            </a:endParaRPr>
          </a:p>
          <a:p>
            <a:pPr algn="ctr"/>
            <a:endParaRPr lang="en-US" altLang="ja-JP" sz="4000" b="1" u="sng"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a:p>
            <a:endParaRPr lang="en-US" altLang="ja-JP" sz="2000" b="1" dirty="0">
              <a:solidFill>
                <a:schemeClr val="tx1"/>
              </a:solidFill>
            </a:endParaRPr>
          </a:p>
          <a:p>
            <a:endParaRPr kumimoji="1" lang="en-US" altLang="ja-JP" sz="2000" b="1" dirty="0">
              <a:solidFill>
                <a:schemeClr val="tx1"/>
              </a:solidFill>
            </a:endParaRPr>
          </a:p>
        </p:txBody>
      </p:sp>
      <p:sp>
        <p:nvSpPr>
          <p:cNvPr id="3" name="テキスト ボックス 2">
            <a:extLst>
              <a:ext uri="{FF2B5EF4-FFF2-40B4-BE49-F238E27FC236}">
                <a16:creationId xmlns:a16="http://schemas.microsoft.com/office/drawing/2014/main" id="{4D74D8D3-9F54-449C-8C9F-39B0B542DC22}"/>
              </a:ext>
            </a:extLst>
          </p:cNvPr>
          <p:cNvSpPr txBox="1"/>
          <p:nvPr/>
        </p:nvSpPr>
        <p:spPr>
          <a:xfrm>
            <a:off x="6819441" y="996494"/>
            <a:ext cx="5372559" cy="5693866"/>
          </a:xfrm>
          <a:prstGeom prst="rect">
            <a:avLst/>
          </a:prstGeom>
          <a:noFill/>
        </p:spPr>
        <p:txBody>
          <a:bodyPr wrap="square" rtlCol="0">
            <a:spAutoFit/>
          </a:bodyPr>
          <a:lstStyle/>
          <a:p>
            <a:pPr>
              <a:lnSpc>
                <a:spcPct val="200000"/>
              </a:lnSpc>
            </a:pPr>
            <a:r>
              <a:rPr kumimoji="1" lang="ja-JP" altLang="en-US" sz="2800" b="1" dirty="0">
                <a:solidFill>
                  <a:schemeClr val="tx1"/>
                </a:solidFill>
              </a:rPr>
              <a:t>提出</a:t>
            </a:r>
            <a:r>
              <a:rPr lang="ja-JP" altLang="en-US" sz="2800" b="1" dirty="0">
                <a:solidFill>
                  <a:schemeClr val="tx1"/>
                </a:solidFill>
              </a:rPr>
              <a:t>連盟</a:t>
            </a:r>
            <a:r>
              <a:rPr kumimoji="1" lang="ja-JP" altLang="en-US" sz="2800" b="1" dirty="0">
                <a:solidFill>
                  <a:schemeClr val="tx1"/>
                </a:solidFill>
              </a:rPr>
              <a:t>数       昨年同様</a:t>
            </a:r>
            <a:r>
              <a:rPr kumimoji="1" lang="en-US" altLang="ja-JP" sz="2800" b="1" dirty="0">
                <a:solidFill>
                  <a:schemeClr val="tx1"/>
                </a:solidFill>
              </a:rPr>
              <a:t>(3/4</a:t>
            </a:r>
            <a:r>
              <a:rPr lang="ja-JP" altLang="en-US" sz="2800" b="1" dirty="0">
                <a:solidFill>
                  <a:schemeClr val="tx1"/>
                </a:solidFill>
              </a:rPr>
              <a:t>県</a:t>
            </a:r>
            <a:r>
              <a:rPr kumimoji="1" lang="en-US" altLang="ja-JP" sz="2800" b="1" dirty="0">
                <a:solidFill>
                  <a:schemeClr val="tx1"/>
                </a:solidFill>
              </a:rPr>
              <a:t>)</a:t>
            </a:r>
            <a:endParaRPr lang="en-US" altLang="ja-JP" sz="2800" b="1" dirty="0">
              <a:solidFill>
                <a:schemeClr val="tx1"/>
              </a:solidFill>
            </a:endParaRPr>
          </a:p>
          <a:p>
            <a:pPr>
              <a:lnSpc>
                <a:spcPct val="200000"/>
              </a:lnSpc>
            </a:pPr>
            <a:r>
              <a:rPr kumimoji="1" lang="ja-JP" altLang="en-US" sz="2800" b="1" dirty="0">
                <a:solidFill>
                  <a:schemeClr val="tx1"/>
                </a:solidFill>
              </a:rPr>
              <a:t>総調査数　　　　          </a:t>
            </a:r>
            <a:r>
              <a:rPr lang="en-US" altLang="ja-JP" sz="2800" b="1" dirty="0"/>
              <a:t>197</a:t>
            </a:r>
            <a:r>
              <a:rPr kumimoji="1" lang="ja-JP" altLang="en-US" sz="2800" b="1" dirty="0">
                <a:solidFill>
                  <a:schemeClr val="tx1"/>
                </a:solidFill>
              </a:rPr>
              <a:t>件　　</a:t>
            </a:r>
            <a:endParaRPr lang="en-US" altLang="ja-JP" sz="2800" b="1" dirty="0">
              <a:solidFill>
                <a:schemeClr val="tx1"/>
              </a:solidFill>
            </a:endParaRPr>
          </a:p>
          <a:p>
            <a:pPr>
              <a:lnSpc>
                <a:spcPct val="200000"/>
              </a:lnSpc>
            </a:pPr>
            <a:r>
              <a:rPr lang="ja-JP" altLang="en-US" sz="2800" b="1" dirty="0">
                <a:solidFill>
                  <a:schemeClr val="tx1"/>
                </a:solidFill>
              </a:rPr>
              <a:t>セイヨウタンポポ　   　</a:t>
            </a:r>
            <a:r>
              <a:rPr lang="en-US" altLang="ja-JP" sz="2800" b="1" dirty="0">
                <a:solidFill>
                  <a:schemeClr val="tx1"/>
                </a:solidFill>
              </a:rPr>
              <a:t>1</a:t>
            </a:r>
            <a:r>
              <a:rPr lang="ja-JP" altLang="en-US" sz="2800" b="1" dirty="0">
                <a:solidFill>
                  <a:schemeClr val="tx1"/>
                </a:solidFill>
              </a:rPr>
              <a:t>ﾎﾟｲﾝﾄ</a:t>
            </a:r>
            <a:endParaRPr kumimoji="1" lang="en-US" altLang="ja-JP" sz="2800" b="1" dirty="0">
              <a:solidFill>
                <a:schemeClr val="tx1"/>
              </a:solidFill>
            </a:endParaRPr>
          </a:p>
          <a:p>
            <a:pPr>
              <a:lnSpc>
                <a:spcPct val="200000"/>
              </a:lnSpc>
            </a:pPr>
            <a:r>
              <a:rPr lang="ja-JP" altLang="en-US" sz="2800" b="1" dirty="0">
                <a:solidFill>
                  <a:schemeClr val="tx1"/>
                </a:solidFill>
              </a:rPr>
              <a:t>アカミタンポポ　　   　</a:t>
            </a:r>
            <a:r>
              <a:rPr lang="en-US" altLang="ja-JP" sz="2800" b="1" dirty="0">
                <a:solidFill>
                  <a:schemeClr val="tx1"/>
                </a:solidFill>
              </a:rPr>
              <a:t>1</a:t>
            </a:r>
            <a:r>
              <a:rPr lang="ja-JP" altLang="en-US" sz="2800" b="1" dirty="0">
                <a:solidFill>
                  <a:schemeClr val="tx1"/>
                </a:solidFill>
              </a:rPr>
              <a:t>ﾎﾟｲﾝﾄ　</a:t>
            </a:r>
            <a:endParaRPr kumimoji="1" lang="en-US" altLang="ja-JP" sz="2800" b="1" dirty="0">
              <a:solidFill>
                <a:schemeClr val="tx1"/>
              </a:solidFill>
            </a:endParaRPr>
          </a:p>
          <a:p>
            <a:pPr>
              <a:lnSpc>
                <a:spcPct val="200000"/>
              </a:lnSpc>
            </a:pPr>
            <a:r>
              <a:rPr lang="ja-JP" altLang="en-US" sz="2800" b="1" dirty="0">
                <a:solidFill>
                  <a:schemeClr val="tx1"/>
                </a:solidFill>
              </a:rPr>
              <a:t>シロバナタンポポ　   　</a:t>
            </a:r>
            <a:r>
              <a:rPr lang="en-US" altLang="ja-JP" sz="2800" b="1" dirty="0">
                <a:solidFill>
                  <a:schemeClr val="tx1"/>
                </a:solidFill>
              </a:rPr>
              <a:t>7</a:t>
            </a:r>
            <a:r>
              <a:rPr lang="ja-JP" altLang="en-US" sz="2800" b="1" dirty="0">
                <a:solidFill>
                  <a:schemeClr val="tx1"/>
                </a:solidFill>
              </a:rPr>
              <a:t>ﾎﾟｲﾝﾄ</a:t>
            </a:r>
            <a:endParaRPr kumimoji="1" lang="en-US" altLang="ja-JP" sz="2800" b="1" dirty="0">
              <a:solidFill>
                <a:schemeClr val="tx1"/>
              </a:solidFill>
            </a:endParaRPr>
          </a:p>
          <a:p>
            <a:pPr>
              <a:lnSpc>
                <a:spcPct val="200000"/>
              </a:lnSpc>
            </a:pPr>
            <a:r>
              <a:rPr lang="ja-JP" altLang="en-US" sz="2800" b="1" dirty="0">
                <a:solidFill>
                  <a:schemeClr val="tx1"/>
                </a:solidFill>
              </a:rPr>
              <a:t>カントウタンポポ 　  　</a:t>
            </a:r>
            <a:r>
              <a:rPr lang="en-US" altLang="ja-JP" sz="2800" b="1" dirty="0">
                <a:solidFill>
                  <a:schemeClr val="tx1"/>
                </a:solidFill>
              </a:rPr>
              <a:t>7</a:t>
            </a:r>
            <a:r>
              <a:rPr lang="ja-JP" altLang="en-US" sz="2800" b="1" dirty="0">
                <a:solidFill>
                  <a:schemeClr val="tx1"/>
                </a:solidFill>
              </a:rPr>
              <a:t>ﾎﾟｲﾝﾄ</a:t>
            </a:r>
            <a:endParaRPr kumimoji="1" lang="en-US" altLang="ja-JP" sz="2800" b="1" dirty="0">
              <a:solidFill>
                <a:schemeClr val="tx1"/>
              </a:solidFill>
            </a:endParaRPr>
          </a:p>
          <a:p>
            <a:endParaRPr kumimoji="1" lang="en-US" altLang="ja-JP" sz="2800" dirty="0"/>
          </a:p>
        </p:txBody>
      </p:sp>
      <p:sp>
        <p:nvSpPr>
          <p:cNvPr id="7" name="テキスト ボックス 6"/>
          <p:cNvSpPr txBox="1"/>
          <p:nvPr/>
        </p:nvSpPr>
        <p:spPr>
          <a:xfrm>
            <a:off x="271549" y="266006"/>
            <a:ext cx="4810298" cy="1015663"/>
          </a:xfrm>
          <a:prstGeom prst="rect">
            <a:avLst/>
          </a:prstGeom>
          <a:noFill/>
        </p:spPr>
        <p:txBody>
          <a:bodyPr wrap="square" rtlCol="0">
            <a:spAutoFit/>
          </a:bodyPr>
          <a:lstStyle/>
          <a:p>
            <a:r>
              <a:rPr kumimoji="1" lang="ja-JP" altLang="en-US" sz="6000" b="1" dirty="0"/>
              <a:t>四国ブロック</a:t>
            </a:r>
          </a:p>
        </p:txBody>
      </p:sp>
      <p:graphicFrame>
        <p:nvGraphicFramePr>
          <p:cNvPr id="8" name="グラフ 7"/>
          <p:cNvGraphicFramePr>
            <a:graphicFrameLocks/>
          </p:cNvGraphicFramePr>
          <p:nvPr>
            <p:extLst>
              <p:ext uri="{D42A27DB-BD31-4B8C-83A1-F6EECF244321}">
                <p14:modId xmlns:p14="http://schemas.microsoft.com/office/powerpoint/2010/main" val="749878906"/>
              </p:ext>
            </p:extLst>
          </p:nvPr>
        </p:nvGraphicFramePr>
        <p:xfrm>
          <a:off x="0" y="1281753"/>
          <a:ext cx="6815853" cy="5576247"/>
        </p:xfrm>
        <a:graphic>
          <a:graphicData uri="http://schemas.openxmlformats.org/drawingml/2006/chart">
            <c:chart xmlns:c="http://schemas.openxmlformats.org/drawingml/2006/chart" xmlns:r="http://schemas.openxmlformats.org/officeDocument/2006/relationships" r:id="rId3"/>
          </a:graphicData>
        </a:graphic>
      </p:graphicFrame>
      <p:sp>
        <p:nvSpPr>
          <p:cNvPr id="12" name="下矢印 11"/>
          <p:cNvSpPr/>
          <p:nvPr/>
        </p:nvSpPr>
        <p:spPr>
          <a:xfrm>
            <a:off x="10150941" y="3936919"/>
            <a:ext cx="523122" cy="434047"/>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上矢印 12"/>
          <p:cNvSpPr/>
          <p:nvPr/>
        </p:nvSpPr>
        <p:spPr>
          <a:xfrm rot="10800000">
            <a:off x="10112454" y="3023454"/>
            <a:ext cx="562161" cy="423373"/>
          </a:xfrm>
          <a:prstGeom prst="up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10119707" y="4759488"/>
            <a:ext cx="554356" cy="419818"/>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上矢印 14"/>
          <p:cNvSpPr/>
          <p:nvPr/>
        </p:nvSpPr>
        <p:spPr>
          <a:xfrm>
            <a:off x="10096830" y="5566996"/>
            <a:ext cx="593394" cy="441164"/>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上矢印 16"/>
          <p:cNvSpPr/>
          <p:nvPr/>
        </p:nvSpPr>
        <p:spPr>
          <a:xfrm rot="10800000">
            <a:off x="10111901" y="2211294"/>
            <a:ext cx="562161" cy="396691"/>
          </a:xfrm>
          <a:prstGeom prst="up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等号 15"/>
          <p:cNvSpPr/>
          <p:nvPr/>
        </p:nvSpPr>
        <p:spPr>
          <a:xfrm>
            <a:off x="8904714" y="1281669"/>
            <a:ext cx="523122" cy="498089"/>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 name="テキスト ボックス 3">
            <a:extLst>
              <a:ext uri="{FF2B5EF4-FFF2-40B4-BE49-F238E27FC236}">
                <a16:creationId xmlns:a16="http://schemas.microsoft.com/office/drawing/2014/main" id="{C7A60BCE-DF37-4DBC-AD85-EE5F37728495}"/>
              </a:ext>
            </a:extLst>
          </p:cNvPr>
          <p:cNvSpPr txBox="1"/>
          <p:nvPr/>
        </p:nvSpPr>
        <p:spPr>
          <a:xfrm>
            <a:off x="893385" y="1566928"/>
            <a:ext cx="5815972" cy="830997"/>
          </a:xfrm>
          <a:prstGeom prst="rect">
            <a:avLst/>
          </a:prstGeom>
          <a:noFill/>
        </p:spPr>
        <p:txBody>
          <a:bodyPr wrap="square" rtlCol="0">
            <a:spAutoFit/>
          </a:bodyPr>
          <a:lstStyle/>
          <a:p>
            <a:r>
              <a:rPr lang="ja-JP" altLang="ja-JP" sz="2400" b="1" i="0" u="sng" dirty="0">
                <a:solidFill>
                  <a:schemeClr val="tx1"/>
                </a:solidFill>
              </a:rPr>
              <a:t>種類別報告件数の内訳（四国ブロック）</a:t>
            </a:r>
          </a:p>
          <a:p>
            <a:endParaRPr kumimoji="1" lang="ja-JP" altLang="en-US" sz="2400" dirty="0"/>
          </a:p>
        </p:txBody>
      </p:sp>
    </p:spTree>
    <p:extLst>
      <p:ext uri="{BB962C8B-B14F-4D97-AF65-F5344CB8AC3E}">
        <p14:creationId xmlns:p14="http://schemas.microsoft.com/office/powerpoint/2010/main" val="31711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P spid="7" grpId="0"/>
      <p:bldGraphic spid="8" grpId="0">
        <p:bldAsOne/>
      </p:bldGraphic>
      <p:bldP spid="12" grpId="0" animBg="1"/>
      <p:bldP spid="13" grpId="0" animBg="1"/>
      <p:bldP spid="14" grpId="0" animBg="1"/>
      <p:bldP spid="15" grpId="0" animBg="1"/>
      <p:bldP spid="17" grpId="0" animBg="1"/>
      <p:bldP spid="16"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a:extLst>
              <a:ext uri="{FF2B5EF4-FFF2-40B4-BE49-F238E27FC236}">
                <a16:creationId xmlns:a16="http://schemas.microsoft.com/office/drawing/2014/main" id="{47CC2E2F-23E7-4753-9041-37C7AD54C1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873"/>
          <a:stretch/>
        </p:blipFill>
        <p:spPr bwMode="auto">
          <a:xfrm>
            <a:off x="7802171" y="3848387"/>
            <a:ext cx="4389829" cy="30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a:extLst>
              <a:ext uri="{FF2B5EF4-FFF2-40B4-BE49-F238E27FC236}">
                <a16:creationId xmlns:a16="http://schemas.microsoft.com/office/drawing/2014/main" id="{62A3EDEE-58AC-438B-A543-CB53271E37EE}"/>
              </a:ext>
            </a:extLst>
          </p:cNvPr>
          <p:cNvSpPr>
            <a:spLocks noGrp="1"/>
          </p:cNvSpPr>
          <p:nvPr>
            <p:ph type="title"/>
          </p:nvPr>
        </p:nvSpPr>
        <p:spPr>
          <a:xfrm>
            <a:off x="416960" y="500062"/>
            <a:ext cx="10515600" cy="1325563"/>
          </a:xfrm>
        </p:spPr>
        <p:txBody>
          <a:bodyPr>
            <a:normAutofit/>
          </a:bodyPr>
          <a:lstStyle/>
          <a:p>
            <a:r>
              <a:rPr kumimoji="1" lang="ja-JP" altLang="en-US" sz="6000" b="1" dirty="0">
                <a:solidFill>
                  <a:schemeClr val="tx1"/>
                </a:solidFill>
                <a:latin typeface="+mn-ea"/>
                <a:ea typeface="+mn-ea"/>
              </a:rPr>
              <a:t>１．環境調査とは</a:t>
            </a:r>
          </a:p>
        </p:txBody>
      </p:sp>
      <p:sp>
        <p:nvSpPr>
          <p:cNvPr id="3" name="コンテンツ プレースホルダー 2">
            <a:extLst>
              <a:ext uri="{FF2B5EF4-FFF2-40B4-BE49-F238E27FC236}">
                <a16:creationId xmlns:a16="http://schemas.microsoft.com/office/drawing/2014/main" id="{3C2AA2E0-40E3-4847-A0D0-005CA0668079}"/>
              </a:ext>
            </a:extLst>
          </p:cNvPr>
          <p:cNvSpPr>
            <a:spLocks noGrp="1"/>
          </p:cNvSpPr>
          <p:nvPr>
            <p:ph idx="1"/>
          </p:nvPr>
        </p:nvSpPr>
        <p:spPr>
          <a:xfrm>
            <a:off x="199716" y="1699501"/>
            <a:ext cx="11213386" cy="4297773"/>
          </a:xfrm>
        </p:spPr>
        <p:txBody>
          <a:bodyPr>
            <a:normAutofit fontScale="92500" lnSpcReduction="20000"/>
          </a:bodyPr>
          <a:lstStyle/>
          <a:p>
            <a:pPr>
              <a:lnSpc>
                <a:spcPct val="150000"/>
              </a:lnSpc>
            </a:pPr>
            <a:r>
              <a:rPr kumimoji="1" lang="ja-JP" altLang="en-US" sz="4000" b="1" dirty="0">
                <a:solidFill>
                  <a:schemeClr val="tx1"/>
                </a:solidFill>
              </a:rPr>
              <a:t>平成</a:t>
            </a:r>
            <a:r>
              <a:rPr kumimoji="1" lang="en-US" altLang="ja-JP" sz="4000" b="1" dirty="0">
                <a:solidFill>
                  <a:schemeClr val="tx1"/>
                </a:solidFill>
              </a:rPr>
              <a:t>12(2000)</a:t>
            </a:r>
            <a:r>
              <a:rPr kumimoji="1" lang="ja-JP" altLang="en-US" sz="4000" b="1" dirty="0">
                <a:solidFill>
                  <a:schemeClr val="tx1"/>
                </a:solidFill>
              </a:rPr>
              <a:t>年度から全国規模で開始</a:t>
            </a:r>
          </a:p>
          <a:p>
            <a:pPr>
              <a:lnSpc>
                <a:spcPct val="150000"/>
              </a:lnSpc>
            </a:pPr>
            <a:r>
              <a:rPr kumimoji="1" lang="ja-JP" altLang="en-US" sz="4000" b="1" dirty="0">
                <a:solidFill>
                  <a:schemeClr val="tx1"/>
                </a:solidFill>
              </a:rPr>
              <a:t>全国</a:t>
            </a:r>
            <a:r>
              <a:rPr kumimoji="1" lang="en-US" altLang="ja-JP" sz="4000" b="1" dirty="0">
                <a:solidFill>
                  <a:schemeClr val="tx1"/>
                </a:solidFill>
              </a:rPr>
              <a:t>49</a:t>
            </a:r>
            <a:r>
              <a:rPr kumimoji="1" lang="ja-JP" altLang="en-US" sz="4000" b="1" dirty="0">
                <a:solidFill>
                  <a:schemeClr val="tx1"/>
                </a:solidFill>
              </a:rPr>
              <a:t>都道府県連盟の農業クラブ員</a:t>
            </a:r>
            <a:endParaRPr kumimoji="1" lang="en-US" altLang="ja-JP" sz="4000" b="1" dirty="0">
              <a:solidFill>
                <a:schemeClr val="tx1"/>
              </a:solidFill>
            </a:endParaRPr>
          </a:p>
          <a:p>
            <a:pPr marL="0" indent="0">
              <a:lnSpc>
                <a:spcPct val="150000"/>
              </a:lnSpc>
              <a:buNone/>
            </a:pPr>
            <a:r>
              <a:rPr kumimoji="1" lang="ja-JP" altLang="en-US" sz="4000" b="1" dirty="0">
                <a:solidFill>
                  <a:schemeClr val="tx1"/>
                </a:solidFill>
              </a:rPr>
              <a:t>全員が主体的に取り組める</a:t>
            </a:r>
          </a:p>
          <a:p>
            <a:pPr>
              <a:lnSpc>
                <a:spcPct val="150000"/>
              </a:lnSpc>
            </a:pPr>
            <a:r>
              <a:rPr kumimoji="1" lang="ja-JP" altLang="en-US" sz="4000" b="1" dirty="0">
                <a:solidFill>
                  <a:schemeClr val="tx1"/>
                </a:solidFill>
              </a:rPr>
              <a:t>日本全国の自然環境の変化について知る</a:t>
            </a:r>
          </a:p>
          <a:p>
            <a:pPr>
              <a:lnSpc>
                <a:spcPct val="150000"/>
              </a:lnSpc>
            </a:pPr>
            <a:r>
              <a:rPr kumimoji="1" lang="ja-JP" altLang="en-US" sz="4000" b="1" dirty="0">
                <a:solidFill>
                  <a:schemeClr val="tx1"/>
                </a:solidFill>
              </a:rPr>
              <a:t>９ブロックごとに集計</a:t>
            </a:r>
          </a:p>
          <a:p>
            <a:endParaRPr kumimoji="1" lang="ja-JP" altLang="en-US" dirty="0">
              <a:solidFill>
                <a:schemeClr val="tx1"/>
              </a:solidFill>
            </a:endParaRPr>
          </a:p>
        </p:txBody>
      </p:sp>
    </p:spTree>
    <p:extLst>
      <p:ext uri="{BB962C8B-B14F-4D97-AF65-F5344CB8AC3E}">
        <p14:creationId xmlns:p14="http://schemas.microsoft.com/office/powerpoint/2010/main" val="374607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ext uri="{D42A27DB-BD31-4B8C-83A1-F6EECF244321}">
                <p14:modId xmlns:p14="http://schemas.microsoft.com/office/powerpoint/2010/main" val="2646221319"/>
              </p:ext>
            </p:extLst>
          </p:nvPr>
        </p:nvGraphicFramePr>
        <p:xfrm>
          <a:off x="2" y="220337"/>
          <a:ext cx="6201294" cy="64118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p:cNvGraphicFramePr>
            <a:graphicFrameLocks/>
          </p:cNvGraphicFramePr>
          <p:nvPr>
            <p:extLst>
              <p:ext uri="{D42A27DB-BD31-4B8C-83A1-F6EECF244321}">
                <p14:modId xmlns:p14="http://schemas.microsoft.com/office/powerpoint/2010/main" val="1371641029"/>
              </p:ext>
            </p:extLst>
          </p:nvPr>
        </p:nvGraphicFramePr>
        <p:xfrm>
          <a:off x="6162502" y="220337"/>
          <a:ext cx="6029497" cy="641181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6562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1AA79148-1F92-4D16-A464-C4A2476CEF59}"/>
              </a:ext>
            </a:extLst>
          </p:cNvPr>
          <p:cNvGraphicFramePr>
            <a:graphicFrameLocks/>
          </p:cNvGraphicFramePr>
          <p:nvPr>
            <p:extLst>
              <p:ext uri="{D42A27DB-BD31-4B8C-83A1-F6EECF244321}">
                <p14:modId xmlns:p14="http://schemas.microsoft.com/office/powerpoint/2010/main" val="1334038142"/>
              </p:ext>
            </p:extLst>
          </p:nvPr>
        </p:nvGraphicFramePr>
        <p:xfrm>
          <a:off x="285834" y="1293811"/>
          <a:ext cx="6457950" cy="5625547"/>
        </p:xfrm>
        <a:graphic>
          <a:graphicData uri="http://schemas.openxmlformats.org/drawingml/2006/chart">
            <c:chart xmlns:c="http://schemas.openxmlformats.org/drawingml/2006/chart" xmlns:r="http://schemas.openxmlformats.org/officeDocument/2006/relationships" r:id="rId3"/>
          </a:graphicData>
        </a:graphic>
      </p:graphicFrame>
      <p:sp>
        <p:nvSpPr>
          <p:cNvPr id="2" name="タイトル 1">
            <a:extLst>
              <a:ext uri="{FF2B5EF4-FFF2-40B4-BE49-F238E27FC236}">
                <a16:creationId xmlns:a16="http://schemas.microsoft.com/office/drawing/2014/main" id="{935179C5-974E-4A18-AFD4-736034849BB2}"/>
              </a:ext>
            </a:extLst>
          </p:cNvPr>
          <p:cNvSpPr>
            <a:spLocks noGrp="1"/>
          </p:cNvSpPr>
          <p:nvPr>
            <p:ph type="ctrTitle"/>
          </p:nvPr>
        </p:nvSpPr>
        <p:spPr>
          <a:xfrm>
            <a:off x="-284921" y="234469"/>
            <a:ext cx="5115340" cy="997984"/>
          </a:xfrm>
        </p:spPr>
        <p:txBody>
          <a:bodyPr>
            <a:normAutofit/>
          </a:bodyPr>
          <a:lstStyle/>
          <a:p>
            <a:r>
              <a:rPr kumimoji="1" lang="ja-JP" altLang="en-US" b="1" dirty="0">
                <a:solidFill>
                  <a:sysClr val="windowText" lastClr="000000"/>
                </a:solidFill>
                <a:latin typeface="+mn-ea"/>
                <a:ea typeface="+mn-ea"/>
              </a:rPr>
              <a:t>九州ブロック</a:t>
            </a:r>
          </a:p>
        </p:txBody>
      </p:sp>
      <p:sp>
        <p:nvSpPr>
          <p:cNvPr id="3" name="字幕 2">
            <a:extLst>
              <a:ext uri="{FF2B5EF4-FFF2-40B4-BE49-F238E27FC236}">
                <a16:creationId xmlns:a16="http://schemas.microsoft.com/office/drawing/2014/main" id="{434F1649-1935-4906-890A-491C3380E85A}"/>
              </a:ext>
            </a:extLst>
          </p:cNvPr>
          <p:cNvSpPr>
            <a:spLocks noGrp="1"/>
          </p:cNvSpPr>
          <p:nvPr>
            <p:ph type="subTitle" idx="1"/>
          </p:nvPr>
        </p:nvSpPr>
        <p:spPr>
          <a:xfrm>
            <a:off x="13251" y="1406045"/>
            <a:ext cx="6082749" cy="4996069"/>
          </a:xfrm>
        </p:spPr>
        <p:txBody>
          <a:bodyPr>
            <a:normAutofit/>
          </a:bodyPr>
          <a:lstStyle/>
          <a:p>
            <a:r>
              <a:rPr kumimoji="1" lang="ja-JP" altLang="en-US" sz="2400" b="1" u="sng" dirty="0">
                <a:solidFill>
                  <a:schemeClr val="tx1"/>
                </a:solidFill>
              </a:rPr>
              <a:t>種類別報告件数の内訳（九州ブロック）</a:t>
            </a:r>
          </a:p>
        </p:txBody>
      </p:sp>
      <p:sp>
        <p:nvSpPr>
          <p:cNvPr id="13" name="四角形: 角を丸くする 12">
            <a:extLst>
              <a:ext uri="{FF2B5EF4-FFF2-40B4-BE49-F238E27FC236}">
                <a16:creationId xmlns:a16="http://schemas.microsoft.com/office/drawing/2014/main" id="{139AF9E5-C6D9-4613-860B-C46A76937E2A}"/>
              </a:ext>
            </a:extLst>
          </p:cNvPr>
          <p:cNvSpPr/>
          <p:nvPr/>
        </p:nvSpPr>
        <p:spPr>
          <a:xfrm>
            <a:off x="6573078" y="234469"/>
            <a:ext cx="5413513" cy="6259096"/>
          </a:xfrm>
          <a:prstGeom prst="roundRect">
            <a:avLst/>
          </a:prstGeom>
          <a:solidFill>
            <a:srgbClr val="FFC00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1E9944F4-28E3-453D-8330-4571C3A493B5}"/>
              </a:ext>
            </a:extLst>
          </p:cNvPr>
          <p:cNvSpPr txBox="1"/>
          <p:nvPr/>
        </p:nvSpPr>
        <p:spPr>
          <a:xfrm>
            <a:off x="8069645" y="566673"/>
            <a:ext cx="256062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前年度比</a:t>
            </a:r>
          </a:p>
        </p:txBody>
      </p:sp>
      <p:sp>
        <p:nvSpPr>
          <p:cNvPr id="19" name="テキスト ボックス 18">
            <a:extLst>
              <a:ext uri="{FF2B5EF4-FFF2-40B4-BE49-F238E27FC236}">
                <a16:creationId xmlns:a16="http://schemas.microsoft.com/office/drawing/2014/main" id="{D0E8B66B-801A-4946-85E9-DA0BD22AA8D5}"/>
              </a:ext>
            </a:extLst>
          </p:cNvPr>
          <p:cNvSpPr txBox="1"/>
          <p:nvPr/>
        </p:nvSpPr>
        <p:spPr>
          <a:xfrm>
            <a:off x="7056782" y="1457400"/>
            <a:ext cx="4586350" cy="5078313"/>
          </a:xfrm>
          <a:prstGeom prst="rect">
            <a:avLst/>
          </a:prstGeom>
          <a:noFill/>
        </p:spPr>
        <p:txBody>
          <a:bodyPr wrap="square" rtlCol="0">
            <a:spAutoFit/>
          </a:bodyPr>
          <a:lstStyle/>
          <a:p>
            <a:r>
              <a:rPr kumimoji="1" lang="ja-JP" altLang="en-US" sz="2400" b="1" dirty="0"/>
              <a:t>提出件数　　　　　</a:t>
            </a:r>
            <a:r>
              <a:rPr kumimoji="1" lang="en-US" altLang="ja-JP" sz="2400" b="1" dirty="0"/>
              <a:t>3</a:t>
            </a:r>
            <a:r>
              <a:rPr kumimoji="1" lang="ja-JP" altLang="en-US" sz="2400" b="1" dirty="0"/>
              <a:t>県</a:t>
            </a:r>
            <a:r>
              <a:rPr kumimoji="1" lang="en-US" altLang="ja-JP" sz="2400" b="1" dirty="0"/>
              <a:t>(6/8</a:t>
            </a:r>
            <a:r>
              <a:rPr kumimoji="1" lang="ja-JP" altLang="en-US" sz="2400" b="1" dirty="0"/>
              <a:t>県</a:t>
            </a:r>
            <a:r>
              <a:rPr kumimoji="1" lang="en-US" altLang="ja-JP" sz="2400" b="1" dirty="0"/>
              <a:t>)</a:t>
            </a:r>
          </a:p>
          <a:p>
            <a:endParaRPr lang="en-US" altLang="ja-JP" sz="2400" b="1" dirty="0"/>
          </a:p>
          <a:p>
            <a:r>
              <a:rPr kumimoji="1" lang="ja-JP" altLang="en-US" sz="2400" b="1" dirty="0"/>
              <a:t>総調査数　　　　　　 </a:t>
            </a:r>
            <a:r>
              <a:rPr kumimoji="1" lang="en-US" altLang="ja-JP" sz="2400" b="1" dirty="0"/>
              <a:t>494</a:t>
            </a:r>
            <a:r>
              <a:rPr kumimoji="1" lang="ja-JP" altLang="en-US" sz="2400" b="1" dirty="0"/>
              <a:t>件</a:t>
            </a:r>
            <a:endParaRPr kumimoji="1" lang="en-US" altLang="ja-JP" sz="2400" b="1" dirty="0"/>
          </a:p>
          <a:p>
            <a:endParaRPr lang="en-US" altLang="ja-JP" sz="2400" b="1" dirty="0"/>
          </a:p>
          <a:p>
            <a:r>
              <a:rPr kumimoji="1" lang="ja-JP" altLang="en-US" sz="2400" b="1" dirty="0"/>
              <a:t>セイヨウタンポポ　　　</a:t>
            </a:r>
            <a:r>
              <a:rPr lang="ja-JP" altLang="en-US" sz="2400" b="1" dirty="0"/>
              <a:t> </a:t>
            </a:r>
            <a:r>
              <a:rPr lang="en-US" altLang="ja-JP" sz="2400" b="1" dirty="0"/>
              <a:t>5</a:t>
            </a:r>
            <a:r>
              <a:rPr lang="ja-JP" altLang="en-US" sz="2400" b="1" dirty="0"/>
              <a:t>ﾎﾟｲﾝﾄ</a:t>
            </a:r>
            <a:endParaRPr kumimoji="1" lang="en-US" altLang="ja-JP" sz="2400" b="1" dirty="0"/>
          </a:p>
          <a:p>
            <a:endParaRPr lang="en-US" altLang="ja-JP" sz="2400" b="1" dirty="0"/>
          </a:p>
          <a:p>
            <a:r>
              <a:rPr kumimoji="1" lang="ja-JP" altLang="en-US" sz="2400" b="1" dirty="0"/>
              <a:t>アカミタンポポ　　　　</a:t>
            </a:r>
            <a:r>
              <a:rPr lang="ja-JP" altLang="en-US" sz="2400" b="1" dirty="0"/>
              <a:t> </a:t>
            </a:r>
            <a:r>
              <a:rPr lang="en-US" altLang="ja-JP" sz="2400" b="1" dirty="0"/>
              <a:t>4</a:t>
            </a:r>
            <a:r>
              <a:rPr lang="ja-JP" altLang="en-US" sz="2400" b="1" dirty="0"/>
              <a:t>ﾎﾟｲﾝﾄ</a:t>
            </a:r>
            <a:endParaRPr kumimoji="1" lang="en-US" altLang="ja-JP" sz="2400" b="1" dirty="0"/>
          </a:p>
          <a:p>
            <a:endParaRPr lang="en-US" altLang="ja-JP" sz="2400" b="1" dirty="0"/>
          </a:p>
          <a:p>
            <a:r>
              <a:rPr kumimoji="1" lang="ja-JP" altLang="en-US" sz="2400" b="1" dirty="0"/>
              <a:t>シロバナタンポポ　　　</a:t>
            </a:r>
            <a:r>
              <a:rPr lang="ja-JP" altLang="en-US" sz="2400" b="1" dirty="0"/>
              <a:t> </a:t>
            </a:r>
            <a:r>
              <a:rPr lang="en-US" altLang="ja-JP" sz="2400" b="1" dirty="0"/>
              <a:t>2</a:t>
            </a:r>
            <a:r>
              <a:rPr lang="ja-JP" altLang="en-US" sz="2400" b="1" dirty="0"/>
              <a:t>ﾎﾟｲﾝﾄ</a:t>
            </a:r>
            <a:endParaRPr kumimoji="1" lang="en-US" altLang="ja-JP" sz="2400" b="1" dirty="0"/>
          </a:p>
          <a:p>
            <a:endParaRPr lang="en-US" altLang="ja-JP" sz="2400" b="1" dirty="0"/>
          </a:p>
          <a:p>
            <a:r>
              <a:rPr kumimoji="1" lang="ja-JP" altLang="en-US" sz="2400" b="1" dirty="0"/>
              <a:t>カントウタンポポ　　　</a:t>
            </a:r>
            <a:r>
              <a:rPr lang="ja-JP" altLang="en-US" sz="2400" b="1" dirty="0"/>
              <a:t> </a:t>
            </a:r>
            <a:r>
              <a:rPr lang="en-US" altLang="ja-JP" sz="2400" b="1" dirty="0"/>
              <a:t>7</a:t>
            </a:r>
            <a:r>
              <a:rPr lang="ja-JP" altLang="en-US" sz="2400" b="1" dirty="0"/>
              <a:t>ﾎﾟｲﾝﾄ</a:t>
            </a:r>
            <a:endParaRPr kumimoji="1" lang="en-US" altLang="ja-JP" sz="2400" b="1" dirty="0"/>
          </a:p>
          <a:p>
            <a:endParaRPr kumimoji="1" lang="en-US" altLang="ja-JP" sz="2400" dirty="0"/>
          </a:p>
          <a:p>
            <a:endParaRPr lang="en-US" altLang="ja-JP" dirty="0"/>
          </a:p>
          <a:p>
            <a:endParaRPr kumimoji="1" lang="ja-JP" altLang="en-US" dirty="0"/>
          </a:p>
        </p:txBody>
      </p:sp>
      <p:sp>
        <p:nvSpPr>
          <p:cNvPr id="23" name="矢印: 上 22">
            <a:extLst>
              <a:ext uri="{FF2B5EF4-FFF2-40B4-BE49-F238E27FC236}">
                <a16:creationId xmlns:a16="http://schemas.microsoft.com/office/drawing/2014/main" id="{77C1446F-8A30-4268-A94A-1033682CB47F}"/>
              </a:ext>
            </a:extLst>
          </p:cNvPr>
          <p:cNvSpPr/>
          <p:nvPr/>
        </p:nvSpPr>
        <p:spPr>
          <a:xfrm>
            <a:off x="9413055" y="1457400"/>
            <a:ext cx="367643" cy="41392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矢印: 上 24">
            <a:extLst>
              <a:ext uri="{FF2B5EF4-FFF2-40B4-BE49-F238E27FC236}">
                <a16:creationId xmlns:a16="http://schemas.microsoft.com/office/drawing/2014/main" id="{83E82413-1912-44A5-8A47-6E7FDCAA1853}"/>
              </a:ext>
            </a:extLst>
          </p:cNvPr>
          <p:cNvSpPr/>
          <p:nvPr/>
        </p:nvSpPr>
        <p:spPr>
          <a:xfrm>
            <a:off x="9780698" y="2203501"/>
            <a:ext cx="404075" cy="41392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下 25">
            <a:extLst>
              <a:ext uri="{FF2B5EF4-FFF2-40B4-BE49-F238E27FC236}">
                <a16:creationId xmlns:a16="http://schemas.microsoft.com/office/drawing/2014/main" id="{1045C926-CC14-40DA-8C9B-6EA289AD2FBA}"/>
              </a:ext>
            </a:extLst>
          </p:cNvPr>
          <p:cNvSpPr/>
          <p:nvPr/>
        </p:nvSpPr>
        <p:spPr>
          <a:xfrm>
            <a:off x="10036300" y="2949602"/>
            <a:ext cx="404075" cy="419801"/>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矢印: 上 27">
            <a:extLst>
              <a:ext uri="{FF2B5EF4-FFF2-40B4-BE49-F238E27FC236}">
                <a16:creationId xmlns:a16="http://schemas.microsoft.com/office/drawing/2014/main" id="{F3776D05-8DBC-41D9-981D-DA0BA5AEDACD}"/>
              </a:ext>
            </a:extLst>
          </p:cNvPr>
          <p:cNvSpPr/>
          <p:nvPr/>
        </p:nvSpPr>
        <p:spPr>
          <a:xfrm>
            <a:off x="10082995" y="4406859"/>
            <a:ext cx="404075" cy="405009"/>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矢印: 下 28">
            <a:extLst>
              <a:ext uri="{FF2B5EF4-FFF2-40B4-BE49-F238E27FC236}">
                <a16:creationId xmlns:a16="http://schemas.microsoft.com/office/drawing/2014/main" id="{587533DB-AEA8-438A-939C-B3391C3D35B2}"/>
              </a:ext>
            </a:extLst>
          </p:cNvPr>
          <p:cNvSpPr/>
          <p:nvPr/>
        </p:nvSpPr>
        <p:spPr>
          <a:xfrm>
            <a:off x="10036300" y="3701576"/>
            <a:ext cx="404075" cy="405009"/>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矢印: 上 29">
            <a:extLst>
              <a:ext uri="{FF2B5EF4-FFF2-40B4-BE49-F238E27FC236}">
                <a16:creationId xmlns:a16="http://schemas.microsoft.com/office/drawing/2014/main" id="{289FF5A8-5CDF-45B0-9349-B0D853936815}"/>
              </a:ext>
            </a:extLst>
          </p:cNvPr>
          <p:cNvSpPr/>
          <p:nvPr/>
        </p:nvSpPr>
        <p:spPr>
          <a:xfrm>
            <a:off x="10082994" y="5112142"/>
            <a:ext cx="404075" cy="405009"/>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10801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 grpId="0"/>
      <p:bldP spid="3" grpId="0" build="p"/>
      <p:bldP spid="13" grpId="0" animBg="1"/>
      <p:bldP spid="15" grpId="0"/>
      <p:bldP spid="19" grpId="0"/>
      <p:bldP spid="23" grpId="0" animBg="1"/>
      <p:bldP spid="25" grpId="0" animBg="1"/>
      <p:bldP spid="26" grpId="0" animBg="1"/>
      <p:bldP spid="28" grpId="0" animBg="1"/>
      <p:bldP spid="29"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a:extLst>
              <a:ext uri="{FF2B5EF4-FFF2-40B4-BE49-F238E27FC236}">
                <a16:creationId xmlns:a16="http://schemas.microsoft.com/office/drawing/2014/main" id="{CCF7E491-4F97-4875-BF46-8A5E6159C71C}"/>
              </a:ext>
            </a:extLst>
          </p:cNvPr>
          <p:cNvGraphicFramePr>
            <a:graphicFrameLocks noGrp="1"/>
          </p:cNvGraphicFramePr>
          <p:nvPr>
            <p:ph idx="1"/>
            <p:extLst>
              <p:ext uri="{D42A27DB-BD31-4B8C-83A1-F6EECF244321}">
                <p14:modId xmlns:p14="http://schemas.microsoft.com/office/powerpoint/2010/main" val="787151853"/>
              </p:ext>
            </p:extLst>
          </p:nvPr>
        </p:nvGraphicFramePr>
        <p:xfrm>
          <a:off x="1" y="258418"/>
          <a:ext cx="6095999" cy="63411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a:extLst>
              <a:ext uri="{FF2B5EF4-FFF2-40B4-BE49-F238E27FC236}">
                <a16:creationId xmlns:a16="http://schemas.microsoft.com/office/drawing/2014/main" id="{6455F7DF-917D-48B8-A323-BCF1F2F70102}"/>
              </a:ext>
            </a:extLst>
          </p:cNvPr>
          <p:cNvGraphicFramePr>
            <a:graphicFrameLocks/>
          </p:cNvGraphicFramePr>
          <p:nvPr>
            <p:extLst>
              <p:ext uri="{D42A27DB-BD31-4B8C-83A1-F6EECF244321}">
                <p14:modId xmlns:p14="http://schemas.microsoft.com/office/powerpoint/2010/main" val="2516994677"/>
              </p:ext>
            </p:extLst>
          </p:nvPr>
        </p:nvGraphicFramePr>
        <p:xfrm>
          <a:off x="6096000" y="258417"/>
          <a:ext cx="6096000" cy="63411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5244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1">
            <a:extLst>
              <a:ext uri="{FF2B5EF4-FFF2-40B4-BE49-F238E27FC236}">
                <a16:creationId xmlns:a16="http://schemas.microsoft.com/office/drawing/2014/main" id="{C46805AE-F729-46B8-ADCC-D2048CF9D54C}"/>
              </a:ext>
            </a:extLst>
          </p:cNvPr>
          <p:cNvSpPr txBox="1">
            <a:spLocks/>
          </p:cNvSpPr>
          <p:nvPr/>
        </p:nvSpPr>
        <p:spPr>
          <a:xfrm>
            <a:off x="457199" y="457200"/>
            <a:ext cx="7484725" cy="1361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6000" b="1" dirty="0">
                <a:latin typeface="+mn-ea"/>
              </a:rPr>
              <a:t>全国の集計結果</a:t>
            </a:r>
            <a:endParaRPr lang="en-US" altLang="ja-JP" sz="6000" b="1" dirty="0">
              <a:latin typeface="+mn-ea"/>
            </a:endParaRPr>
          </a:p>
        </p:txBody>
      </p:sp>
      <p:graphicFrame>
        <p:nvGraphicFramePr>
          <p:cNvPr id="5" name="グラフ 4">
            <a:extLst>
              <a:ext uri="{FF2B5EF4-FFF2-40B4-BE49-F238E27FC236}">
                <a16:creationId xmlns:a16="http://schemas.microsoft.com/office/drawing/2014/main" id="{4ABC15FF-37D3-4D81-AB6C-3E9CC3FBB8ED}"/>
              </a:ext>
            </a:extLst>
          </p:cNvPr>
          <p:cNvGraphicFramePr>
            <a:graphicFrameLocks/>
          </p:cNvGraphicFramePr>
          <p:nvPr>
            <p:extLst>
              <p:ext uri="{D42A27DB-BD31-4B8C-83A1-F6EECF244321}">
                <p14:modId xmlns:p14="http://schemas.microsoft.com/office/powerpoint/2010/main" val="2530883209"/>
              </p:ext>
            </p:extLst>
          </p:nvPr>
        </p:nvGraphicFramePr>
        <p:xfrm>
          <a:off x="313244" y="1581007"/>
          <a:ext cx="6872065" cy="5336869"/>
        </p:xfrm>
        <a:graphic>
          <a:graphicData uri="http://schemas.openxmlformats.org/drawingml/2006/chart">
            <c:chart xmlns:c="http://schemas.openxmlformats.org/drawingml/2006/chart" xmlns:r="http://schemas.openxmlformats.org/officeDocument/2006/relationships" r:id="rId3"/>
          </a:graphicData>
        </a:graphic>
      </p:graphicFrame>
      <p:sp>
        <p:nvSpPr>
          <p:cNvPr id="6" name="四角形: 角を丸くする 5">
            <a:extLst>
              <a:ext uri="{FF2B5EF4-FFF2-40B4-BE49-F238E27FC236}">
                <a16:creationId xmlns:a16="http://schemas.microsoft.com/office/drawing/2014/main" id="{B46C8898-B8AA-4C27-8735-26BC7721791D}"/>
              </a:ext>
            </a:extLst>
          </p:cNvPr>
          <p:cNvSpPr/>
          <p:nvPr/>
        </p:nvSpPr>
        <p:spPr>
          <a:xfrm>
            <a:off x="6781800" y="191813"/>
            <a:ext cx="5279571" cy="6474373"/>
          </a:xfrm>
          <a:prstGeom prst="roundRect">
            <a:avLst/>
          </a:prstGeom>
          <a:solidFill>
            <a:srgbClr val="FFC00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6153262A-577A-49AF-B484-4E522CA229F3}"/>
              </a:ext>
            </a:extLst>
          </p:cNvPr>
          <p:cNvSpPr txBox="1"/>
          <p:nvPr/>
        </p:nvSpPr>
        <p:spPr>
          <a:xfrm>
            <a:off x="7055403" y="360217"/>
            <a:ext cx="4921135" cy="769441"/>
          </a:xfrm>
          <a:prstGeom prst="rect">
            <a:avLst/>
          </a:prstGeom>
          <a:noFill/>
        </p:spPr>
        <p:txBody>
          <a:bodyPr wrap="square" rtlCol="0">
            <a:spAutoFit/>
          </a:bodyPr>
          <a:lstStyle/>
          <a:p>
            <a:pPr algn="ctr"/>
            <a:r>
              <a:rPr kumimoji="1" lang="ja-JP" altLang="en-US" sz="4400" b="1" u="sng" dirty="0"/>
              <a:t>前年度比</a:t>
            </a:r>
          </a:p>
        </p:txBody>
      </p:sp>
      <p:sp>
        <p:nvSpPr>
          <p:cNvPr id="8" name="テキスト ボックス 7">
            <a:extLst>
              <a:ext uri="{FF2B5EF4-FFF2-40B4-BE49-F238E27FC236}">
                <a16:creationId xmlns:a16="http://schemas.microsoft.com/office/drawing/2014/main" id="{F7FC1DC7-C77C-4E7C-97BE-B306C4D61B72}"/>
              </a:ext>
            </a:extLst>
          </p:cNvPr>
          <p:cNvSpPr txBox="1"/>
          <p:nvPr/>
        </p:nvSpPr>
        <p:spPr>
          <a:xfrm>
            <a:off x="6758741" y="1269158"/>
            <a:ext cx="5325687" cy="4893647"/>
          </a:xfrm>
          <a:prstGeom prst="rect">
            <a:avLst/>
          </a:prstGeom>
          <a:noFill/>
        </p:spPr>
        <p:txBody>
          <a:bodyPr wrap="square" rtlCol="0">
            <a:spAutoFit/>
          </a:bodyPr>
          <a:lstStyle/>
          <a:p>
            <a:pPr algn="ctr">
              <a:lnSpc>
                <a:spcPct val="200000"/>
              </a:lnSpc>
            </a:pPr>
            <a:r>
              <a:rPr kumimoji="1" lang="ja-JP" altLang="en-US" sz="2600" b="1" dirty="0"/>
              <a:t>提出連盟数　   昨年同様</a:t>
            </a:r>
            <a:r>
              <a:rPr lang="en-US" altLang="ja-JP" sz="2600" b="1" dirty="0"/>
              <a:t>(32/49</a:t>
            </a:r>
            <a:r>
              <a:rPr lang="ja-JP" altLang="en-US" sz="2600" b="1" dirty="0"/>
              <a:t>県</a:t>
            </a:r>
            <a:r>
              <a:rPr lang="en-US" altLang="ja-JP" sz="2600" b="1" dirty="0"/>
              <a:t>)</a:t>
            </a:r>
          </a:p>
          <a:p>
            <a:pPr algn="ctr">
              <a:lnSpc>
                <a:spcPct val="200000"/>
              </a:lnSpc>
            </a:pPr>
            <a:r>
              <a:rPr kumimoji="1" lang="ja-JP" altLang="en-US" sz="2600" b="1" dirty="0"/>
              <a:t>総調査数　　　　　</a:t>
            </a:r>
            <a:r>
              <a:rPr kumimoji="1" lang="en-US" altLang="ja-JP" sz="2600" b="1" dirty="0"/>
              <a:t>4,337</a:t>
            </a:r>
            <a:r>
              <a:rPr kumimoji="1" lang="ja-JP" altLang="en-US" sz="2600" b="1" dirty="0"/>
              <a:t>件　　　</a:t>
            </a:r>
            <a:endParaRPr kumimoji="1" lang="en-US" altLang="ja-JP" sz="2600" b="1" dirty="0"/>
          </a:p>
          <a:p>
            <a:pPr algn="ctr">
              <a:lnSpc>
                <a:spcPct val="200000"/>
              </a:lnSpc>
            </a:pPr>
            <a:r>
              <a:rPr lang="ja-JP" altLang="en-US" sz="2600" b="1" dirty="0"/>
              <a:t>セイヨウタンポポ　　 </a:t>
            </a:r>
            <a:r>
              <a:rPr lang="en-US" altLang="ja-JP" sz="2600" b="1" dirty="0"/>
              <a:t>2</a:t>
            </a:r>
            <a:r>
              <a:rPr lang="ja-JP" altLang="en-US" sz="2600" b="1" dirty="0"/>
              <a:t>ﾎﾟｲﾝﾄ</a:t>
            </a:r>
            <a:endParaRPr lang="en-US" altLang="ja-JP" sz="2600" b="1" dirty="0"/>
          </a:p>
          <a:p>
            <a:pPr algn="ctr">
              <a:lnSpc>
                <a:spcPct val="200000"/>
              </a:lnSpc>
            </a:pPr>
            <a:r>
              <a:rPr kumimoji="1" lang="ja-JP" altLang="en-US" sz="2600" b="1" dirty="0"/>
              <a:t>アカミタンポポ 　　　</a:t>
            </a:r>
            <a:r>
              <a:rPr lang="ja-JP" altLang="en-US" sz="2600" b="1" dirty="0"/>
              <a:t>昨年同様</a:t>
            </a:r>
            <a:endParaRPr kumimoji="1" lang="en-US" altLang="ja-JP" sz="2600" b="1" dirty="0"/>
          </a:p>
          <a:p>
            <a:pPr algn="ctr">
              <a:lnSpc>
                <a:spcPct val="200000"/>
              </a:lnSpc>
            </a:pPr>
            <a:r>
              <a:rPr lang="ja-JP" altLang="en-US" sz="2600" b="1" dirty="0"/>
              <a:t>シロバナタンポポ　　 昨年同様</a:t>
            </a:r>
            <a:endParaRPr lang="en-US" altLang="ja-JP" sz="2600" b="1" dirty="0"/>
          </a:p>
          <a:p>
            <a:pPr algn="ctr">
              <a:lnSpc>
                <a:spcPct val="200000"/>
              </a:lnSpc>
            </a:pPr>
            <a:r>
              <a:rPr kumimoji="1" lang="ja-JP" altLang="en-US" sz="2600" b="1" dirty="0"/>
              <a:t>カントウタンポポ　　 </a:t>
            </a:r>
            <a:r>
              <a:rPr lang="en-US" altLang="ja-JP" sz="2600" b="1" dirty="0"/>
              <a:t>2</a:t>
            </a:r>
            <a:r>
              <a:rPr lang="ja-JP" altLang="en-US" sz="2600" b="1" dirty="0"/>
              <a:t>ﾎﾟｲﾝﾄ</a:t>
            </a:r>
            <a:endParaRPr kumimoji="1" lang="en-US" altLang="ja-JP" sz="2600" b="1" dirty="0"/>
          </a:p>
        </p:txBody>
      </p:sp>
      <p:sp>
        <p:nvSpPr>
          <p:cNvPr id="9" name="次の値と等しい 8">
            <a:extLst>
              <a:ext uri="{FF2B5EF4-FFF2-40B4-BE49-F238E27FC236}">
                <a16:creationId xmlns:a16="http://schemas.microsoft.com/office/drawing/2014/main" id="{10287318-276D-4579-9791-69A18609A71C}"/>
              </a:ext>
            </a:extLst>
          </p:cNvPr>
          <p:cNvSpPr/>
          <p:nvPr/>
        </p:nvSpPr>
        <p:spPr>
          <a:xfrm>
            <a:off x="8672159" y="1597570"/>
            <a:ext cx="409523" cy="354319"/>
          </a:xfrm>
          <a:prstGeom prst="mathEqual">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10" name="矢印: 上 9">
            <a:extLst>
              <a:ext uri="{FF2B5EF4-FFF2-40B4-BE49-F238E27FC236}">
                <a16:creationId xmlns:a16="http://schemas.microsoft.com/office/drawing/2014/main" id="{855B9772-F06B-4148-A771-177BDDBD548D}"/>
              </a:ext>
            </a:extLst>
          </p:cNvPr>
          <p:cNvSpPr/>
          <p:nvPr/>
        </p:nvSpPr>
        <p:spPr>
          <a:xfrm>
            <a:off x="9363086" y="2425432"/>
            <a:ext cx="395862" cy="357247"/>
          </a:xfrm>
          <a:prstGeom prst="upArrow">
            <a:avLst/>
          </a:prstGeom>
          <a:solidFill>
            <a:srgbClr val="FF000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85D17C98-3635-4DC9-90A9-17BA19FB7CA7}"/>
              </a:ext>
            </a:extLst>
          </p:cNvPr>
          <p:cNvSpPr/>
          <p:nvPr/>
        </p:nvSpPr>
        <p:spPr>
          <a:xfrm rot="10800000">
            <a:off x="10116106" y="3157878"/>
            <a:ext cx="395862" cy="357247"/>
          </a:xfrm>
          <a:prstGeom prst="upArrow">
            <a:avLst/>
          </a:prstGeom>
          <a:solidFill>
            <a:srgbClr val="0070C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6" name="テキスト ボックス 15">
            <a:extLst>
              <a:ext uri="{FF2B5EF4-FFF2-40B4-BE49-F238E27FC236}">
                <a16:creationId xmlns:a16="http://schemas.microsoft.com/office/drawing/2014/main" id="{9B01BAEF-F5EF-4AB5-8D71-FAF59B1B2E2D}"/>
              </a:ext>
            </a:extLst>
          </p:cNvPr>
          <p:cNvSpPr txBox="1"/>
          <p:nvPr/>
        </p:nvSpPr>
        <p:spPr>
          <a:xfrm>
            <a:off x="313244" y="1269158"/>
            <a:ext cx="6468556" cy="1200329"/>
          </a:xfrm>
          <a:prstGeom prst="rect">
            <a:avLst/>
          </a:prstGeom>
          <a:noFill/>
        </p:spPr>
        <p:txBody>
          <a:bodyPr wrap="square" rtlCol="0">
            <a:spAutoFit/>
          </a:bodyPr>
          <a:lstStyle/>
          <a:p>
            <a:pPr algn="ctr"/>
            <a:r>
              <a:rPr lang="en-US" altLang="ja-JP" sz="2400" b="1" u="sng" dirty="0"/>
              <a:t>2021</a:t>
            </a:r>
            <a:r>
              <a:rPr lang="ja-JP" altLang="en-US" sz="2400" b="1" u="sng" dirty="0"/>
              <a:t>年度</a:t>
            </a:r>
            <a:endParaRPr lang="en-US" altLang="ja-JP" sz="2400" b="1" u="sng" dirty="0"/>
          </a:p>
          <a:p>
            <a:pPr algn="ctr"/>
            <a:r>
              <a:rPr lang="en-US" altLang="ja-JP" sz="2400" b="1" u="sng" dirty="0"/>
              <a:t>FFJ</a:t>
            </a:r>
            <a:r>
              <a:rPr lang="ja-JP" altLang="en-US" sz="2400" b="1" u="sng" dirty="0"/>
              <a:t>タンポポ調査種類別報告件数の割合</a:t>
            </a:r>
            <a:endParaRPr lang="en-US" altLang="ja-JP" sz="2400" b="1" u="sng" dirty="0"/>
          </a:p>
          <a:p>
            <a:pPr algn="ctr"/>
            <a:r>
              <a:rPr lang="ja-JP" altLang="en-US" sz="2400" b="1" u="sng" dirty="0"/>
              <a:t>（全国集計）</a:t>
            </a:r>
          </a:p>
        </p:txBody>
      </p:sp>
      <p:sp>
        <p:nvSpPr>
          <p:cNvPr id="17" name="次の値と等しい 16">
            <a:extLst>
              <a:ext uri="{FF2B5EF4-FFF2-40B4-BE49-F238E27FC236}">
                <a16:creationId xmlns:a16="http://schemas.microsoft.com/office/drawing/2014/main" id="{4498752C-8862-4368-B681-74C4EE3FA378}"/>
              </a:ext>
            </a:extLst>
          </p:cNvPr>
          <p:cNvSpPr/>
          <p:nvPr/>
        </p:nvSpPr>
        <p:spPr>
          <a:xfrm>
            <a:off x="9999477" y="4018506"/>
            <a:ext cx="409523" cy="354319"/>
          </a:xfrm>
          <a:prstGeom prst="mathEqual">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18" name="次の値と等しい 17">
            <a:extLst>
              <a:ext uri="{FF2B5EF4-FFF2-40B4-BE49-F238E27FC236}">
                <a16:creationId xmlns:a16="http://schemas.microsoft.com/office/drawing/2014/main" id="{04E8D4C1-1865-489E-B85D-3A27F186E866}"/>
              </a:ext>
            </a:extLst>
          </p:cNvPr>
          <p:cNvSpPr/>
          <p:nvPr/>
        </p:nvSpPr>
        <p:spPr>
          <a:xfrm>
            <a:off x="9992646" y="4768618"/>
            <a:ext cx="409523" cy="354319"/>
          </a:xfrm>
          <a:prstGeom prst="mathEqual">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19" name="矢印: 上 18">
            <a:extLst>
              <a:ext uri="{FF2B5EF4-FFF2-40B4-BE49-F238E27FC236}">
                <a16:creationId xmlns:a16="http://schemas.microsoft.com/office/drawing/2014/main" id="{1BCF329A-DBF1-4115-A00E-AF4B2E9DE57B}"/>
              </a:ext>
            </a:extLst>
          </p:cNvPr>
          <p:cNvSpPr/>
          <p:nvPr/>
        </p:nvSpPr>
        <p:spPr>
          <a:xfrm>
            <a:off x="10116106" y="5577648"/>
            <a:ext cx="395862" cy="357247"/>
          </a:xfrm>
          <a:prstGeom prst="upArrow">
            <a:avLst/>
          </a:prstGeom>
          <a:solidFill>
            <a:srgbClr val="FF000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68783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P spid="6" grpId="0" animBg="1"/>
      <p:bldP spid="7" grpId="0"/>
      <p:bldP spid="8" grpId="0"/>
      <p:bldP spid="9" grpId="0" animBg="1"/>
      <p:bldP spid="10" grpId="0" animBg="1"/>
      <p:bldP spid="11" grpId="0" animBg="1"/>
      <p:bldP spid="16" grpId="0"/>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グラフ 16">
            <a:extLst>
              <a:ext uri="{FF2B5EF4-FFF2-40B4-BE49-F238E27FC236}">
                <a16:creationId xmlns:a16="http://schemas.microsoft.com/office/drawing/2014/main" id="{C02D5497-FC8F-4829-AE4A-506111AB7C7F}"/>
              </a:ext>
            </a:extLst>
          </p:cNvPr>
          <p:cNvGraphicFramePr>
            <a:graphicFrameLocks/>
          </p:cNvGraphicFramePr>
          <p:nvPr>
            <p:extLst>
              <p:ext uri="{D42A27DB-BD31-4B8C-83A1-F6EECF244321}">
                <p14:modId xmlns:p14="http://schemas.microsoft.com/office/powerpoint/2010/main" val="2897354323"/>
              </p:ext>
            </p:extLst>
          </p:nvPr>
        </p:nvGraphicFramePr>
        <p:xfrm>
          <a:off x="7382836" y="2623125"/>
          <a:ext cx="3723750" cy="1907587"/>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4">
            <a:extLst>
              <a:ext uri="{FF2B5EF4-FFF2-40B4-BE49-F238E27FC236}">
                <a16:creationId xmlns:a16="http://schemas.microsoft.com/office/drawing/2014/main" id="{7420526F-0BE9-485F-80DA-42A367CC5AD2}"/>
              </a:ext>
            </a:extLst>
          </p:cNvPr>
          <p:cNvSpPr txBox="1"/>
          <p:nvPr/>
        </p:nvSpPr>
        <p:spPr>
          <a:xfrm>
            <a:off x="391886" y="178131"/>
            <a:ext cx="4678877" cy="769441"/>
          </a:xfrm>
          <a:prstGeom prst="rect">
            <a:avLst/>
          </a:prstGeom>
          <a:noFill/>
        </p:spPr>
        <p:txBody>
          <a:bodyPr wrap="square" rtlCol="0">
            <a:spAutoFit/>
          </a:bodyPr>
          <a:lstStyle/>
          <a:p>
            <a:r>
              <a:rPr kumimoji="1" lang="ja-JP" altLang="en-US" sz="4400" b="1" dirty="0"/>
              <a:t>ブロック別の割合</a:t>
            </a:r>
          </a:p>
        </p:txBody>
      </p:sp>
      <p:pic>
        <p:nvPicPr>
          <p:cNvPr id="20" name="図 19">
            <a:extLst>
              <a:ext uri="{FF2B5EF4-FFF2-40B4-BE49-F238E27FC236}">
                <a16:creationId xmlns:a16="http://schemas.microsoft.com/office/drawing/2014/main" id="{8E44340F-254C-4A88-B463-C7DE7EAB60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6564" y="-39680"/>
            <a:ext cx="6638147" cy="6339912"/>
          </a:xfrm>
          <a:prstGeom prst="rect">
            <a:avLst/>
          </a:prstGeom>
        </p:spPr>
      </p:pic>
      <p:graphicFrame>
        <p:nvGraphicFramePr>
          <p:cNvPr id="16" name="グラフ 15">
            <a:extLst>
              <a:ext uri="{FF2B5EF4-FFF2-40B4-BE49-F238E27FC236}">
                <a16:creationId xmlns:a16="http://schemas.microsoft.com/office/drawing/2014/main" id="{C0607814-3FA7-4C36-B255-DFAD6B20657A}"/>
              </a:ext>
            </a:extLst>
          </p:cNvPr>
          <p:cNvGraphicFramePr>
            <a:graphicFrameLocks/>
          </p:cNvGraphicFramePr>
          <p:nvPr>
            <p:extLst>
              <p:ext uri="{D42A27DB-BD31-4B8C-83A1-F6EECF244321}">
                <p14:modId xmlns:p14="http://schemas.microsoft.com/office/powerpoint/2010/main" val="895672425"/>
              </p:ext>
            </p:extLst>
          </p:nvPr>
        </p:nvGraphicFramePr>
        <p:xfrm>
          <a:off x="4254653" y="974677"/>
          <a:ext cx="3511758" cy="19622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グラフ 17">
            <a:extLst>
              <a:ext uri="{FF2B5EF4-FFF2-40B4-BE49-F238E27FC236}">
                <a16:creationId xmlns:a16="http://schemas.microsoft.com/office/drawing/2014/main" id="{3ED09529-7B94-4379-A0CE-DA76D25F96BB}"/>
              </a:ext>
            </a:extLst>
          </p:cNvPr>
          <p:cNvGraphicFramePr>
            <a:graphicFrameLocks/>
          </p:cNvGraphicFramePr>
          <p:nvPr>
            <p:extLst>
              <p:ext uri="{D42A27DB-BD31-4B8C-83A1-F6EECF244321}">
                <p14:modId xmlns:p14="http://schemas.microsoft.com/office/powerpoint/2010/main" val="475482883"/>
              </p:ext>
            </p:extLst>
          </p:nvPr>
        </p:nvGraphicFramePr>
        <p:xfrm>
          <a:off x="7308194" y="841714"/>
          <a:ext cx="4404580" cy="300281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グラフ 9">
            <a:extLst>
              <a:ext uri="{FF2B5EF4-FFF2-40B4-BE49-F238E27FC236}">
                <a16:creationId xmlns:a16="http://schemas.microsoft.com/office/drawing/2014/main" id="{D2BA72AA-1C9E-4C13-ABFA-7AA3C2A27FAD}"/>
              </a:ext>
            </a:extLst>
          </p:cNvPr>
          <p:cNvGraphicFramePr>
            <a:graphicFrameLocks/>
          </p:cNvGraphicFramePr>
          <p:nvPr>
            <p:extLst>
              <p:ext uri="{D42A27DB-BD31-4B8C-83A1-F6EECF244321}">
                <p14:modId xmlns:p14="http://schemas.microsoft.com/office/powerpoint/2010/main" val="4274249452"/>
              </p:ext>
            </p:extLst>
          </p:nvPr>
        </p:nvGraphicFramePr>
        <p:xfrm>
          <a:off x="4041283" y="4950029"/>
          <a:ext cx="2489281" cy="181723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グラフ 8">
            <a:extLst>
              <a:ext uri="{FF2B5EF4-FFF2-40B4-BE49-F238E27FC236}">
                <a16:creationId xmlns:a16="http://schemas.microsoft.com/office/drawing/2014/main" id="{BE599D0D-BBF8-4445-9686-F360C23535E8}"/>
              </a:ext>
            </a:extLst>
          </p:cNvPr>
          <p:cNvGraphicFramePr>
            <a:graphicFrameLocks/>
          </p:cNvGraphicFramePr>
          <p:nvPr>
            <p:extLst>
              <p:ext uri="{D42A27DB-BD31-4B8C-83A1-F6EECF244321}">
                <p14:modId xmlns:p14="http://schemas.microsoft.com/office/powerpoint/2010/main" val="4257448337"/>
              </p:ext>
            </p:extLst>
          </p:nvPr>
        </p:nvGraphicFramePr>
        <p:xfrm>
          <a:off x="558792" y="4685971"/>
          <a:ext cx="2394118" cy="204887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 name="グラフ 11">
            <a:extLst>
              <a:ext uri="{FF2B5EF4-FFF2-40B4-BE49-F238E27FC236}">
                <a16:creationId xmlns:a16="http://schemas.microsoft.com/office/drawing/2014/main" id="{C3D7C396-D106-4123-9654-BB12D4768560}"/>
              </a:ext>
            </a:extLst>
          </p:cNvPr>
          <p:cNvGraphicFramePr>
            <a:graphicFrameLocks/>
          </p:cNvGraphicFramePr>
          <p:nvPr>
            <p:extLst>
              <p:ext uri="{D42A27DB-BD31-4B8C-83A1-F6EECF244321}">
                <p14:modId xmlns:p14="http://schemas.microsoft.com/office/powerpoint/2010/main" val="410732547"/>
              </p:ext>
            </p:extLst>
          </p:nvPr>
        </p:nvGraphicFramePr>
        <p:xfrm>
          <a:off x="2841026" y="2158756"/>
          <a:ext cx="2907084" cy="2027767"/>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5" name="グラフ 14">
            <a:extLst>
              <a:ext uri="{FF2B5EF4-FFF2-40B4-BE49-F238E27FC236}">
                <a16:creationId xmlns:a16="http://schemas.microsoft.com/office/drawing/2014/main" id="{1C095A15-E772-4F49-A175-FE0A94D43C88}"/>
              </a:ext>
            </a:extLst>
          </p:cNvPr>
          <p:cNvGraphicFramePr>
            <a:graphicFrameLocks/>
          </p:cNvGraphicFramePr>
          <p:nvPr>
            <p:extLst>
              <p:ext uri="{D42A27DB-BD31-4B8C-83A1-F6EECF244321}">
                <p14:modId xmlns:p14="http://schemas.microsoft.com/office/powerpoint/2010/main" val="65513050"/>
              </p:ext>
            </p:extLst>
          </p:nvPr>
        </p:nvGraphicFramePr>
        <p:xfrm>
          <a:off x="5782131" y="4286742"/>
          <a:ext cx="4230058" cy="1871552"/>
        </p:xfrm>
        <a:graphic>
          <a:graphicData uri="http://schemas.openxmlformats.org/drawingml/2006/chart">
            <c:chart xmlns:c="http://schemas.openxmlformats.org/drawingml/2006/chart" xmlns:r="http://schemas.openxmlformats.org/officeDocument/2006/relationships" r:id="rId10"/>
          </a:graphicData>
        </a:graphic>
      </p:graphicFrame>
      <p:cxnSp>
        <p:nvCxnSpPr>
          <p:cNvPr id="3" name="直線コネクタ 2"/>
          <p:cNvCxnSpPr/>
          <p:nvPr/>
        </p:nvCxnSpPr>
        <p:spPr>
          <a:xfrm>
            <a:off x="6164898" y="2701443"/>
            <a:ext cx="248602" cy="702157"/>
          </a:xfrm>
          <a:prstGeom prst="line">
            <a:avLst/>
          </a:prstGeom>
          <a:ln w="25400"/>
        </p:spPr>
        <p:style>
          <a:lnRef idx="1">
            <a:schemeClr val="dk1"/>
          </a:lnRef>
          <a:fillRef idx="0">
            <a:schemeClr val="dk1"/>
          </a:fillRef>
          <a:effectRef idx="0">
            <a:schemeClr val="dk1"/>
          </a:effectRef>
          <a:fontRef idx="minor">
            <a:schemeClr val="tx1"/>
          </a:fontRef>
        </p:style>
      </p:cxnSp>
      <p:cxnSp>
        <p:nvCxnSpPr>
          <p:cNvPr id="21" name="直線コネクタ 20"/>
          <p:cNvCxnSpPr/>
          <p:nvPr/>
        </p:nvCxnSpPr>
        <p:spPr>
          <a:xfrm flipV="1">
            <a:off x="7258411" y="3903390"/>
            <a:ext cx="1352189" cy="218824"/>
          </a:xfrm>
          <a:prstGeom prst="line">
            <a:avLst/>
          </a:prstGeom>
          <a:ln w="25400"/>
        </p:spPr>
        <p:style>
          <a:lnRef idx="1">
            <a:schemeClr val="dk1"/>
          </a:lnRef>
          <a:fillRef idx="0">
            <a:schemeClr val="dk1"/>
          </a:fillRef>
          <a:effectRef idx="0">
            <a:schemeClr val="dk1"/>
          </a:effectRef>
          <a:fontRef idx="minor">
            <a:schemeClr val="tx1"/>
          </a:fontRef>
        </p:style>
      </p:cxnSp>
      <p:sp>
        <p:nvSpPr>
          <p:cNvPr id="22" name="テキスト ボックス 1"/>
          <p:cNvSpPr txBox="1"/>
          <p:nvPr/>
        </p:nvSpPr>
        <p:spPr>
          <a:xfrm>
            <a:off x="1922435" y="3897599"/>
            <a:ext cx="1245583" cy="44387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800" b="1" spc="100" baseline="0" dirty="0"/>
              <a:t>中国合計</a:t>
            </a:r>
            <a:endParaRPr lang="en-US" altLang="ja-JP" sz="800" b="1" spc="100" dirty="0"/>
          </a:p>
          <a:p>
            <a:pPr algn="ctr"/>
            <a:r>
              <a:rPr lang="en-US" altLang="ja-JP" sz="800" b="1" spc="100" baseline="0" dirty="0"/>
              <a:t>1441</a:t>
            </a:r>
            <a:r>
              <a:rPr lang="ja-JP" altLang="en-US" sz="800" b="1" spc="100" baseline="0" dirty="0"/>
              <a:t>件</a:t>
            </a:r>
          </a:p>
        </p:txBody>
      </p:sp>
      <p:graphicFrame>
        <p:nvGraphicFramePr>
          <p:cNvPr id="13" name="グラフ 12">
            <a:extLst>
              <a:ext uri="{FF2B5EF4-FFF2-40B4-BE49-F238E27FC236}">
                <a16:creationId xmlns:a16="http://schemas.microsoft.com/office/drawing/2014/main" id="{AB332D2B-B9C2-475B-A158-B92506ED0662}"/>
              </a:ext>
            </a:extLst>
          </p:cNvPr>
          <p:cNvGraphicFramePr>
            <a:graphicFrameLocks/>
          </p:cNvGraphicFramePr>
          <p:nvPr>
            <p:extLst>
              <p:ext uri="{D42A27DB-BD31-4B8C-83A1-F6EECF244321}">
                <p14:modId xmlns:p14="http://schemas.microsoft.com/office/powerpoint/2010/main" val="3641702637"/>
              </p:ext>
            </p:extLst>
          </p:nvPr>
        </p:nvGraphicFramePr>
        <p:xfrm>
          <a:off x="1119640" y="3130276"/>
          <a:ext cx="2851174" cy="1990312"/>
        </p:xfrm>
        <a:graphic>
          <a:graphicData uri="http://schemas.openxmlformats.org/drawingml/2006/chart">
            <c:chart xmlns:c="http://schemas.openxmlformats.org/drawingml/2006/chart" xmlns:r="http://schemas.openxmlformats.org/officeDocument/2006/relationships" r:id="rId11"/>
          </a:graphicData>
        </a:graphic>
      </p:graphicFrame>
      <p:cxnSp>
        <p:nvCxnSpPr>
          <p:cNvPr id="11" name="直線コネクタ 10"/>
          <p:cNvCxnSpPr/>
          <p:nvPr/>
        </p:nvCxnSpPr>
        <p:spPr>
          <a:xfrm flipV="1">
            <a:off x="2631902" y="5318629"/>
            <a:ext cx="1143296" cy="391781"/>
          </a:xfrm>
          <a:prstGeom prst="line">
            <a:avLst/>
          </a:prstGeom>
          <a:ln w="25400"/>
        </p:spPr>
        <p:style>
          <a:lnRef idx="1">
            <a:schemeClr val="dk1"/>
          </a:lnRef>
          <a:fillRef idx="0">
            <a:schemeClr val="dk1"/>
          </a:fillRef>
          <a:effectRef idx="0">
            <a:schemeClr val="dk1"/>
          </a:effectRef>
          <a:fontRef idx="minor">
            <a:schemeClr val="tx1"/>
          </a:fontRef>
        </p:style>
      </p:cxnSp>
      <p:cxnSp>
        <p:nvCxnSpPr>
          <p:cNvPr id="24" name="直線コネクタ 23"/>
          <p:cNvCxnSpPr/>
          <p:nvPr/>
        </p:nvCxnSpPr>
        <p:spPr>
          <a:xfrm flipV="1">
            <a:off x="3312199" y="4341475"/>
            <a:ext cx="1154822" cy="21418"/>
          </a:xfrm>
          <a:prstGeom prst="line">
            <a:avLst/>
          </a:prstGeom>
          <a:ln w="25400"/>
        </p:spPr>
        <p:style>
          <a:lnRef idx="1">
            <a:schemeClr val="dk1"/>
          </a:lnRef>
          <a:fillRef idx="0">
            <a:schemeClr val="dk1"/>
          </a:fillRef>
          <a:effectRef idx="0">
            <a:schemeClr val="dk1"/>
          </a:effectRef>
          <a:fontRef idx="minor">
            <a:schemeClr val="tx1"/>
          </a:fontRef>
        </p:style>
      </p:cxnSp>
      <p:sp>
        <p:nvSpPr>
          <p:cNvPr id="14" name="テキスト ボックス 1">
            <a:extLst>
              <a:ext uri="{FF2B5EF4-FFF2-40B4-BE49-F238E27FC236}">
                <a16:creationId xmlns:a16="http://schemas.microsoft.com/office/drawing/2014/main" id="{C41ADFB8-DF68-4D31-A110-7F7ECD196186}"/>
              </a:ext>
            </a:extLst>
          </p:cNvPr>
          <p:cNvSpPr txBox="1"/>
          <p:nvPr/>
        </p:nvSpPr>
        <p:spPr>
          <a:xfrm>
            <a:off x="2230291" y="3878103"/>
            <a:ext cx="643118" cy="470188"/>
          </a:xfrm>
          <a:prstGeom prst="rect">
            <a:avLst/>
          </a:prstGeom>
          <a:solidFill>
            <a:schemeClr val="bg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b="1" dirty="0"/>
              <a:t>中国合計</a:t>
            </a:r>
            <a:endParaRPr kumimoji="1" lang="en-US" altLang="ja-JP" sz="800" b="1" dirty="0"/>
          </a:p>
          <a:p>
            <a:pPr algn="ctr"/>
            <a:r>
              <a:rPr kumimoji="1" lang="en-US" altLang="ja-JP" sz="800" b="1" dirty="0"/>
              <a:t>819</a:t>
            </a:r>
            <a:r>
              <a:rPr kumimoji="1" lang="ja-JP" altLang="en-US" sz="800" b="1" dirty="0"/>
              <a:t>件</a:t>
            </a:r>
            <a:endParaRPr kumimoji="1" lang="en-US" altLang="ja-JP" sz="800" b="1" dirty="0"/>
          </a:p>
        </p:txBody>
      </p:sp>
    </p:spTree>
    <p:extLst>
      <p:ext uri="{BB962C8B-B14F-4D97-AF65-F5344CB8AC3E}">
        <p14:creationId xmlns:p14="http://schemas.microsoft.com/office/powerpoint/2010/main" val="121811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5" grpId="0"/>
      <p:bldGraphic spid="16" grpId="0">
        <p:bldAsOne/>
      </p:bldGraphic>
      <p:bldGraphic spid="18" grpId="0">
        <p:bldAsOne/>
      </p:bldGraphic>
      <p:bldGraphic spid="10" grpId="0">
        <p:bldAsOne/>
      </p:bldGraphic>
      <p:bldGraphic spid="9" grpId="0">
        <p:bldAsOne/>
      </p:bldGraphic>
      <p:bldGraphic spid="12" grpId="0">
        <p:bldAsOne/>
      </p:bldGraphic>
      <p:bldGraphic spid="15" grpId="0">
        <p:bldAsOne/>
      </p:bldGraphic>
      <p:bldGraphic spid="13" grpId="0">
        <p:bldAsOne/>
      </p:bldGraphic>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1">
            <a:extLst>
              <a:ext uri="{FF2B5EF4-FFF2-40B4-BE49-F238E27FC236}">
                <a16:creationId xmlns:a16="http://schemas.microsoft.com/office/drawing/2014/main" id="{C46805AE-F729-46B8-ADCC-D2048CF9D54C}"/>
              </a:ext>
            </a:extLst>
          </p:cNvPr>
          <p:cNvSpPr txBox="1">
            <a:spLocks/>
          </p:cNvSpPr>
          <p:nvPr/>
        </p:nvSpPr>
        <p:spPr>
          <a:xfrm>
            <a:off x="354457" y="446927"/>
            <a:ext cx="11316985" cy="1104472"/>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6000" b="1" dirty="0">
                <a:latin typeface="+mn-ea"/>
              </a:rPr>
              <a:t>種類別報告件数の内訳（割合）の推移</a:t>
            </a:r>
          </a:p>
        </p:txBody>
      </p:sp>
      <p:graphicFrame>
        <p:nvGraphicFramePr>
          <p:cNvPr id="5" name="グラフ 4">
            <a:extLst>
              <a:ext uri="{FF2B5EF4-FFF2-40B4-BE49-F238E27FC236}">
                <a16:creationId xmlns:a16="http://schemas.microsoft.com/office/drawing/2014/main" id="{F8B4388D-F755-4A93-B26A-8BFC63094458}"/>
              </a:ext>
            </a:extLst>
          </p:cNvPr>
          <p:cNvGraphicFramePr>
            <a:graphicFrameLocks/>
          </p:cNvGraphicFramePr>
          <p:nvPr>
            <p:extLst>
              <p:ext uri="{D42A27DB-BD31-4B8C-83A1-F6EECF244321}">
                <p14:modId xmlns:p14="http://schemas.microsoft.com/office/powerpoint/2010/main" val="2612808761"/>
              </p:ext>
            </p:extLst>
          </p:nvPr>
        </p:nvGraphicFramePr>
        <p:xfrm>
          <a:off x="0" y="1344930"/>
          <a:ext cx="12192000" cy="55130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822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8F3BCA7F-AB8D-40B9-9A2B-6DB9B4C75387}"/>
              </a:ext>
            </a:extLst>
          </p:cNvPr>
          <p:cNvGraphicFramePr>
            <a:graphicFrameLocks/>
          </p:cNvGraphicFramePr>
          <p:nvPr>
            <p:extLst>
              <p:ext uri="{D42A27DB-BD31-4B8C-83A1-F6EECF244321}">
                <p14:modId xmlns:p14="http://schemas.microsoft.com/office/powerpoint/2010/main" val="1781509738"/>
              </p:ext>
            </p:extLst>
          </p:nvPr>
        </p:nvGraphicFramePr>
        <p:xfrm>
          <a:off x="0" y="198338"/>
          <a:ext cx="6096000" cy="64593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a:extLst>
              <a:ext uri="{FF2B5EF4-FFF2-40B4-BE49-F238E27FC236}">
                <a16:creationId xmlns:a16="http://schemas.microsoft.com/office/drawing/2014/main" id="{CF496A42-3238-42F2-8B58-FB0643373F84}"/>
              </a:ext>
            </a:extLst>
          </p:cNvPr>
          <p:cNvGraphicFramePr>
            <a:graphicFrameLocks/>
          </p:cNvGraphicFramePr>
          <p:nvPr>
            <p:extLst>
              <p:ext uri="{D42A27DB-BD31-4B8C-83A1-F6EECF244321}">
                <p14:modId xmlns:p14="http://schemas.microsoft.com/office/powerpoint/2010/main" val="1842530135"/>
              </p:ext>
            </p:extLst>
          </p:nvPr>
        </p:nvGraphicFramePr>
        <p:xfrm>
          <a:off x="6095999" y="198338"/>
          <a:ext cx="6095999" cy="64593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3387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1">
            <a:extLst>
              <a:ext uri="{FF2B5EF4-FFF2-40B4-BE49-F238E27FC236}">
                <a16:creationId xmlns:a16="http://schemas.microsoft.com/office/drawing/2014/main" id="{C46805AE-F729-46B8-ADCC-D2048CF9D54C}"/>
              </a:ext>
            </a:extLst>
          </p:cNvPr>
          <p:cNvSpPr txBox="1">
            <a:spLocks/>
          </p:cNvSpPr>
          <p:nvPr/>
        </p:nvSpPr>
        <p:spPr>
          <a:xfrm>
            <a:off x="457199" y="457200"/>
            <a:ext cx="7484725" cy="1361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6000" b="1" dirty="0">
                <a:latin typeface="+mn-ea"/>
              </a:rPr>
              <a:t>現状と課題</a:t>
            </a:r>
            <a:endParaRPr lang="en-US" altLang="ja-JP" sz="6000" b="1" dirty="0">
              <a:latin typeface="+mn-ea"/>
            </a:endParaRPr>
          </a:p>
        </p:txBody>
      </p:sp>
      <p:sp>
        <p:nvSpPr>
          <p:cNvPr id="2" name="テキスト ボックス 1">
            <a:extLst>
              <a:ext uri="{FF2B5EF4-FFF2-40B4-BE49-F238E27FC236}">
                <a16:creationId xmlns:a16="http://schemas.microsoft.com/office/drawing/2014/main" id="{5C7BB034-58E8-46BF-8C95-57385564BBCE}"/>
              </a:ext>
            </a:extLst>
          </p:cNvPr>
          <p:cNvSpPr txBox="1"/>
          <p:nvPr/>
        </p:nvSpPr>
        <p:spPr>
          <a:xfrm>
            <a:off x="457199" y="1472540"/>
            <a:ext cx="7131133" cy="707886"/>
          </a:xfrm>
          <a:prstGeom prst="rect">
            <a:avLst/>
          </a:prstGeom>
          <a:noFill/>
        </p:spPr>
        <p:txBody>
          <a:bodyPr wrap="square" rtlCol="0">
            <a:spAutoFit/>
          </a:bodyPr>
          <a:lstStyle/>
          <a:p>
            <a:pPr marL="742950" indent="-742950">
              <a:buFont typeface="+mj-lt"/>
              <a:buAutoNum type="arabicPeriod"/>
            </a:pPr>
            <a:r>
              <a:rPr kumimoji="1" lang="ja-JP" altLang="en-US" sz="4000" dirty="0"/>
              <a:t>タンポポの見分けにくさ</a:t>
            </a:r>
          </a:p>
        </p:txBody>
      </p:sp>
      <p:sp>
        <p:nvSpPr>
          <p:cNvPr id="7" name="矢印: 右 6">
            <a:extLst>
              <a:ext uri="{FF2B5EF4-FFF2-40B4-BE49-F238E27FC236}">
                <a16:creationId xmlns:a16="http://schemas.microsoft.com/office/drawing/2014/main" id="{5C84941C-4F6A-4C7E-9D6A-5DD7F42F017A}"/>
              </a:ext>
            </a:extLst>
          </p:cNvPr>
          <p:cNvSpPr/>
          <p:nvPr/>
        </p:nvSpPr>
        <p:spPr>
          <a:xfrm>
            <a:off x="1313565" y="2510118"/>
            <a:ext cx="973776" cy="7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D7DE867A-DD6B-4763-84C9-CF476E50B097}"/>
              </a:ext>
            </a:extLst>
          </p:cNvPr>
          <p:cNvSpPr txBox="1"/>
          <p:nvPr/>
        </p:nvSpPr>
        <p:spPr>
          <a:xfrm>
            <a:off x="4536374" y="2256312"/>
            <a:ext cx="7006442" cy="1384995"/>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dirty="0"/>
              <a:t>資料に注意書きを加える</a:t>
            </a:r>
            <a:endParaRPr kumimoji="1" lang="en-US" altLang="ja-JP" sz="2800" dirty="0"/>
          </a:p>
          <a:p>
            <a:pPr marL="457200" indent="-457200">
              <a:buFont typeface="Arial" panose="020B0604020202020204" pitchFamily="34" charset="0"/>
              <a:buChar char="•"/>
            </a:pPr>
            <a:r>
              <a:rPr kumimoji="1" lang="ja-JP" altLang="en-US" sz="2800" dirty="0"/>
              <a:t>見分け方を教える時間を設ける</a:t>
            </a:r>
            <a:endParaRPr kumimoji="1" lang="en-US" altLang="ja-JP" sz="2800" dirty="0"/>
          </a:p>
          <a:p>
            <a:pPr marL="457200" indent="-457200">
              <a:buFont typeface="Arial" panose="020B0604020202020204" pitchFamily="34" charset="0"/>
              <a:buChar char="•"/>
            </a:pPr>
            <a:r>
              <a:rPr kumimoji="1" lang="ja-JP" altLang="en-US" sz="2800" dirty="0"/>
              <a:t>２区分（在・外）にする</a:t>
            </a:r>
          </a:p>
        </p:txBody>
      </p:sp>
      <p:sp>
        <p:nvSpPr>
          <p:cNvPr id="12" name="テキスト ボックス 11">
            <a:extLst>
              <a:ext uri="{FF2B5EF4-FFF2-40B4-BE49-F238E27FC236}">
                <a16:creationId xmlns:a16="http://schemas.microsoft.com/office/drawing/2014/main" id="{E3A0F180-6800-4926-A369-E96B30B353A0}"/>
              </a:ext>
            </a:extLst>
          </p:cNvPr>
          <p:cNvSpPr txBox="1"/>
          <p:nvPr/>
        </p:nvSpPr>
        <p:spPr>
          <a:xfrm>
            <a:off x="457199" y="4323632"/>
            <a:ext cx="7131133" cy="707886"/>
          </a:xfrm>
          <a:prstGeom prst="rect">
            <a:avLst/>
          </a:prstGeom>
          <a:noFill/>
        </p:spPr>
        <p:txBody>
          <a:bodyPr wrap="square" rtlCol="0">
            <a:spAutoFit/>
          </a:bodyPr>
          <a:lstStyle/>
          <a:p>
            <a:r>
              <a:rPr kumimoji="1" lang="en-US" altLang="ja-JP" sz="4000" dirty="0"/>
              <a:t>2.</a:t>
            </a:r>
            <a:r>
              <a:rPr kumimoji="1" lang="ja-JP" altLang="en-US" sz="4000" dirty="0"/>
              <a:t>  調査件数の少なさ</a:t>
            </a:r>
            <a:endParaRPr kumimoji="1" lang="en-US" altLang="ja-JP" sz="4000" dirty="0"/>
          </a:p>
        </p:txBody>
      </p:sp>
      <p:sp>
        <p:nvSpPr>
          <p:cNvPr id="13" name="矢印: 右 12">
            <a:extLst>
              <a:ext uri="{FF2B5EF4-FFF2-40B4-BE49-F238E27FC236}">
                <a16:creationId xmlns:a16="http://schemas.microsoft.com/office/drawing/2014/main" id="{35615768-D32F-4B15-9B8B-6D7F782EBA0D}"/>
              </a:ext>
            </a:extLst>
          </p:cNvPr>
          <p:cNvSpPr/>
          <p:nvPr/>
        </p:nvSpPr>
        <p:spPr>
          <a:xfrm>
            <a:off x="1313565" y="5209075"/>
            <a:ext cx="973776" cy="7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C8A5DD03-843D-49C4-992E-68F803FDEE91}"/>
              </a:ext>
            </a:extLst>
          </p:cNvPr>
          <p:cNvSpPr txBox="1"/>
          <p:nvPr/>
        </p:nvSpPr>
        <p:spPr>
          <a:xfrm>
            <a:off x="4536374" y="5209075"/>
            <a:ext cx="7006442" cy="954107"/>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dirty="0"/>
              <a:t>調査の呼びかけを早い段階で行う</a:t>
            </a:r>
            <a:endParaRPr kumimoji="1" lang="en-US" altLang="ja-JP" sz="2800" dirty="0"/>
          </a:p>
          <a:p>
            <a:pPr marL="457200" indent="-457200">
              <a:buFont typeface="Arial" panose="020B0604020202020204" pitchFamily="34" charset="0"/>
              <a:buChar char="•"/>
            </a:pPr>
            <a:r>
              <a:rPr kumimoji="1" lang="ja-JP" altLang="en-US" sz="2800" dirty="0"/>
              <a:t>目的をきちんと説明する</a:t>
            </a:r>
            <a:endParaRPr kumimoji="1" lang="en-US" altLang="ja-JP" sz="2800" dirty="0"/>
          </a:p>
        </p:txBody>
      </p:sp>
    </p:spTree>
    <p:extLst>
      <p:ext uri="{BB962C8B-B14F-4D97-AF65-F5344CB8AC3E}">
        <p14:creationId xmlns:p14="http://schemas.microsoft.com/office/powerpoint/2010/main" val="315171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0"/>
                                        <p:tgtEl>
                                          <p:spTgt spid="7"/>
                                        </p:tgtEl>
                                      </p:cBhvr>
                                    </p:animEffect>
                                  </p:childTnLst>
                                </p:cTn>
                              </p:par>
                              <p:par>
                                <p:cTn id="20" presetID="42" presetClass="path" presetSubtype="0" accel="50000" decel="50000" fill="hold" grpId="1" nodeType="withEffect">
                                  <p:stCondLst>
                                    <p:cond delay="0"/>
                                  </p:stCondLst>
                                  <p:childTnLst>
                                    <p:animMotion origin="layout" path="M 3.75E-6 3.7037E-6 L 0.16562 3.7037E-6 " pathEditMode="relative" rAng="0" ptsTypes="AA">
                                      <p:cBhvr>
                                        <p:cTn id="21" dur="2000" fill="hold"/>
                                        <p:tgtEl>
                                          <p:spTgt spid="7"/>
                                        </p:tgtEl>
                                        <p:attrNameLst>
                                          <p:attrName>ppt_x</p:attrName>
                                          <p:attrName>ppt_y</p:attrName>
                                        </p:attrNameLst>
                                      </p:cBhvr>
                                      <p:rCtr x="8281" y="0"/>
                                    </p:animMotion>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0"/>
                                        <p:tgtEl>
                                          <p:spTgt spid="13"/>
                                        </p:tgtEl>
                                      </p:cBhvr>
                                    </p:animEffect>
                                  </p:childTnLst>
                                </p:cTn>
                              </p:par>
                              <p:par>
                                <p:cTn id="38" presetID="42" presetClass="path" presetSubtype="0" accel="50000" decel="50000" fill="hold" grpId="1" nodeType="withEffect">
                                  <p:stCondLst>
                                    <p:cond delay="0"/>
                                  </p:stCondLst>
                                  <p:childTnLst>
                                    <p:animMotion origin="layout" path="M 3.75E-6 -4.81481E-6 L 0.16562 -4.81481E-6 " pathEditMode="relative" rAng="0" ptsTypes="AA">
                                      <p:cBhvr>
                                        <p:cTn id="39" dur="2000" fill="hold"/>
                                        <p:tgtEl>
                                          <p:spTgt spid="13"/>
                                        </p:tgtEl>
                                        <p:attrNameLst>
                                          <p:attrName>ppt_x</p:attrName>
                                          <p:attrName>ppt_y</p:attrName>
                                        </p:attrNameLst>
                                      </p:cBhvr>
                                      <p:rCtr x="8281" y="0"/>
                                    </p:animMotion>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7" grpId="0" animBg="1"/>
      <p:bldP spid="7" grpId="1" animBg="1"/>
      <p:bldP spid="9" grpId="0"/>
      <p:bldP spid="12" grpId="0"/>
      <p:bldP spid="13" grpId="0" animBg="1"/>
      <p:bldP spid="13" grpId="1"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566E4D9B-1609-406A-BA63-1D12D5A06A75}"/>
              </a:ext>
            </a:extLst>
          </p:cNvPr>
          <p:cNvSpPr txBox="1">
            <a:spLocks/>
          </p:cNvSpPr>
          <p:nvPr/>
        </p:nvSpPr>
        <p:spPr>
          <a:xfrm>
            <a:off x="452063" y="1034836"/>
            <a:ext cx="10585807" cy="29172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7200" b="1" dirty="0">
                <a:latin typeface="+mn-ea"/>
                <a:ea typeface="+mn-ea"/>
              </a:rPr>
              <a:t>以上で報告を終わります</a:t>
            </a:r>
            <a:endParaRPr lang="en-US" altLang="ja-JP" sz="7200" b="1" dirty="0">
              <a:latin typeface="+mn-ea"/>
              <a:ea typeface="+mn-ea"/>
            </a:endParaRPr>
          </a:p>
          <a:p>
            <a:endParaRPr lang="ja-JP" altLang="en-US" sz="7200" b="1" dirty="0">
              <a:latin typeface="+mn-ea"/>
              <a:ea typeface="+mn-ea"/>
            </a:endParaRPr>
          </a:p>
        </p:txBody>
      </p:sp>
      <p:sp>
        <p:nvSpPr>
          <p:cNvPr id="5" name="タイトル 1">
            <a:extLst>
              <a:ext uri="{FF2B5EF4-FFF2-40B4-BE49-F238E27FC236}">
                <a16:creationId xmlns:a16="http://schemas.microsoft.com/office/drawing/2014/main" id="{7EA9A232-99BE-4933-A4E1-40020E593037}"/>
              </a:ext>
            </a:extLst>
          </p:cNvPr>
          <p:cNvSpPr txBox="1">
            <a:spLocks/>
          </p:cNvSpPr>
          <p:nvPr/>
        </p:nvSpPr>
        <p:spPr>
          <a:xfrm>
            <a:off x="1154130" y="2350289"/>
            <a:ext cx="10585807" cy="29172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7200" b="1" dirty="0">
                <a:latin typeface="+mn-ea"/>
                <a:ea typeface="+mn-ea"/>
              </a:rPr>
              <a:t>ありがとうございました</a:t>
            </a:r>
          </a:p>
        </p:txBody>
      </p:sp>
      <p:pic>
        <p:nvPicPr>
          <p:cNvPr id="4" name="図 3">
            <a:extLst>
              <a:ext uri="{FF2B5EF4-FFF2-40B4-BE49-F238E27FC236}">
                <a16:creationId xmlns:a16="http://schemas.microsoft.com/office/drawing/2014/main" id="{F64F0AEE-831B-4FD9-A082-9D0933EC2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063" y="4367090"/>
            <a:ext cx="2289457" cy="2215942"/>
          </a:xfrm>
          <a:prstGeom prst="rect">
            <a:avLst/>
          </a:prstGeom>
        </p:spPr>
      </p:pic>
    </p:spTree>
    <p:extLst>
      <p:ext uri="{BB962C8B-B14F-4D97-AF65-F5344CB8AC3E}">
        <p14:creationId xmlns:p14="http://schemas.microsoft.com/office/powerpoint/2010/main" val="2557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4195" y="104401"/>
            <a:ext cx="7406640" cy="1356360"/>
          </a:xfrm>
        </p:spPr>
        <p:txBody>
          <a:bodyPr>
            <a:normAutofit fontScale="90000"/>
          </a:bodyPr>
          <a:lstStyle/>
          <a:p>
            <a:r>
              <a:rPr lang="ja-JP" altLang="en-US" sz="5400" b="1" dirty="0">
                <a:solidFill>
                  <a:schemeClr val="tx1"/>
                </a:solidFill>
                <a:latin typeface="+mn-ea"/>
                <a:ea typeface="+mn-ea"/>
              </a:rPr>
              <a:t>２</a:t>
            </a:r>
            <a:r>
              <a:rPr lang="en-US" altLang="ja-JP" sz="5400" b="1" dirty="0">
                <a:solidFill>
                  <a:schemeClr val="tx1"/>
                </a:solidFill>
                <a:latin typeface="+mn-ea"/>
                <a:ea typeface="+mn-ea"/>
              </a:rPr>
              <a:t>. </a:t>
            </a:r>
            <a:r>
              <a:rPr lang="ja-JP" altLang="en-US" sz="5400" b="1" dirty="0">
                <a:solidFill>
                  <a:schemeClr val="tx1"/>
                </a:solidFill>
                <a:latin typeface="+mn-ea"/>
                <a:ea typeface="+mn-ea"/>
              </a:rPr>
              <a:t>これまでの取り組み</a:t>
            </a:r>
          </a:p>
        </p:txBody>
      </p:sp>
      <p:pic>
        <p:nvPicPr>
          <p:cNvPr id="4"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9501" y="1320220"/>
            <a:ext cx="2113498" cy="2083636"/>
          </a:xfr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7742" y="1320220"/>
            <a:ext cx="2100612" cy="2082949"/>
          </a:xfrm>
          <a:prstGeom prst="rect">
            <a:avLst/>
          </a:prstGeom>
        </p:spPr>
      </p:pic>
      <p:pic>
        <p:nvPicPr>
          <p:cNvPr id="10" name="図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2239" y="1320220"/>
            <a:ext cx="2113498" cy="2082545"/>
          </a:xfrm>
          <a:prstGeom prst="rect">
            <a:avLst/>
          </a:prstGeom>
        </p:spPr>
      </p:pic>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44535" y="4159561"/>
            <a:ext cx="2113498" cy="2101346"/>
          </a:xfrm>
          <a:prstGeom prst="rect">
            <a:avLst/>
          </a:prstGeom>
        </p:spPr>
      </p:pic>
      <p:pic>
        <p:nvPicPr>
          <p:cNvPr id="12" name="図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9925" y="4065347"/>
            <a:ext cx="1762053" cy="2165985"/>
          </a:xfrm>
          <a:prstGeom prst="rect">
            <a:avLst/>
          </a:prstGeom>
        </p:spPr>
      </p:pic>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841" y="4111319"/>
            <a:ext cx="2113498" cy="2113498"/>
          </a:xfrm>
          <a:prstGeom prst="rect">
            <a:avLst/>
          </a:prstGeom>
        </p:spPr>
      </p:pic>
      <p:sp>
        <p:nvSpPr>
          <p:cNvPr id="14" name="右矢印 13"/>
          <p:cNvSpPr/>
          <p:nvPr/>
        </p:nvSpPr>
        <p:spPr>
          <a:xfrm>
            <a:off x="3505807" y="2143525"/>
            <a:ext cx="519758" cy="65509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5" name="右矢印 14"/>
          <p:cNvSpPr/>
          <p:nvPr/>
        </p:nvSpPr>
        <p:spPr>
          <a:xfrm>
            <a:off x="6911162" y="2112571"/>
            <a:ext cx="598269" cy="717001"/>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6" name="右矢印 15"/>
          <p:cNvSpPr/>
          <p:nvPr/>
        </p:nvSpPr>
        <p:spPr>
          <a:xfrm>
            <a:off x="1506491" y="4882688"/>
            <a:ext cx="519758" cy="65509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7" name="右矢印 16"/>
          <p:cNvSpPr/>
          <p:nvPr/>
        </p:nvSpPr>
        <p:spPr>
          <a:xfrm>
            <a:off x="4847602" y="4814448"/>
            <a:ext cx="540230" cy="72333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8" name="右矢印 17"/>
          <p:cNvSpPr/>
          <p:nvPr/>
        </p:nvSpPr>
        <p:spPr>
          <a:xfrm>
            <a:off x="8133030" y="4882688"/>
            <a:ext cx="519758" cy="65509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右矢印 18"/>
          <p:cNvSpPr/>
          <p:nvPr/>
        </p:nvSpPr>
        <p:spPr>
          <a:xfrm>
            <a:off x="10407914" y="2188712"/>
            <a:ext cx="519758" cy="65509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 name="テキスト ボックス 19"/>
          <p:cNvSpPr txBox="1"/>
          <p:nvPr/>
        </p:nvSpPr>
        <p:spPr>
          <a:xfrm>
            <a:off x="1251219" y="3508761"/>
            <a:ext cx="1550061" cy="461665"/>
          </a:xfrm>
          <a:prstGeom prst="rect">
            <a:avLst/>
          </a:prstGeom>
          <a:noFill/>
        </p:spPr>
        <p:txBody>
          <a:bodyPr wrap="square" rtlCol="0">
            <a:spAutoFit/>
          </a:bodyPr>
          <a:lstStyle/>
          <a:p>
            <a:r>
              <a:rPr lang="ja-JP" altLang="en-US" sz="2400" b="1" dirty="0"/>
              <a:t>タンポポ</a:t>
            </a:r>
          </a:p>
        </p:txBody>
      </p:sp>
      <p:sp>
        <p:nvSpPr>
          <p:cNvPr id="21" name="テキスト ボックス 20"/>
          <p:cNvSpPr txBox="1"/>
          <p:nvPr/>
        </p:nvSpPr>
        <p:spPr>
          <a:xfrm>
            <a:off x="3733099" y="3540737"/>
            <a:ext cx="3314380" cy="461665"/>
          </a:xfrm>
          <a:prstGeom prst="rect">
            <a:avLst/>
          </a:prstGeom>
          <a:noFill/>
        </p:spPr>
        <p:txBody>
          <a:bodyPr wrap="square" rtlCol="0">
            <a:spAutoFit/>
          </a:bodyPr>
          <a:lstStyle/>
          <a:p>
            <a:r>
              <a:rPr lang="ja-JP" altLang="en-US" sz="2400" b="1" dirty="0"/>
              <a:t>セイタカアワダチソウ</a:t>
            </a:r>
          </a:p>
        </p:txBody>
      </p:sp>
      <p:sp>
        <p:nvSpPr>
          <p:cNvPr id="22" name="テキスト ボックス 21"/>
          <p:cNvSpPr txBox="1"/>
          <p:nvPr/>
        </p:nvSpPr>
        <p:spPr>
          <a:xfrm>
            <a:off x="7509431" y="3562363"/>
            <a:ext cx="3314380" cy="461660"/>
          </a:xfrm>
          <a:prstGeom prst="rect">
            <a:avLst/>
          </a:prstGeom>
          <a:noFill/>
        </p:spPr>
        <p:txBody>
          <a:bodyPr wrap="square" rtlCol="0">
            <a:spAutoFit/>
          </a:bodyPr>
          <a:lstStyle/>
          <a:p>
            <a:r>
              <a:rPr lang="ja-JP" altLang="en-US" sz="2400" b="1" dirty="0"/>
              <a:t>アメリカセンダングサ</a:t>
            </a:r>
          </a:p>
        </p:txBody>
      </p:sp>
      <p:sp>
        <p:nvSpPr>
          <p:cNvPr id="23" name="テキスト ボックス 22"/>
          <p:cNvSpPr txBox="1"/>
          <p:nvPr/>
        </p:nvSpPr>
        <p:spPr>
          <a:xfrm>
            <a:off x="2977764" y="6260907"/>
            <a:ext cx="2139953" cy="461665"/>
          </a:xfrm>
          <a:prstGeom prst="rect">
            <a:avLst/>
          </a:prstGeom>
          <a:noFill/>
        </p:spPr>
        <p:txBody>
          <a:bodyPr wrap="square" rtlCol="0">
            <a:spAutoFit/>
          </a:bodyPr>
          <a:lstStyle/>
          <a:p>
            <a:r>
              <a:rPr lang="ja-JP" altLang="en-US" sz="2400" b="1" dirty="0"/>
              <a:t>セミ</a:t>
            </a:r>
          </a:p>
        </p:txBody>
      </p:sp>
      <p:sp>
        <p:nvSpPr>
          <p:cNvPr id="24" name="テキスト ボックス 23"/>
          <p:cNvSpPr txBox="1"/>
          <p:nvPr/>
        </p:nvSpPr>
        <p:spPr>
          <a:xfrm>
            <a:off x="6212643" y="6288337"/>
            <a:ext cx="1723283" cy="461665"/>
          </a:xfrm>
          <a:prstGeom prst="rect">
            <a:avLst/>
          </a:prstGeom>
          <a:noFill/>
        </p:spPr>
        <p:txBody>
          <a:bodyPr wrap="square" rtlCol="0">
            <a:spAutoFit/>
          </a:bodyPr>
          <a:lstStyle/>
          <a:p>
            <a:r>
              <a:rPr lang="ja-JP" altLang="en-US" sz="2400" b="1" dirty="0"/>
              <a:t>ツバメ</a:t>
            </a:r>
          </a:p>
        </p:txBody>
      </p:sp>
      <p:sp>
        <p:nvSpPr>
          <p:cNvPr id="25" name="テキスト ボックス 24"/>
          <p:cNvSpPr txBox="1"/>
          <p:nvPr/>
        </p:nvSpPr>
        <p:spPr>
          <a:xfrm>
            <a:off x="9427755" y="6312113"/>
            <a:ext cx="1525670" cy="461665"/>
          </a:xfrm>
          <a:prstGeom prst="rect">
            <a:avLst/>
          </a:prstGeom>
          <a:noFill/>
        </p:spPr>
        <p:txBody>
          <a:bodyPr wrap="square" rtlCol="0">
            <a:spAutoFit/>
          </a:bodyPr>
          <a:lstStyle/>
          <a:p>
            <a:r>
              <a:rPr lang="ja-JP" altLang="en-US" sz="2400" b="1" dirty="0"/>
              <a:t>タンポポ</a:t>
            </a:r>
          </a:p>
        </p:txBody>
      </p:sp>
    </p:spTree>
    <p:extLst>
      <p:ext uri="{BB962C8B-B14F-4D97-AF65-F5344CB8AC3E}">
        <p14:creationId xmlns:p14="http://schemas.microsoft.com/office/powerpoint/2010/main" val="379953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randombar(horizontal)">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par>
                          <p:cTn id="35" fill="hold">
                            <p:stCondLst>
                              <p:cond delay="500"/>
                            </p:stCondLst>
                            <p:childTnLst>
                              <p:par>
                                <p:cTn id="36" presetID="14" presetClass="entr" presetSubtype="1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childTnLst>
                          </p:cTn>
                        </p:par>
                        <p:par>
                          <p:cTn id="47" fill="hold">
                            <p:stCondLst>
                              <p:cond delay="500"/>
                            </p:stCondLst>
                            <p:childTnLst>
                              <p:par>
                                <p:cTn id="48" presetID="14" presetClass="entr" presetSubtype="1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randombar(horizontal)">
                                      <p:cBhvr>
                                        <p:cTn id="50" dur="500"/>
                                        <p:tgtEl>
                                          <p:spTgt spid="16"/>
                                        </p:tgtEl>
                                      </p:cBhvr>
                                    </p:animEffect>
                                  </p:childTnLst>
                                </p:cTn>
                              </p:par>
                            </p:childTnLst>
                          </p:cTn>
                        </p:par>
                        <p:par>
                          <p:cTn id="51" fill="hold">
                            <p:stCondLst>
                              <p:cond delay="1000"/>
                            </p:stCondLst>
                            <p:childTnLst>
                              <p:par>
                                <p:cTn id="52" presetID="14" presetClass="entr" presetSubtype="1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randombar(horizontal)">
                                      <p:cBhvr>
                                        <p:cTn id="54" dur="500"/>
                                        <p:tgtEl>
                                          <p:spTgt spid="1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randombar(horizontal)">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randombar(horizontal)">
                                      <p:cBhvr>
                                        <p:cTn id="62" dur="500"/>
                                        <p:tgtEl>
                                          <p:spTgt spid="17"/>
                                        </p:tgtEl>
                                      </p:cBhvr>
                                    </p:animEffect>
                                  </p:childTnLst>
                                </p:cTn>
                              </p:par>
                            </p:childTnLst>
                          </p:cTn>
                        </p:par>
                        <p:par>
                          <p:cTn id="63" fill="hold">
                            <p:stCondLst>
                              <p:cond delay="500"/>
                            </p:stCondLst>
                            <p:childTnLst>
                              <p:par>
                                <p:cTn id="64" presetID="14" presetClass="entr" presetSubtype="1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randombar(horizontal)">
                                      <p:cBhvr>
                                        <p:cTn id="66" dur="500"/>
                                        <p:tgtEl>
                                          <p:spTgt spid="12"/>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randombar(horizontal)">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randombar(horizontal)">
                                      <p:cBhvr>
                                        <p:cTn id="74" dur="500"/>
                                        <p:tgtEl>
                                          <p:spTgt spid="18"/>
                                        </p:tgtEl>
                                      </p:cBhvr>
                                    </p:animEffect>
                                  </p:childTnLst>
                                </p:cTn>
                              </p:par>
                            </p:childTnLst>
                          </p:cTn>
                        </p:par>
                        <p:par>
                          <p:cTn id="75" fill="hold">
                            <p:stCondLst>
                              <p:cond delay="500"/>
                            </p:stCondLst>
                            <p:childTnLst>
                              <p:par>
                                <p:cTn id="76" presetID="14" presetClass="entr" presetSubtype="10"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randombar(horizontal)">
                                      <p:cBhvr>
                                        <p:cTn id="78" dur="500"/>
                                        <p:tgtEl>
                                          <p:spTgt spid="1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randombar(horizontal)">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図表 4"/>
          <p:cNvGraphicFramePr/>
          <p:nvPr>
            <p:extLst>
              <p:ext uri="{D42A27DB-BD31-4B8C-83A1-F6EECF244321}">
                <p14:modId xmlns:p14="http://schemas.microsoft.com/office/powerpoint/2010/main" val="46859566"/>
              </p:ext>
            </p:extLst>
          </p:nvPr>
        </p:nvGraphicFramePr>
        <p:xfrm>
          <a:off x="0" y="1216157"/>
          <a:ext cx="10304980" cy="56418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28372" y="1872391"/>
            <a:ext cx="1679316" cy="1415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5848"/>
          <a:stretch/>
        </p:blipFill>
        <p:spPr bwMode="auto">
          <a:xfrm>
            <a:off x="3859574" y="5348128"/>
            <a:ext cx="1519575" cy="13608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7999" r="24154" b="10914"/>
          <a:stretch/>
        </p:blipFill>
        <p:spPr bwMode="auto">
          <a:xfrm>
            <a:off x="3859575" y="3647850"/>
            <a:ext cx="1452164" cy="1490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テキスト ボックス 6"/>
          <p:cNvSpPr txBox="1"/>
          <p:nvPr/>
        </p:nvSpPr>
        <p:spPr>
          <a:xfrm>
            <a:off x="514905" y="277672"/>
            <a:ext cx="8208912" cy="923330"/>
          </a:xfrm>
          <a:prstGeom prst="rect">
            <a:avLst/>
          </a:prstGeom>
          <a:noFill/>
        </p:spPr>
        <p:txBody>
          <a:bodyPr wrap="square" rtlCol="0">
            <a:spAutoFit/>
          </a:bodyPr>
          <a:lstStyle/>
          <a:p>
            <a:r>
              <a:rPr lang="ja-JP" altLang="en-US" sz="5400" b="1" dirty="0">
                <a:latin typeface="+mn-ea"/>
              </a:rPr>
              <a:t>３</a:t>
            </a:r>
            <a:r>
              <a:rPr lang="en-US" altLang="ja-JP" sz="5400" b="1" dirty="0">
                <a:latin typeface="+mn-ea"/>
              </a:rPr>
              <a:t>.</a:t>
            </a:r>
            <a:r>
              <a:rPr lang="ja-JP" altLang="en-US" sz="5400" b="1" dirty="0">
                <a:latin typeface="+mn-ea"/>
              </a:rPr>
              <a:t>種類の見分け方</a:t>
            </a:r>
          </a:p>
        </p:txBody>
      </p:sp>
      <p:sp>
        <p:nvSpPr>
          <p:cNvPr id="8" name="テキスト ボックス 7"/>
          <p:cNvSpPr txBox="1"/>
          <p:nvPr/>
        </p:nvSpPr>
        <p:spPr>
          <a:xfrm>
            <a:off x="5658734" y="4099466"/>
            <a:ext cx="5951064" cy="830997"/>
          </a:xfrm>
          <a:prstGeom prst="rect">
            <a:avLst/>
          </a:prstGeom>
          <a:noFill/>
        </p:spPr>
        <p:txBody>
          <a:bodyPr wrap="square" rtlCol="0">
            <a:spAutoFit/>
          </a:bodyPr>
          <a:lstStyle/>
          <a:p>
            <a:r>
              <a:rPr lang="ja-JP" altLang="en-US" sz="2400" b="1" dirty="0">
                <a:solidFill>
                  <a:srgbClr val="FF0000"/>
                </a:solidFill>
              </a:rPr>
              <a:t>外来タンポポ</a:t>
            </a:r>
            <a:r>
              <a:rPr lang="ja-JP" altLang="en-US" sz="2400" b="1" dirty="0"/>
              <a:t>　</a:t>
            </a:r>
            <a:endParaRPr lang="en-US" altLang="ja-JP" sz="2400" b="1" dirty="0"/>
          </a:p>
          <a:p>
            <a:r>
              <a:rPr lang="en-US" altLang="ja-JP" sz="2400" b="1" dirty="0"/>
              <a:t>ex.</a:t>
            </a:r>
            <a:r>
              <a:rPr lang="ja-JP" altLang="en-US" sz="2400" b="1" dirty="0"/>
              <a:t> セイヨウタンポポ、アカミタンポポ</a:t>
            </a:r>
          </a:p>
        </p:txBody>
      </p:sp>
      <p:sp>
        <p:nvSpPr>
          <p:cNvPr id="9" name="テキスト ボックス 8"/>
          <p:cNvSpPr txBox="1"/>
          <p:nvPr/>
        </p:nvSpPr>
        <p:spPr>
          <a:xfrm>
            <a:off x="5658734" y="5469978"/>
            <a:ext cx="6053805" cy="1200329"/>
          </a:xfrm>
          <a:prstGeom prst="rect">
            <a:avLst/>
          </a:prstGeom>
          <a:noFill/>
        </p:spPr>
        <p:txBody>
          <a:bodyPr wrap="square" rtlCol="0">
            <a:spAutoFit/>
          </a:bodyPr>
          <a:lstStyle/>
          <a:p>
            <a:r>
              <a:rPr lang="ja-JP" altLang="en-US" sz="2400" b="1" dirty="0">
                <a:solidFill>
                  <a:srgbClr val="FF0000"/>
                </a:solidFill>
              </a:rPr>
              <a:t>在来タンポポ</a:t>
            </a:r>
            <a:r>
              <a:rPr lang="ja-JP" altLang="en-US" sz="2400" b="1" dirty="0"/>
              <a:t>　</a:t>
            </a:r>
            <a:endParaRPr lang="en-US" altLang="ja-JP" sz="2400" b="1" dirty="0"/>
          </a:p>
          <a:p>
            <a:r>
              <a:rPr lang="en-US" altLang="ja-JP" sz="2400" b="1" dirty="0"/>
              <a:t>ex.</a:t>
            </a:r>
            <a:r>
              <a:rPr lang="ja-JP" altLang="en-US" sz="2400" b="1" dirty="0"/>
              <a:t>カンサイタンポポ、エゾタンポポ、</a:t>
            </a:r>
            <a:endParaRPr lang="en-US" altLang="ja-JP" sz="2400" b="1" dirty="0"/>
          </a:p>
          <a:p>
            <a:r>
              <a:rPr lang="ja-JP" altLang="en-US" sz="2400" b="1" dirty="0"/>
              <a:t>　　トウカイタンポポ</a:t>
            </a:r>
          </a:p>
        </p:txBody>
      </p:sp>
      <p:sp>
        <p:nvSpPr>
          <p:cNvPr id="10" name="テキスト ボックス 9"/>
          <p:cNvSpPr txBox="1"/>
          <p:nvPr/>
        </p:nvSpPr>
        <p:spPr>
          <a:xfrm>
            <a:off x="8216229" y="3303362"/>
            <a:ext cx="4323225" cy="400110"/>
          </a:xfrm>
          <a:prstGeom prst="rect">
            <a:avLst/>
          </a:prstGeom>
          <a:noFill/>
        </p:spPr>
        <p:txBody>
          <a:bodyPr wrap="square" rtlCol="0">
            <a:spAutoFit/>
          </a:bodyPr>
          <a:lstStyle/>
          <a:p>
            <a:r>
              <a:rPr lang="ja-JP" altLang="en-US" sz="2000" b="1" dirty="0"/>
              <a:t>シロバナタンポポ</a:t>
            </a:r>
          </a:p>
        </p:txBody>
      </p:sp>
    </p:spTree>
    <p:extLst>
      <p:ext uri="{BB962C8B-B14F-4D97-AF65-F5344CB8AC3E}">
        <p14:creationId xmlns:p14="http://schemas.microsoft.com/office/powerpoint/2010/main" val="158667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graphicEl>
                                              <a:dgm id="{EE733087-32A2-4BC5-A9CF-585561A3BCF3}"/>
                                            </p:graphicEl>
                                          </p:spTgt>
                                        </p:tgtEl>
                                        <p:attrNameLst>
                                          <p:attrName>style.visibility</p:attrName>
                                        </p:attrNameLst>
                                      </p:cBhvr>
                                      <p:to>
                                        <p:strVal val="visible"/>
                                      </p:to>
                                    </p:set>
                                    <p:animEffect transition="in" filter="fade">
                                      <p:cBhvr>
                                        <p:cTn id="14" dur="500"/>
                                        <p:tgtEl>
                                          <p:spTgt spid="5">
                                            <p:graphicEl>
                                              <a:dgm id="{EE733087-32A2-4BC5-A9CF-585561A3BCF3}"/>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graphicEl>
                                              <a:dgm id="{21ACA9F4-D550-423E-89FD-1D5702C6B673}"/>
                                            </p:graphicEl>
                                          </p:spTgt>
                                        </p:tgtEl>
                                        <p:attrNameLst>
                                          <p:attrName>style.visibility</p:attrName>
                                        </p:attrNameLst>
                                      </p:cBhvr>
                                      <p:to>
                                        <p:strVal val="visible"/>
                                      </p:to>
                                    </p:set>
                                    <p:animEffect transition="in" filter="fade">
                                      <p:cBhvr>
                                        <p:cTn id="19" dur="500"/>
                                        <p:tgtEl>
                                          <p:spTgt spid="5">
                                            <p:graphicEl>
                                              <a:dgm id="{21ACA9F4-D550-423E-89FD-1D5702C6B673}"/>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graphicEl>
                                              <a:dgm id="{9E5F5169-EA4D-48CE-98D2-A77057DDE743}"/>
                                            </p:graphicEl>
                                          </p:spTgt>
                                        </p:tgtEl>
                                        <p:attrNameLst>
                                          <p:attrName>style.visibility</p:attrName>
                                        </p:attrNameLst>
                                      </p:cBhvr>
                                      <p:to>
                                        <p:strVal val="visible"/>
                                      </p:to>
                                    </p:set>
                                    <p:animEffect transition="in" filter="fade">
                                      <p:cBhvr>
                                        <p:cTn id="22" dur="500"/>
                                        <p:tgtEl>
                                          <p:spTgt spid="5">
                                            <p:graphicEl>
                                              <a:dgm id="{9E5F5169-EA4D-48CE-98D2-A77057DDE74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dgm id="{50AA13C3-CC15-40AE-8F4F-5D3D23836EBC}"/>
                                            </p:graphicEl>
                                          </p:spTgt>
                                        </p:tgtEl>
                                        <p:attrNameLst>
                                          <p:attrName>style.visibility</p:attrName>
                                        </p:attrNameLst>
                                      </p:cBhvr>
                                      <p:to>
                                        <p:strVal val="visible"/>
                                      </p:to>
                                    </p:set>
                                    <p:animEffect transition="in" filter="fade">
                                      <p:cBhvr>
                                        <p:cTn id="27" dur="500"/>
                                        <p:tgtEl>
                                          <p:spTgt spid="5">
                                            <p:graphicEl>
                                              <a:dgm id="{50AA13C3-CC15-40AE-8F4F-5D3D23836EBC}"/>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graphicEl>
                                              <a:dgm id="{C93E52EE-EB4B-49CB-ABCB-077E5C13D290}"/>
                                            </p:graphicEl>
                                          </p:spTgt>
                                        </p:tgtEl>
                                        <p:attrNameLst>
                                          <p:attrName>style.visibility</p:attrName>
                                        </p:attrNameLst>
                                      </p:cBhvr>
                                      <p:to>
                                        <p:strVal val="visible"/>
                                      </p:to>
                                    </p:set>
                                    <p:animEffect transition="in" filter="fade">
                                      <p:cBhvr>
                                        <p:cTn id="30" dur="500"/>
                                        <p:tgtEl>
                                          <p:spTgt spid="5">
                                            <p:graphicEl>
                                              <a:dgm id="{C93E52EE-EB4B-49CB-ABCB-077E5C13D290}"/>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074"/>
                                        </p:tgtEl>
                                        <p:attrNameLst>
                                          <p:attrName>style.visibility</p:attrName>
                                        </p:attrNameLst>
                                      </p:cBhvr>
                                      <p:to>
                                        <p:strVal val="visible"/>
                                      </p:to>
                                    </p:set>
                                    <p:animEffect transition="in" filter="fade">
                                      <p:cBhvr>
                                        <p:cTn id="35" dur="500"/>
                                        <p:tgtEl>
                                          <p:spTgt spid="307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
                                            <p:graphicEl>
                                              <a:dgm id="{981E0799-631E-4BD8-AAD8-A3C970D1E416}"/>
                                            </p:graphicEl>
                                          </p:spTgt>
                                        </p:tgtEl>
                                        <p:attrNameLst>
                                          <p:attrName>style.visibility</p:attrName>
                                        </p:attrNameLst>
                                      </p:cBhvr>
                                      <p:to>
                                        <p:strVal val="visible"/>
                                      </p:to>
                                    </p:set>
                                    <p:animEffect transition="in" filter="fade">
                                      <p:cBhvr>
                                        <p:cTn id="43" dur="500"/>
                                        <p:tgtEl>
                                          <p:spTgt spid="5">
                                            <p:graphicEl>
                                              <a:dgm id="{981E0799-631E-4BD8-AAD8-A3C970D1E416}"/>
                                            </p:graphic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
                                            <p:graphicEl>
                                              <a:dgm id="{4BB559A8-B44E-4E8E-BA96-E73B1B84247C}"/>
                                            </p:graphicEl>
                                          </p:spTgt>
                                        </p:tgtEl>
                                        <p:attrNameLst>
                                          <p:attrName>style.visibility</p:attrName>
                                        </p:attrNameLst>
                                      </p:cBhvr>
                                      <p:to>
                                        <p:strVal val="visible"/>
                                      </p:to>
                                    </p:set>
                                    <p:animEffect transition="in" filter="fade">
                                      <p:cBhvr>
                                        <p:cTn id="46" dur="500"/>
                                        <p:tgtEl>
                                          <p:spTgt spid="5">
                                            <p:graphicEl>
                                              <a:dgm id="{4BB559A8-B44E-4E8E-BA96-E73B1B84247C}"/>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
                                            <p:graphicEl>
                                              <a:dgm id="{339AA082-3388-4571-940D-30E2CFA0F85D}"/>
                                            </p:graphicEl>
                                          </p:spTgt>
                                        </p:tgtEl>
                                        <p:attrNameLst>
                                          <p:attrName>style.visibility</p:attrName>
                                        </p:attrNameLst>
                                      </p:cBhvr>
                                      <p:to>
                                        <p:strVal val="visible"/>
                                      </p:to>
                                    </p:set>
                                    <p:animEffect transition="in" filter="fade">
                                      <p:cBhvr>
                                        <p:cTn id="51" dur="500"/>
                                        <p:tgtEl>
                                          <p:spTgt spid="5">
                                            <p:graphicEl>
                                              <a:dgm id="{339AA082-3388-4571-940D-30E2CFA0F85D}"/>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
                                            <p:graphicEl>
                                              <a:dgm id="{DAD6E29D-8C9D-4147-8CAB-832F460BD6AB}"/>
                                            </p:graphicEl>
                                          </p:spTgt>
                                        </p:tgtEl>
                                        <p:attrNameLst>
                                          <p:attrName>style.visibility</p:attrName>
                                        </p:attrNameLst>
                                      </p:cBhvr>
                                      <p:to>
                                        <p:strVal val="visible"/>
                                      </p:to>
                                    </p:set>
                                    <p:animEffect transition="in" filter="fade">
                                      <p:cBhvr>
                                        <p:cTn id="54" dur="500"/>
                                        <p:tgtEl>
                                          <p:spTgt spid="5">
                                            <p:graphicEl>
                                              <a:dgm id="{DAD6E29D-8C9D-4147-8CAB-832F460BD6AB}"/>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076"/>
                                        </p:tgtEl>
                                        <p:attrNameLst>
                                          <p:attrName>style.visibility</p:attrName>
                                        </p:attrNameLst>
                                      </p:cBhvr>
                                      <p:to>
                                        <p:strVal val="visible"/>
                                      </p:to>
                                    </p:set>
                                    <p:animEffect transition="in" filter="fade">
                                      <p:cBhvr>
                                        <p:cTn id="59" dur="500"/>
                                        <p:tgtEl>
                                          <p:spTgt spid="30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075"/>
                                        </p:tgtEl>
                                        <p:attrNameLst>
                                          <p:attrName>style.visibility</p:attrName>
                                        </p:attrNameLst>
                                      </p:cBhvr>
                                      <p:to>
                                        <p:strVal val="visible"/>
                                      </p:to>
                                    </p:set>
                                    <p:animEffect transition="in" filter="fade">
                                      <p:cBhvr>
                                        <p:cTn id="67" dur="500"/>
                                        <p:tgtEl>
                                          <p:spTgt spid="307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lvlOne"/>
        </p:bldSub>
      </p:bldGraphic>
      <p:bldP spid="7" grpId="0"/>
      <p:bldP spid="8" grpId="0" uiExpand="1"/>
      <p:bldP spid="9" grpId="0"/>
      <p:bldP spid="10" grpId="0" uiExpan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1981200" y="457201"/>
            <a:ext cx="7499176" cy="1171600"/>
          </a:xfrm>
        </p:spPr>
        <p:txBody>
          <a:bodyPr>
            <a:normAutofit/>
          </a:bodyPr>
          <a:lstStyle/>
          <a:p>
            <a:r>
              <a:rPr lang="ja-JP" altLang="en-US" sz="5400" b="1" dirty="0">
                <a:latin typeface="+mj-ea"/>
                <a:ea typeface="+mj-ea"/>
              </a:rPr>
              <a:t>調査件数の状況</a:t>
            </a:r>
          </a:p>
        </p:txBody>
      </p:sp>
      <p:sp>
        <p:nvSpPr>
          <p:cNvPr id="3" name="タイトル 2"/>
          <p:cNvSpPr>
            <a:spLocks noGrp="1"/>
          </p:cNvSpPr>
          <p:nvPr>
            <p:ph type="title"/>
          </p:nvPr>
        </p:nvSpPr>
        <p:spPr>
          <a:xfrm>
            <a:off x="839498" y="1927386"/>
            <a:ext cx="8876002" cy="4011340"/>
          </a:xfrm>
        </p:spPr>
        <p:txBody>
          <a:bodyPr>
            <a:normAutofit/>
          </a:bodyPr>
          <a:lstStyle/>
          <a:p>
            <a:pPr algn="l"/>
            <a:r>
              <a:rPr lang="ja-JP" altLang="en-US" b="1" dirty="0">
                <a:solidFill>
                  <a:schemeClr val="tx1"/>
                </a:solidFill>
                <a:latin typeface="+mn-lt"/>
              </a:rPr>
              <a:t>調査数</a:t>
            </a:r>
            <a:br>
              <a:rPr lang="en-US" altLang="ja-JP" b="1" dirty="0">
                <a:solidFill>
                  <a:schemeClr val="tx1"/>
                </a:solidFill>
                <a:latin typeface="+mn-lt"/>
              </a:rPr>
            </a:br>
            <a:r>
              <a:rPr lang="ja-JP" altLang="en-US" b="1" dirty="0">
                <a:solidFill>
                  <a:schemeClr val="tx1"/>
                </a:solidFill>
                <a:latin typeface="+mn-lt"/>
              </a:rPr>
              <a:t>・昨年度　９，０７１件</a:t>
            </a:r>
            <a:br>
              <a:rPr lang="en-US" altLang="ja-JP" b="1" dirty="0">
                <a:solidFill>
                  <a:schemeClr val="tx1"/>
                </a:solidFill>
                <a:latin typeface="+mn-lt"/>
              </a:rPr>
            </a:br>
            <a:br>
              <a:rPr lang="en-US" altLang="ja-JP" b="1" dirty="0">
                <a:solidFill>
                  <a:schemeClr val="tx1"/>
                </a:solidFill>
                <a:latin typeface="+mn-lt"/>
              </a:rPr>
            </a:br>
            <a:r>
              <a:rPr lang="ja-JP" altLang="en-US" b="1" dirty="0">
                <a:solidFill>
                  <a:schemeClr val="tx1"/>
                </a:solidFill>
                <a:latin typeface="+mn-lt"/>
              </a:rPr>
              <a:t>　　　　　　　　　　　　４，３３７件増</a:t>
            </a:r>
            <a:br>
              <a:rPr lang="en-US" altLang="ja-JP" b="1" dirty="0">
                <a:solidFill>
                  <a:schemeClr val="tx1"/>
                </a:solidFill>
                <a:latin typeface="+mn-lt"/>
              </a:rPr>
            </a:br>
            <a:br>
              <a:rPr lang="en-US" altLang="ja-JP" b="1" dirty="0">
                <a:solidFill>
                  <a:schemeClr val="tx1"/>
                </a:solidFill>
                <a:latin typeface="+mn-lt"/>
              </a:rPr>
            </a:br>
            <a:r>
              <a:rPr lang="ja-JP" altLang="en-US" b="1" dirty="0">
                <a:solidFill>
                  <a:schemeClr val="tx1"/>
                </a:solidFill>
                <a:latin typeface="+mn-lt"/>
              </a:rPr>
              <a:t>・今年度　１３，４０８件</a:t>
            </a:r>
            <a:endParaRPr kumimoji="1" lang="ja-JP" altLang="en-US" b="1" dirty="0">
              <a:solidFill>
                <a:schemeClr val="tx1"/>
              </a:solidFill>
              <a:latin typeface="+mn-lt"/>
            </a:endParaRPr>
          </a:p>
        </p:txBody>
      </p:sp>
      <p:sp>
        <p:nvSpPr>
          <p:cNvPr id="4" name="下矢印 3"/>
          <p:cNvSpPr/>
          <p:nvPr/>
        </p:nvSpPr>
        <p:spPr>
          <a:xfrm>
            <a:off x="4325479" y="3356991"/>
            <a:ext cx="789446" cy="10149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39089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91902" y="329139"/>
            <a:ext cx="9875520" cy="1356360"/>
          </a:xfrm>
        </p:spPr>
        <p:txBody>
          <a:bodyPr>
            <a:normAutofit/>
          </a:bodyPr>
          <a:lstStyle/>
          <a:p>
            <a:r>
              <a:rPr kumimoji="1" lang="ja-JP" altLang="en-US" sz="6600" b="1" dirty="0">
                <a:solidFill>
                  <a:schemeClr val="tx1"/>
                </a:solidFill>
                <a:latin typeface="+mn-ea"/>
                <a:ea typeface="+mn-ea"/>
              </a:rPr>
              <a:t>４．集計結果</a:t>
            </a:r>
          </a:p>
        </p:txBody>
      </p:sp>
      <p:sp>
        <p:nvSpPr>
          <p:cNvPr id="3" name="コンテンツ プレースホルダー 2"/>
          <p:cNvSpPr>
            <a:spLocks noGrp="1"/>
          </p:cNvSpPr>
          <p:nvPr>
            <p:ph idx="1"/>
          </p:nvPr>
        </p:nvSpPr>
        <p:spPr>
          <a:xfrm>
            <a:off x="477745" y="2073058"/>
            <a:ext cx="9872871" cy="4038600"/>
          </a:xfrm>
        </p:spPr>
        <p:txBody>
          <a:bodyPr>
            <a:noAutofit/>
          </a:bodyPr>
          <a:lstStyle/>
          <a:p>
            <a:pPr marL="45720" indent="0">
              <a:buNone/>
            </a:pPr>
            <a:r>
              <a:rPr kumimoji="1" lang="ja-JP" altLang="en-US" sz="4800" b="1" dirty="0">
                <a:solidFill>
                  <a:schemeClr val="tx1"/>
                </a:solidFill>
                <a:latin typeface="+mn-ea"/>
              </a:rPr>
              <a:t>＜凡例＞</a:t>
            </a:r>
            <a:endParaRPr kumimoji="1" lang="en-US" altLang="ja-JP" sz="4800" b="1" dirty="0">
              <a:solidFill>
                <a:schemeClr val="tx1"/>
              </a:solidFill>
              <a:latin typeface="+mn-ea"/>
            </a:endParaRPr>
          </a:p>
          <a:p>
            <a:pPr>
              <a:buFont typeface="Wingdings" panose="05000000000000000000" pitchFamily="2" charset="2"/>
              <a:buChar char="n"/>
            </a:pPr>
            <a:r>
              <a:rPr kumimoji="1" lang="ja-JP" altLang="en-US" sz="4800" b="1" dirty="0">
                <a:solidFill>
                  <a:srgbClr val="0070C0"/>
                </a:solidFill>
                <a:latin typeface="+mn-ea"/>
              </a:rPr>
              <a:t>青</a:t>
            </a:r>
            <a:r>
              <a:rPr kumimoji="1" lang="ja-JP" altLang="en-US" sz="4800" b="1" dirty="0">
                <a:latin typeface="+mn-ea"/>
              </a:rPr>
              <a:t>⇒</a:t>
            </a:r>
            <a:r>
              <a:rPr kumimoji="1" lang="ja-JP" altLang="en-US" sz="4800" b="1" dirty="0">
                <a:solidFill>
                  <a:schemeClr val="tx1"/>
                </a:solidFill>
                <a:latin typeface="+mn-ea"/>
              </a:rPr>
              <a:t>セイヨウタンポポ</a:t>
            </a:r>
            <a:endParaRPr kumimoji="1" lang="en-US" altLang="ja-JP" sz="4800" b="1" dirty="0">
              <a:solidFill>
                <a:schemeClr val="tx1"/>
              </a:solidFill>
              <a:latin typeface="+mn-ea"/>
            </a:endParaRPr>
          </a:p>
          <a:p>
            <a:pPr>
              <a:buFont typeface="Wingdings" panose="05000000000000000000" pitchFamily="2" charset="2"/>
              <a:buChar char="n"/>
            </a:pPr>
            <a:r>
              <a:rPr lang="ja-JP" altLang="en-US" sz="4800" b="1" dirty="0">
                <a:solidFill>
                  <a:srgbClr val="FF0000"/>
                </a:solidFill>
                <a:latin typeface="+mn-ea"/>
              </a:rPr>
              <a:t>赤</a:t>
            </a:r>
            <a:r>
              <a:rPr lang="ja-JP" altLang="en-US" sz="4800" b="1" dirty="0">
                <a:latin typeface="+mn-ea"/>
              </a:rPr>
              <a:t>⇒</a:t>
            </a:r>
            <a:r>
              <a:rPr lang="ja-JP" altLang="en-US" sz="4800" b="1" dirty="0">
                <a:solidFill>
                  <a:schemeClr val="tx1"/>
                </a:solidFill>
                <a:latin typeface="+mn-ea"/>
              </a:rPr>
              <a:t>アカミタンポポ</a:t>
            </a:r>
            <a:endParaRPr lang="en-US" altLang="ja-JP" sz="4800" b="1" dirty="0">
              <a:solidFill>
                <a:schemeClr val="tx1"/>
              </a:solidFill>
              <a:latin typeface="+mn-ea"/>
            </a:endParaRPr>
          </a:p>
          <a:p>
            <a:pPr>
              <a:buFont typeface="Wingdings" panose="05000000000000000000" pitchFamily="2" charset="2"/>
              <a:buChar char="n"/>
            </a:pPr>
            <a:r>
              <a:rPr kumimoji="1" lang="ja-JP" altLang="en-US" sz="4800" b="1" dirty="0">
                <a:solidFill>
                  <a:srgbClr val="92D050"/>
                </a:solidFill>
                <a:latin typeface="+mn-ea"/>
              </a:rPr>
              <a:t>黄緑</a:t>
            </a:r>
            <a:r>
              <a:rPr kumimoji="1" lang="ja-JP" altLang="en-US" sz="4800" b="1" dirty="0">
                <a:latin typeface="+mn-ea"/>
              </a:rPr>
              <a:t>⇒</a:t>
            </a:r>
            <a:r>
              <a:rPr kumimoji="1" lang="ja-JP" altLang="en-US" sz="4800" b="1" dirty="0">
                <a:solidFill>
                  <a:schemeClr val="tx1"/>
                </a:solidFill>
                <a:latin typeface="+mn-ea"/>
              </a:rPr>
              <a:t>シロバナタンポポ</a:t>
            </a:r>
            <a:endParaRPr kumimoji="1" lang="en-US" altLang="ja-JP" sz="4800" b="1" dirty="0">
              <a:solidFill>
                <a:schemeClr val="tx1"/>
              </a:solidFill>
              <a:latin typeface="+mn-ea"/>
            </a:endParaRPr>
          </a:p>
          <a:p>
            <a:pPr>
              <a:buFont typeface="Wingdings" panose="05000000000000000000" pitchFamily="2" charset="2"/>
              <a:buChar char="n"/>
            </a:pPr>
            <a:r>
              <a:rPr lang="ja-JP" altLang="en-US" sz="4800" b="1" dirty="0">
                <a:solidFill>
                  <a:srgbClr val="7030A0"/>
                </a:solidFill>
                <a:latin typeface="+mn-ea"/>
              </a:rPr>
              <a:t>紫</a:t>
            </a:r>
            <a:r>
              <a:rPr lang="ja-JP" altLang="en-US" sz="4800" b="1" dirty="0">
                <a:latin typeface="+mn-ea"/>
              </a:rPr>
              <a:t>⇒</a:t>
            </a:r>
            <a:r>
              <a:rPr lang="ja-JP" altLang="en-US" sz="4800" b="1" dirty="0">
                <a:solidFill>
                  <a:schemeClr val="tx1"/>
                </a:solidFill>
                <a:latin typeface="+mn-ea"/>
              </a:rPr>
              <a:t>カントウタンポポ</a:t>
            </a:r>
            <a:endParaRPr kumimoji="1" lang="en-US" altLang="ja-JP" sz="4800" b="1" dirty="0">
              <a:solidFill>
                <a:schemeClr val="tx1"/>
              </a:solidFill>
              <a:latin typeface="+mn-ea"/>
            </a:endParaRPr>
          </a:p>
        </p:txBody>
      </p:sp>
      <p:sp>
        <p:nvSpPr>
          <p:cNvPr id="4" name="右中かっこ 3"/>
          <p:cNvSpPr/>
          <p:nvPr/>
        </p:nvSpPr>
        <p:spPr>
          <a:xfrm>
            <a:off x="7734195" y="4845118"/>
            <a:ext cx="936075" cy="1112395"/>
          </a:xfrm>
          <a:prstGeom prst="rightBrace">
            <a:avLst>
              <a:gd name="adj1" fmla="val 13435"/>
              <a:gd name="adj2" fmla="val 50000"/>
            </a:avLst>
          </a:prstGeom>
          <a:noFill/>
          <a:ln>
            <a:solidFill>
              <a:schemeClr val="accent5"/>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kumimoji="1" lang="ja-JP" altLang="en-US"/>
          </a:p>
        </p:txBody>
      </p:sp>
      <p:sp>
        <p:nvSpPr>
          <p:cNvPr id="6" name="テキスト ボックス 5"/>
          <p:cNvSpPr txBox="1"/>
          <p:nvPr/>
        </p:nvSpPr>
        <p:spPr>
          <a:xfrm>
            <a:off x="8809158" y="5023902"/>
            <a:ext cx="3480179" cy="923330"/>
          </a:xfrm>
          <a:prstGeom prst="rect">
            <a:avLst/>
          </a:prstGeom>
          <a:noFill/>
        </p:spPr>
        <p:txBody>
          <a:bodyPr wrap="square" rtlCol="0">
            <a:spAutoFit/>
          </a:bodyPr>
          <a:lstStyle/>
          <a:p>
            <a:r>
              <a:rPr kumimoji="1" lang="ja-JP" altLang="en-US" sz="5400" b="1" dirty="0"/>
              <a:t>在来種</a:t>
            </a:r>
          </a:p>
        </p:txBody>
      </p:sp>
      <p:sp>
        <p:nvSpPr>
          <p:cNvPr id="7" name="右中かっこ 6"/>
          <p:cNvSpPr/>
          <p:nvPr/>
        </p:nvSpPr>
        <p:spPr>
          <a:xfrm>
            <a:off x="7169972" y="3016407"/>
            <a:ext cx="936075" cy="1236130"/>
          </a:xfrm>
          <a:prstGeom prst="rightBrace">
            <a:avLst>
              <a:gd name="adj1" fmla="val 13435"/>
              <a:gd name="adj2" fmla="val 50000"/>
            </a:avLst>
          </a:prstGeom>
          <a:noFill/>
          <a:ln>
            <a:solidFill>
              <a:schemeClr val="accent5"/>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kumimoji="1" lang="ja-JP" altLang="en-US"/>
          </a:p>
        </p:txBody>
      </p:sp>
      <p:sp>
        <p:nvSpPr>
          <p:cNvPr id="8" name="テキスト ボックス 7"/>
          <p:cNvSpPr txBox="1"/>
          <p:nvPr/>
        </p:nvSpPr>
        <p:spPr>
          <a:xfrm>
            <a:off x="8202233" y="3221837"/>
            <a:ext cx="2545645" cy="923330"/>
          </a:xfrm>
          <a:prstGeom prst="rect">
            <a:avLst/>
          </a:prstGeom>
          <a:noFill/>
        </p:spPr>
        <p:txBody>
          <a:bodyPr wrap="square" rtlCol="0">
            <a:spAutoFit/>
          </a:bodyPr>
          <a:lstStyle/>
          <a:p>
            <a:r>
              <a:rPr kumimoji="1" lang="ja-JP" altLang="en-US" sz="5400" b="1" dirty="0"/>
              <a:t>外来種</a:t>
            </a:r>
          </a:p>
        </p:txBody>
      </p:sp>
    </p:spTree>
    <p:extLst>
      <p:ext uri="{BB962C8B-B14F-4D97-AF65-F5344CB8AC3E}">
        <p14:creationId xmlns:p14="http://schemas.microsoft.com/office/powerpoint/2010/main" val="164604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2568D15F-5F92-47E1-A781-A5686D46B40E}"/>
              </a:ext>
            </a:extLst>
          </p:cNvPr>
          <p:cNvSpPr txBox="1"/>
          <p:nvPr/>
        </p:nvSpPr>
        <p:spPr>
          <a:xfrm>
            <a:off x="676276" y="276225"/>
            <a:ext cx="5105400"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東北ブロック</a:t>
            </a:r>
          </a:p>
        </p:txBody>
      </p:sp>
      <p:graphicFrame>
        <p:nvGraphicFramePr>
          <p:cNvPr id="3" name="グラフ 2">
            <a:extLst>
              <a:ext uri="{FF2B5EF4-FFF2-40B4-BE49-F238E27FC236}">
                <a16:creationId xmlns:a16="http://schemas.microsoft.com/office/drawing/2014/main" id="{5CBBAD63-5CAB-4091-8341-73D26A7B001D}"/>
              </a:ext>
            </a:extLst>
          </p:cNvPr>
          <p:cNvGraphicFramePr>
            <a:graphicFrameLocks/>
          </p:cNvGraphicFramePr>
          <p:nvPr>
            <p:extLst>
              <p:ext uri="{D42A27DB-BD31-4B8C-83A1-F6EECF244321}">
                <p14:modId xmlns:p14="http://schemas.microsoft.com/office/powerpoint/2010/main" val="261404111"/>
              </p:ext>
            </p:extLst>
          </p:nvPr>
        </p:nvGraphicFramePr>
        <p:xfrm>
          <a:off x="-2124576" y="576524"/>
          <a:ext cx="13786518" cy="8615364"/>
        </p:xfrm>
        <a:graphic>
          <a:graphicData uri="http://schemas.openxmlformats.org/drawingml/2006/chart">
            <c:chart xmlns:c="http://schemas.openxmlformats.org/drawingml/2006/chart" xmlns:r="http://schemas.openxmlformats.org/officeDocument/2006/relationships" r:id="rId3"/>
          </a:graphicData>
        </a:graphic>
      </p:graphicFrame>
      <p:sp>
        <p:nvSpPr>
          <p:cNvPr id="4" name="テキスト ボックス 3">
            <a:extLst>
              <a:ext uri="{FF2B5EF4-FFF2-40B4-BE49-F238E27FC236}">
                <a16:creationId xmlns:a16="http://schemas.microsoft.com/office/drawing/2014/main" id="{B978BCE8-F8A9-4073-8429-89989C8621A7}"/>
              </a:ext>
            </a:extLst>
          </p:cNvPr>
          <p:cNvSpPr txBox="1"/>
          <p:nvPr/>
        </p:nvSpPr>
        <p:spPr>
          <a:xfrm>
            <a:off x="7515225" y="1524000"/>
            <a:ext cx="4238625" cy="369332"/>
          </a:xfrm>
          <a:prstGeom prst="rect">
            <a:avLst/>
          </a:prstGeom>
          <a:noFill/>
        </p:spPr>
        <p:txBody>
          <a:bodyPr wrap="square" rtlCol="0">
            <a:spAutoFit/>
          </a:bodyPr>
          <a:lstStyle/>
          <a:p>
            <a:r>
              <a:rPr kumimoji="1" lang="ja-JP" altLang="en-US" dirty="0"/>
              <a:t>・</a:t>
            </a:r>
          </a:p>
        </p:txBody>
      </p:sp>
      <p:sp>
        <p:nvSpPr>
          <p:cNvPr id="5" name="四角形: 角を丸くする 4">
            <a:extLst>
              <a:ext uri="{FF2B5EF4-FFF2-40B4-BE49-F238E27FC236}">
                <a16:creationId xmlns:a16="http://schemas.microsoft.com/office/drawing/2014/main" id="{8DB4253D-0E79-4E06-8974-AD003C46BF2A}"/>
              </a:ext>
            </a:extLst>
          </p:cNvPr>
          <p:cNvSpPr/>
          <p:nvPr/>
        </p:nvSpPr>
        <p:spPr>
          <a:xfrm>
            <a:off x="6753223" y="276224"/>
            <a:ext cx="5105400" cy="6276976"/>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70AF0EA6-3B08-4AD3-8BE1-62E274BDF9F8}"/>
              </a:ext>
            </a:extLst>
          </p:cNvPr>
          <p:cNvSpPr txBox="1"/>
          <p:nvPr/>
        </p:nvSpPr>
        <p:spPr>
          <a:xfrm>
            <a:off x="6913479" y="1199555"/>
            <a:ext cx="4846804" cy="5262979"/>
          </a:xfrm>
          <a:prstGeom prst="rect">
            <a:avLst/>
          </a:prstGeom>
          <a:noFill/>
        </p:spPr>
        <p:txBody>
          <a:bodyPr wrap="square" rtlCol="0">
            <a:spAutoFit/>
          </a:bodyPr>
          <a:lstStyle/>
          <a:p>
            <a:endParaRPr lang="en-US" altLang="ja-JP" dirty="0"/>
          </a:p>
          <a:p>
            <a:r>
              <a:rPr kumimoji="1" lang="en-US" altLang="ja-JP" sz="2500" dirty="0">
                <a:latin typeface="UD デジタル 教科書体 NK-R" panose="02020400000000000000" pitchFamily="18" charset="-128"/>
                <a:ea typeface="UD デジタル 教科書体 NK-R" panose="02020400000000000000" pitchFamily="18" charset="-128"/>
              </a:rPr>
              <a:t>【</a:t>
            </a:r>
            <a:r>
              <a:rPr kumimoji="1" lang="ja-JP" altLang="en-US" sz="2500" dirty="0">
                <a:latin typeface="UD デジタル 教科書体 NK-R" panose="02020400000000000000" pitchFamily="18" charset="-128"/>
                <a:ea typeface="UD デジタル 教科書体 NK-R" panose="02020400000000000000" pitchFamily="18" charset="-128"/>
              </a:rPr>
              <a:t>提出連盟数</a:t>
            </a:r>
            <a:r>
              <a:rPr kumimoji="1" lang="en-US" altLang="ja-JP" sz="2500" dirty="0">
                <a:latin typeface="UD デジタル 教科書体 NK-R" panose="02020400000000000000" pitchFamily="18" charset="-128"/>
                <a:ea typeface="UD デジタル 教科書体 NK-R" panose="02020400000000000000" pitchFamily="18" charset="-128"/>
              </a:rPr>
              <a:t>】</a:t>
            </a:r>
            <a:r>
              <a:rPr kumimoji="1" lang="ja-JP" altLang="en-US" sz="2500" dirty="0">
                <a:latin typeface="UD デジタル 教科書体 NK-R" panose="02020400000000000000" pitchFamily="18" charset="-128"/>
                <a:ea typeface="UD デジタル 教科書体 NK-R" panose="02020400000000000000" pitchFamily="18" charset="-128"/>
              </a:rPr>
              <a:t>　　　　　</a:t>
            </a:r>
            <a:r>
              <a:rPr kumimoji="1" lang="en-US" altLang="ja-JP" sz="2500" dirty="0">
                <a:latin typeface="UD デジタル 教科書体 NK-R" panose="02020400000000000000" pitchFamily="18" charset="-128"/>
                <a:ea typeface="UD デジタル 教科書体 NK-R" panose="02020400000000000000" pitchFamily="18" charset="-128"/>
              </a:rPr>
              <a:t>1</a:t>
            </a:r>
            <a:r>
              <a:rPr kumimoji="1" lang="ja-JP" altLang="en-US" sz="2500" dirty="0">
                <a:latin typeface="UD デジタル 教科書体 NK-R" panose="02020400000000000000" pitchFamily="18" charset="-128"/>
                <a:ea typeface="UD デジタル 教科書体 NK-R" panose="02020400000000000000" pitchFamily="18" charset="-128"/>
              </a:rPr>
              <a:t>県</a:t>
            </a:r>
            <a:r>
              <a:rPr kumimoji="1" lang="en-US" altLang="ja-JP" sz="2500" dirty="0">
                <a:latin typeface="UD デジタル 教科書体 NK-R" panose="02020400000000000000" pitchFamily="18" charset="-128"/>
                <a:ea typeface="UD デジタル 教科書体 NK-R" panose="02020400000000000000" pitchFamily="18" charset="-128"/>
              </a:rPr>
              <a:t>(2/4</a:t>
            </a:r>
            <a:r>
              <a:rPr kumimoji="1" lang="ja-JP" altLang="en-US" sz="2500" dirty="0">
                <a:latin typeface="UD デジタル 教科書体 NK-R" panose="02020400000000000000" pitchFamily="18" charset="-128"/>
                <a:ea typeface="UD デジタル 教科書体 NK-R" panose="02020400000000000000" pitchFamily="18" charset="-128"/>
              </a:rPr>
              <a:t>県</a:t>
            </a:r>
            <a:r>
              <a:rPr kumimoji="1" lang="en-US" altLang="ja-JP" sz="2500" dirty="0">
                <a:latin typeface="UD デジタル 教科書体 NK-R" panose="02020400000000000000" pitchFamily="18" charset="-128"/>
                <a:ea typeface="UD デジタル 教科書体 NK-R" panose="02020400000000000000" pitchFamily="18" charset="-128"/>
              </a:rPr>
              <a:t>)</a:t>
            </a:r>
          </a:p>
          <a:p>
            <a:r>
              <a:rPr lang="ja-JP" altLang="en-US" sz="2500" dirty="0">
                <a:latin typeface="UD デジタル 教科書体 NK-R" panose="02020400000000000000" pitchFamily="18" charset="-128"/>
                <a:ea typeface="UD デジタル 教科書体 NK-R" panose="02020400000000000000" pitchFamily="18" charset="-128"/>
              </a:rPr>
              <a:t>　</a:t>
            </a:r>
            <a:endParaRPr lang="en-US" altLang="ja-JP" sz="2500" dirty="0">
              <a:latin typeface="UD デジタル 教科書体 NK-R" panose="02020400000000000000" pitchFamily="18" charset="-128"/>
              <a:ea typeface="UD デジタル 教科書体 NK-R" panose="02020400000000000000" pitchFamily="18" charset="-128"/>
            </a:endParaRPr>
          </a:p>
          <a:p>
            <a:r>
              <a:rPr kumimoji="1" lang="en-US" altLang="ja-JP" sz="2500" dirty="0">
                <a:latin typeface="UD デジタル 教科書体 NK-R" panose="02020400000000000000" pitchFamily="18" charset="-128"/>
                <a:ea typeface="UD デジタル 教科書体 NK-R" panose="02020400000000000000" pitchFamily="18" charset="-128"/>
              </a:rPr>
              <a:t>【</a:t>
            </a:r>
            <a:r>
              <a:rPr kumimoji="1" lang="ja-JP" altLang="en-US" sz="2500" dirty="0">
                <a:latin typeface="UD デジタル 教科書体 NK-R" panose="02020400000000000000" pitchFamily="18" charset="-128"/>
                <a:ea typeface="UD デジタル 教科書体 NK-R" panose="02020400000000000000" pitchFamily="18" charset="-128"/>
              </a:rPr>
              <a:t>総調査数</a:t>
            </a:r>
            <a:r>
              <a:rPr kumimoji="1" lang="en-US" altLang="ja-JP" sz="2500" dirty="0">
                <a:latin typeface="UD デジタル 教科書体 NK-R" panose="02020400000000000000" pitchFamily="18" charset="-128"/>
                <a:ea typeface="UD デジタル 教科書体 NK-R" panose="02020400000000000000" pitchFamily="18" charset="-128"/>
              </a:rPr>
              <a:t>】</a:t>
            </a:r>
            <a:r>
              <a:rPr kumimoji="1" lang="ja-JP" altLang="en-US" sz="2500" dirty="0">
                <a:latin typeface="UD デジタル 教科書体 NK-R" panose="02020400000000000000" pitchFamily="18" charset="-128"/>
                <a:ea typeface="UD デジタル 教科書体 NK-R" panose="02020400000000000000" pitchFamily="18" charset="-128"/>
              </a:rPr>
              <a:t>　　　　　　　　　　　</a:t>
            </a:r>
            <a:r>
              <a:rPr kumimoji="1" lang="en-US" altLang="ja-JP" sz="2500" dirty="0">
                <a:latin typeface="UD デジタル 教科書体 NK-R" panose="02020400000000000000" pitchFamily="18" charset="-128"/>
                <a:ea typeface="UD デジタル 教科書体 NK-R" panose="02020400000000000000" pitchFamily="18" charset="-128"/>
              </a:rPr>
              <a:t>286</a:t>
            </a:r>
            <a:r>
              <a:rPr kumimoji="1" lang="ja-JP" altLang="en-US" sz="2500" dirty="0">
                <a:latin typeface="UD デジタル 教科書体 NK-R" panose="02020400000000000000" pitchFamily="18" charset="-128"/>
                <a:ea typeface="UD デジタル 教科書体 NK-R" panose="02020400000000000000" pitchFamily="18" charset="-128"/>
              </a:rPr>
              <a:t>件</a:t>
            </a:r>
            <a:endParaRPr lang="en-US" altLang="ja-JP" sz="2500" dirty="0">
              <a:latin typeface="UD デジタル 教科書体 NK-R" panose="02020400000000000000" pitchFamily="18" charset="-128"/>
              <a:ea typeface="UD デジタル 教科書体 NK-R" panose="02020400000000000000" pitchFamily="18" charset="-128"/>
            </a:endParaRPr>
          </a:p>
          <a:p>
            <a:endParaRPr lang="en-US" altLang="ja-JP" sz="2500" dirty="0">
              <a:latin typeface="UD デジタル 教科書体 NK-R" panose="02020400000000000000" pitchFamily="18" charset="-128"/>
              <a:ea typeface="UD デジタル 教科書体 NK-R" panose="02020400000000000000" pitchFamily="18" charset="-128"/>
            </a:endParaRPr>
          </a:p>
          <a:p>
            <a:r>
              <a:rPr kumimoji="1" lang="en-US" altLang="ja-JP" sz="2500" dirty="0">
                <a:latin typeface="UD デジタル 教科書体 NK-R" panose="02020400000000000000" pitchFamily="18" charset="-128"/>
                <a:ea typeface="UD デジタル 教科書体 NK-R" panose="02020400000000000000" pitchFamily="18" charset="-128"/>
              </a:rPr>
              <a:t>【</a:t>
            </a:r>
            <a:r>
              <a:rPr kumimoji="1" lang="ja-JP" altLang="en-US" sz="2500" dirty="0">
                <a:latin typeface="UD デジタル 教科書体 NK-R" panose="02020400000000000000" pitchFamily="18" charset="-128"/>
                <a:ea typeface="UD デジタル 教科書体 NK-R" panose="02020400000000000000" pitchFamily="18" charset="-128"/>
              </a:rPr>
              <a:t>各タンポポの増減</a:t>
            </a:r>
            <a:r>
              <a:rPr kumimoji="1" lang="en-US" altLang="ja-JP" sz="2500" dirty="0">
                <a:latin typeface="UD デジタル 教科書体 NK-R" panose="02020400000000000000" pitchFamily="18" charset="-128"/>
                <a:ea typeface="UD デジタル 教科書体 NK-R" panose="02020400000000000000" pitchFamily="18" charset="-128"/>
              </a:rPr>
              <a:t>】</a:t>
            </a:r>
          </a:p>
          <a:p>
            <a:r>
              <a:rPr kumimoji="1" lang="ja-JP" altLang="en-US" sz="2500" dirty="0">
                <a:latin typeface="UD デジタル 教科書体 NK-R" panose="02020400000000000000" pitchFamily="18" charset="-128"/>
                <a:ea typeface="UD デジタル 教科書体 NK-R" panose="02020400000000000000" pitchFamily="18" charset="-128"/>
              </a:rPr>
              <a:t>・セイヨウタンポ　　　　　　　　　</a:t>
            </a:r>
            <a:r>
              <a:rPr kumimoji="1" lang="en-US" altLang="ja-JP" sz="2500" dirty="0">
                <a:latin typeface="UD デジタル 教科書体 NK-R" panose="02020400000000000000" pitchFamily="18" charset="-128"/>
                <a:ea typeface="UD デジタル 教科書体 NK-R" panose="02020400000000000000" pitchFamily="18" charset="-128"/>
              </a:rPr>
              <a:t>9</a:t>
            </a:r>
            <a:r>
              <a:rPr kumimoji="1" lang="ja-JP" altLang="en-US" sz="2500" dirty="0">
                <a:latin typeface="UD デジタル 教科書体 NK-R" panose="02020400000000000000" pitchFamily="18" charset="-128"/>
                <a:ea typeface="UD デジタル 教科書体 NK-R" panose="02020400000000000000" pitchFamily="18" charset="-128"/>
              </a:rPr>
              <a:t>ﾎﾟｲﾝﾄ</a:t>
            </a:r>
            <a:endParaRPr kumimoji="1" lang="en-US" altLang="ja-JP" sz="2500" dirty="0">
              <a:latin typeface="UD デジタル 教科書体 NK-R" panose="02020400000000000000" pitchFamily="18" charset="-128"/>
              <a:ea typeface="UD デジタル 教科書体 NK-R" panose="02020400000000000000" pitchFamily="18" charset="-128"/>
            </a:endParaRPr>
          </a:p>
          <a:p>
            <a:endParaRPr lang="en-US" altLang="ja-JP" sz="2500" dirty="0">
              <a:latin typeface="UD デジタル 教科書体 NK-R" panose="02020400000000000000" pitchFamily="18" charset="-128"/>
              <a:ea typeface="UD デジタル 教科書体 NK-R" panose="02020400000000000000" pitchFamily="18" charset="-128"/>
            </a:endParaRPr>
          </a:p>
          <a:p>
            <a:r>
              <a:rPr lang="ja-JP" altLang="en-US" sz="2500" dirty="0">
                <a:latin typeface="UD デジタル 教科書体 NK-R" panose="02020400000000000000" pitchFamily="18" charset="-128"/>
                <a:ea typeface="UD デジタル 教科書体 NK-R" panose="02020400000000000000" pitchFamily="18" charset="-128"/>
              </a:rPr>
              <a:t>・アカミタンポポ　　　　　　　　　</a:t>
            </a:r>
            <a:r>
              <a:rPr lang="en-US" altLang="ja-JP" sz="2500" dirty="0">
                <a:latin typeface="UD デジタル 教科書体 NK-R" panose="02020400000000000000" pitchFamily="18" charset="-128"/>
                <a:ea typeface="UD デジタル 教科書体 NK-R" panose="02020400000000000000" pitchFamily="18" charset="-128"/>
              </a:rPr>
              <a:t>3</a:t>
            </a:r>
            <a:r>
              <a:rPr lang="ja-JP" altLang="en-US" sz="2500" dirty="0">
                <a:latin typeface="UD デジタル 教科書体 NK-R" panose="02020400000000000000" pitchFamily="18" charset="-128"/>
                <a:ea typeface="UD デジタル 教科書体 NK-R" panose="02020400000000000000" pitchFamily="18" charset="-128"/>
              </a:rPr>
              <a:t>ﾎﾟｲﾝﾄ</a:t>
            </a:r>
            <a:endParaRPr lang="en-US" altLang="ja-JP" sz="2500" dirty="0">
              <a:latin typeface="UD デジタル 教科書体 NK-R" panose="02020400000000000000" pitchFamily="18" charset="-128"/>
              <a:ea typeface="UD デジタル 教科書体 NK-R" panose="02020400000000000000" pitchFamily="18" charset="-128"/>
            </a:endParaRPr>
          </a:p>
          <a:p>
            <a:endParaRPr lang="en-US" altLang="ja-JP" sz="2500" dirty="0">
              <a:latin typeface="UD デジタル 教科書体 NK-R" panose="02020400000000000000" pitchFamily="18" charset="-128"/>
              <a:ea typeface="UD デジタル 教科書体 NK-R" panose="02020400000000000000" pitchFamily="18" charset="-128"/>
            </a:endParaRPr>
          </a:p>
          <a:p>
            <a:r>
              <a:rPr lang="ja-JP" altLang="en-US" sz="2500" dirty="0">
                <a:latin typeface="UD デジタル 教科書体 NK-R" panose="02020400000000000000" pitchFamily="18" charset="-128"/>
                <a:ea typeface="UD デジタル 教科書体 NK-R" panose="02020400000000000000" pitchFamily="18" charset="-128"/>
              </a:rPr>
              <a:t>・シロバナタンポポ　　　　　昨年同様</a:t>
            </a:r>
            <a:endParaRPr lang="en-US" altLang="ja-JP" sz="2500" dirty="0">
              <a:latin typeface="UD デジタル 教科書体 NK-R" panose="02020400000000000000" pitchFamily="18" charset="-128"/>
              <a:ea typeface="UD デジタル 教科書体 NK-R" panose="02020400000000000000" pitchFamily="18" charset="-128"/>
            </a:endParaRPr>
          </a:p>
          <a:p>
            <a:endParaRPr lang="en-US" altLang="ja-JP" sz="2500" dirty="0">
              <a:latin typeface="UD デジタル 教科書体 NK-R" panose="02020400000000000000" pitchFamily="18" charset="-128"/>
              <a:ea typeface="UD デジタル 教科書体 NK-R" panose="02020400000000000000" pitchFamily="18" charset="-128"/>
            </a:endParaRPr>
          </a:p>
          <a:p>
            <a:r>
              <a:rPr lang="ja-JP" altLang="en-US" sz="2500" dirty="0">
                <a:latin typeface="UD デジタル 教科書体 NK-R" panose="02020400000000000000" pitchFamily="18" charset="-128"/>
                <a:ea typeface="UD デジタル 教科書体 NK-R" panose="02020400000000000000" pitchFamily="18" charset="-128"/>
              </a:rPr>
              <a:t>・カントウタンポポ　　　　　　　　</a:t>
            </a:r>
            <a:r>
              <a:rPr lang="en-US" altLang="ja-JP" sz="2500" dirty="0">
                <a:latin typeface="UD デジタル 教科書体 NK-R" panose="02020400000000000000" pitchFamily="18" charset="-128"/>
                <a:ea typeface="UD デジタル 教科書体 NK-R" panose="02020400000000000000" pitchFamily="18" charset="-128"/>
              </a:rPr>
              <a:t>6</a:t>
            </a:r>
            <a:r>
              <a:rPr lang="ja-JP" altLang="en-US" sz="2500" dirty="0">
                <a:latin typeface="UD デジタル 教科書体 NK-R" panose="02020400000000000000" pitchFamily="18" charset="-128"/>
                <a:ea typeface="UD デジタル 教科書体 NK-R" panose="02020400000000000000" pitchFamily="18" charset="-128"/>
              </a:rPr>
              <a:t>ﾎﾟｲﾝﾄ</a:t>
            </a:r>
            <a:endParaRPr lang="en-US" altLang="ja-JP" sz="2500" dirty="0">
              <a:latin typeface="UD デジタル 教科書体 NK-R" panose="02020400000000000000" pitchFamily="18" charset="-128"/>
              <a:ea typeface="UD デジタル 教科書体 NK-R" panose="02020400000000000000" pitchFamily="18" charset="-128"/>
            </a:endParaRPr>
          </a:p>
          <a:p>
            <a:endParaRPr lang="en-US" altLang="ja-JP" dirty="0"/>
          </a:p>
        </p:txBody>
      </p:sp>
      <p:sp>
        <p:nvSpPr>
          <p:cNvPr id="14" name="矢印: 下 13">
            <a:extLst>
              <a:ext uri="{FF2B5EF4-FFF2-40B4-BE49-F238E27FC236}">
                <a16:creationId xmlns:a16="http://schemas.microsoft.com/office/drawing/2014/main" id="{CAB5A74C-D255-4397-9BA7-8CCEAD5C6A92}"/>
              </a:ext>
            </a:extLst>
          </p:cNvPr>
          <p:cNvSpPr/>
          <p:nvPr/>
        </p:nvSpPr>
        <p:spPr>
          <a:xfrm>
            <a:off x="9997453" y="3414712"/>
            <a:ext cx="452441" cy="369332"/>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矢印: 上 14">
            <a:extLst>
              <a:ext uri="{FF2B5EF4-FFF2-40B4-BE49-F238E27FC236}">
                <a16:creationId xmlns:a16="http://schemas.microsoft.com/office/drawing/2014/main" id="{C486F26D-9222-4FE2-891E-7D427C16E9F1}"/>
              </a:ext>
            </a:extLst>
          </p:cNvPr>
          <p:cNvSpPr/>
          <p:nvPr/>
        </p:nvSpPr>
        <p:spPr>
          <a:xfrm>
            <a:off x="9998515" y="4146778"/>
            <a:ext cx="452441" cy="369332"/>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rgbClr val="FF0000"/>
              </a:solidFill>
            </a:endParaRPr>
          </a:p>
        </p:txBody>
      </p:sp>
      <p:sp>
        <p:nvSpPr>
          <p:cNvPr id="16" name="次の値と等しい 15">
            <a:extLst>
              <a:ext uri="{FF2B5EF4-FFF2-40B4-BE49-F238E27FC236}">
                <a16:creationId xmlns:a16="http://schemas.microsoft.com/office/drawing/2014/main" id="{E1C632F7-7631-44F2-9591-42FEC82382C7}"/>
              </a:ext>
            </a:extLst>
          </p:cNvPr>
          <p:cNvSpPr/>
          <p:nvPr/>
        </p:nvSpPr>
        <p:spPr>
          <a:xfrm>
            <a:off x="9771232" y="4926798"/>
            <a:ext cx="452442" cy="407431"/>
          </a:xfrm>
          <a:prstGeom prst="mathEqual">
            <a:avLst>
              <a:gd name="adj1" fmla="val 23520"/>
              <a:gd name="adj2" fmla="val 16918"/>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7" name="矢印: 上 16">
            <a:extLst>
              <a:ext uri="{FF2B5EF4-FFF2-40B4-BE49-F238E27FC236}">
                <a16:creationId xmlns:a16="http://schemas.microsoft.com/office/drawing/2014/main" id="{4680009F-DD7B-49E1-963E-D6CFF0F98F5B}"/>
              </a:ext>
            </a:extLst>
          </p:cNvPr>
          <p:cNvSpPr/>
          <p:nvPr/>
        </p:nvSpPr>
        <p:spPr>
          <a:xfrm>
            <a:off x="10057109" y="5699224"/>
            <a:ext cx="452441" cy="369332"/>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矢印: 下 17">
            <a:extLst>
              <a:ext uri="{FF2B5EF4-FFF2-40B4-BE49-F238E27FC236}">
                <a16:creationId xmlns:a16="http://schemas.microsoft.com/office/drawing/2014/main" id="{0F4725EF-5F69-4731-AB61-CF057ED2D8C5}"/>
              </a:ext>
            </a:extLst>
          </p:cNvPr>
          <p:cNvSpPr/>
          <p:nvPr/>
        </p:nvSpPr>
        <p:spPr>
          <a:xfrm>
            <a:off x="9860077" y="2300223"/>
            <a:ext cx="452441" cy="369332"/>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テキスト ボックス 18">
            <a:extLst>
              <a:ext uri="{FF2B5EF4-FFF2-40B4-BE49-F238E27FC236}">
                <a16:creationId xmlns:a16="http://schemas.microsoft.com/office/drawing/2014/main" id="{1891B996-972E-4284-8D78-39E5094E6972}"/>
              </a:ext>
            </a:extLst>
          </p:cNvPr>
          <p:cNvSpPr txBox="1"/>
          <p:nvPr/>
        </p:nvSpPr>
        <p:spPr>
          <a:xfrm>
            <a:off x="7977185" y="515564"/>
            <a:ext cx="2657475" cy="707886"/>
          </a:xfrm>
          <a:prstGeom prst="rect">
            <a:avLst/>
          </a:prstGeom>
          <a:noFill/>
        </p:spPr>
        <p:txBody>
          <a:bodyPr wrap="square" rtlCol="0">
            <a:spAutoFit/>
          </a:bodyPr>
          <a:lstStyle/>
          <a:p>
            <a:pPr algn="ctr"/>
            <a:r>
              <a:rPr kumimoji="1" lang="ja-JP" altLang="en-US" sz="4000" b="1" u="sng" dirty="0">
                <a:latin typeface="+mn-ea"/>
              </a:rPr>
              <a:t>前年度比</a:t>
            </a:r>
          </a:p>
        </p:txBody>
      </p:sp>
      <p:sp>
        <p:nvSpPr>
          <p:cNvPr id="13" name="矢印: 下 12">
            <a:extLst>
              <a:ext uri="{FF2B5EF4-FFF2-40B4-BE49-F238E27FC236}">
                <a16:creationId xmlns:a16="http://schemas.microsoft.com/office/drawing/2014/main" id="{BCE36572-3B0D-4107-BA8C-5A7A1AFD3E3E}"/>
              </a:ext>
            </a:extLst>
          </p:cNvPr>
          <p:cNvSpPr/>
          <p:nvPr/>
        </p:nvSpPr>
        <p:spPr>
          <a:xfrm>
            <a:off x="9318791" y="1524000"/>
            <a:ext cx="452441" cy="369332"/>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3690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P spid="5" grpId="0" animBg="1"/>
      <p:bldP spid="6" grpId="0"/>
      <p:bldP spid="14" grpId="0" animBg="1"/>
      <p:bldP spid="15" grpId="0" animBg="1"/>
      <p:bldP spid="16" grpId="0" animBg="1"/>
      <p:bldP spid="17" grpId="0" animBg="1"/>
      <p:bldP spid="18" grpId="0" animBg="1"/>
      <p:bldP spid="19"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D10C25AA-3D69-44F1-AABE-5427E984487D}"/>
              </a:ext>
            </a:extLst>
          </p:cNvPr>
          <p:cNvGraphicFramePr>
            <a:graphicFrameLocks/>
          </p:cNvGraphicFramePr>
          <p:nvPr>
            <p:extLst>
              <p:ext uri="{D42A27DB-BD31-4B8C-83A1-F6EECF244321}">
                <p14:modId xmlns:p14="http://schemas.microsoft.com/office/powerpoint/2010/main" val="2367904824"/>
              </p:ext>
            </p:extLst>
          </p:nvPr>
        </p:nvGraphicFramePr>
        <p:xfrm>
          <a:off x="6096000" y="297180"/>
          <a:ext cx="6096000" cy="62636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グラフ 5">
            <a:extLst>
              <a:ext uri="{FF2B5EF4-FFF2-40B4-BE49-F238E27FC236}">
                <a16:creationId xmlns:a16="http://schemas.microsoft.com/office/drawing/2014/main" id="{73439C2F-8348-4AAE-89FB-7FA2BE253A4E}"/>
              </a:ext>
            </a:extLst>
          </p:cNvPr>
          <p:cNvGraphicFramePr>
            <a:graphicFrameLocks/>
          </p:cNvGraphicFramePr>
          <p:nvPr>
            <p:extLst>
              <p:ext uri="{D42A27DB-BD31-4B8C-83A1-F6EECF244321}">
                <p14:modId xmlns:p14="http://schemas.microsoft.com/office/powerpoint/2010/main" val="1577462277"/>
              </p:ext>
            </p:extLst>
          </p:nvPr>
        </p:nvGraphicFramePr>
        <p:xfrm>
          <a:off x="0" y="297180"/>
          <a:ext cx="6096000" cy="62636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82839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グラフ 10">
            <a:extLst>
              <a:ext uri="{FF2B5EF4-FFF2-40B4-BE49-F238E27FC236}">
                <a16:creationId xmlns:a16="http://schemas.microsoft.com/office/drawing/2014/main" id="{00000000-0008-0000-0000-000005000000}"/>
              </a:ext>
            </a:extLst>
          </p:cNvPr>
          <p:cNvGraphicFramePr>
            <a:graphicFrameLocks/>
          </p:cNvGraphicFramePr>
          <p:nvPr>
            <p:extLst>
              <p:ext uri="{D42A27DB-BD31-4B8C-83A1-F6EECF244321}">
                <p14:modId xmlns:p14="http://schemas.microsoft.com/office/powerpoint/2010/main" val="3782032693"/>
              </p:ext>
            </p:extLst>
          </p:nvPr>
        </p:nvGraphicFramePr>
        <p:xfrm>
          <a:off x="-39915" y="1298523"/>
          <a:ext cx="6553200" cy="5664146"/>
        </p:xfrm>
        <a:graphic>
          <a:graphicData uri="http://schemas.openxmlformats.org/drawingml/2006/chart">
            <c:chart xmlns:c="http://schemas.openxmlformats.org/drawingml/2006/chart" xmlns:r="http://schemas.openxmlformats.org/officeDocument/2006/relationships" r:id="rId3"/>
          </a:graphicData>
        </a:graphic>
      </p:graphicFrame>
      <p:sp>
        <p:nvSpPr>
          <p:cNvPr id="3" name="四角形: 角を丸くする 2">
            <a:extLst>
              <a:ext uri="{FF2B5EF4-FFF2-40B4-BE49-F238E27FC236}">
                <a16:creationId xmlns:a16="http://schemas.microsoft.com/office/drawing/2014/main" id="{EC13A14B-9DC4-4952-B569-5BC8A0C49115}"/>
              </a:ext>
            </a:extLst>
          </p:cNvPr>
          <p:cNvSpPr/>
          <p:nvPr/>
        </p:nvSpPr>
        <p:spPr>
          <a:xfrm>
            <a:off x="6553201" y="153650"/>
            <a:ext cx="5396218" cy="6430780"/>
          </a:xfrm>
          <a:prstGeom prst="roundRect">
            <a:avLst/>
          </a:prstGeom>
          <a:solidFill>
            <a:srgbClr val="FFC00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ltLang="ja-JP" sz="2800" b="1" dirty="0">
              <a:solidFill>
                <a:schemeClr val="bg1"/>
              </a:solidFill>
            </a:endParaRPr>
          </a:p>
          <a:p>
            <a:pPr algn="ctr"/>
            <a:endParaRPr lang="en-US" altLang="ja-JP" sz="2800" b="1" dirty="0">
              <a:solidFill>
                <a:schemeClr val="bg1"/>
              </a:solidFill>
            </a:endParaRPr>
          </a:p>
          <a:p>
            <a:pPr algn="ctr"/>
            <a:endParaRPr lang="en-US" altLang="ja-JP" sz="2800" b="1" dirty="0">
              <a:solidFill>
                <a:schemeClr val="bg1"/>
              </a:solidFill>
            </a:endParaRPr>
          </a:p>
          <a:p>
            <a:r>
              <a:rPr lang="ja-JP" altLang="en-US" sz="2600" b="1" dirty="0">
                <a:solidFill>
                  <a:schemeClr val="tx1"/>
                </a:solidFill>
              </a:rPr>
              <a:t>提出連盟数      昨年同様</a:t>
            </a:r>
            <a:r>
              <a:rPr lang="en-US" altLang="ja-JP" sz="2600" b="1" dirty="0">
                <a:solidFill>
                  <a:schemeClr val="tx1"/>
                </a:solidFill>
              </a:rPr>
              <a:t>(9/9</a:t>
            </a:r>
            <a:r>
              <a:rPr lang="ja-JP" altLang="en-US" sz="2600" b="1" dirty="0">
                <a:solidFill>
                  <a:schemeClr val="tx1"/>
                </a:solidFill>
              </a:rPr>
              <a:t>県</a:t>
            </a:r>
            <a:r>
              <a:rPr lang="en-US" altLang="ja-JP" sz="2600" b="1" dirty="0">
                <a:solidFill>
                  <a:schemeClr val="tx1"/>
                </a:solidFill>
              </a:rPr>
              <a:t>)</a:t>
            </a:r>
          </a:p>
          <a:p>
            <a:pPr algn="ctr"/>
            <a:endParaRPr lang="en-US" altLang="ja-JP" sz="2600" b="1" dirty="0">
              <a:solidFill>
                <a:schemeClr val="tx1"/>
              </a:solidFill>
            </a:endParaRPr>
          </a:p>
          <a:p>
            <a:pPr algn="ctr"/>
            <a:r>
              <a:rPr lang="ja-JP" altLang="en-US" sz="2600" b="1" dirty="0">
                <a:solidFill>
                  <a:schemeClr val="tx1"/>
                </a:solidFill>
              </a:rPr>
              <a:t>総調査数　　　　</a:t>
            </a:r>
            <a:r>
              <a:rPr kumimoji="1" lang="ja-JP" altLang="en-US" sz="2600" b="1" dirty="0">
                <a:solidFill>
                  <a:schemeClr val="tx1"/>
                </a:solidFill>
              </a:rPr>
              <a:t>　</a:t>
            </a:r>
            <a:r>
              <a:rPr lang="en-US" altLang="ja-JP" sz="2600" b="1" dirty="0">
                <a:solidFill>
                  <a:schemeClr val="tx1"/>
                </a:solidFill>
              </a:rPr>
              <a:t>3026</a:t>
            </a:r>
            <a:r>
              <a:rPr lang="ja-JP" altLang="en-US" sz="2600" b="1" dirty="0">
                <a:solidFill>
                  <a:schemeClr val="tx1"/>
                </a:solidFill>
              </a:rPr>
              <a:t>件</a:t>
            </a:r>
            <a:endParaRPr lang="en-US" altLang="ja-JP" sz="2600" b="1" dirty="0">
              <a:solidFill>
                <a:schemeClr val="tx1"/>
              </a:solidFill>
            </a:endParaRPr>
          </a:p>
          <a:p>
            <a:pPr algn="ctr"/>
            <a:endParaRPr kumimoji="1" lang="en-US" altLang="ja-JP" sz="2600" b="1" dirty="0">
              <a:solidFill>
                <a:schemeClr val="tx1"/>
              </a:solidFill>
            </a:endParaRPr>
          </a:p>
          <a:p>
            <a:r>
              <a:rPr lang="ja-JP" altLang="en-US" sz="2600" b="1" dirty="0">
                <a:solidFill>
                  <a:schemeClr val="tx1"/>
                </a:solidFill>
              </a:rPr>
              <a:t>セイヨウタンポポ　　昨年同様</a:t>
            </a:r>
            <a:endParaRPr lang="en-US" altLang="ja-JP" sz="2600" b="1" dirty="0">
              <a:solidFill>
                <a:schemeClr val="tx1"/>
              </a:solidFill>
            </a:endParaRPr>
          </a:p>
          <a:p>
            <a:endParaRPr lang="en-US" altLang="ja-JP" sz="2600" b="1" dirty="0">
              <a:solidFill>
                <a:schemeClr val="tx1"/>
              </a:solidFill>
            </a:endParaRPr>
          </a:p>
          <a:p>
            <a:r>
              <a:rPr kumimoji="1" lang="ja-JP" altLang="en-US" sz="2600" b="1" dirty="0">
                <a:solidFill>
                  <a:schemeClr val="tx1"/>
                </a:solidFill>
              </a:rPr>
              <a:t>アカミタンポポ　　　</a:t>
            </a:r>
            <a:r>
              <a:rPr kumimoji="1" lang="en-US" altLang="ja-JP" sz="2600" b="1" dirty="0">
                <a:solidFill>
                  <a:schemeClr val="tx1"/>
                </a:solidFill>
              </a:rPr>
              <a:t>1</a:t>
            </a:r>
            <a:r>
              <a:rPr kumimoji="1" lang="ja-JP" altLang="en-US" sz="2600" b="1" dirty="0">
                <a:solidFill>
                  <a:schemeClr val="tx1"/>
                </a:solidFill>
              </a:rPr>
              <a:t>ﾎﾟｲﾝﾄ</a:t>
            </a:r>
            <a:endParaRPr kumimoji="1" lang="en-US" altLang="ja-JP" sz="2600" b="1" dirty="0">
              <a:solidFill>
                <a:schemeClr val="tx1"/>
              </a:solidFill>
            </a:endParaRPr>
          </a:p>
          <a:p>
            <a:endParaRPr kumimoji="1" lang="en-US" altLang="ja-JP" sz="2600" b="1" dirty="0">
              <a:solidFill>
                <a:schemeClr val="tx1"/>
              </a:solidFill>
            </a:endParaRPr>
          </a:p>
          <a:p>
            <a:r>
              <a:rPr lang="ja-JP" altLang="en-US" sz="2600" b="1" dirty="0">
                <a:solidFill>
                  <a:schemeClr val="tx1"/>
                </a:solidFill>
              </a:rPr>
              <a:t>シロバナタンポポ　　昨年同様</a:t>
            </a:r>
            <a:endParaRPr lang="en-US" altLang="ja-JP" sz="2600" b="1" dirty="0">
              <a:solidFill>
                <a:schemeClr val="tx1"/>
              </a:solidFill>
            </a:endParaRPr>
          </a:p>
          <a:p>
            <a:endParaRPr kumimoji="1" lang="en-US" altLang="ja-JP" sz="2600" b="1" dirty="0">
              <a:solidFill>
                <a:schemeClr val="tx1"/>
              </a:solidFill>
            </a:endParaRPr>
          </a:p>
          <a:p>
            <a:r>
              <a:rPr lang="ja-JP" altLang="en-US" sz="2600" b="1" dirty="0">
                <a:solidFill>
                  <a:schemeClr val="tx1"/>
                </a:solidFill>
              </a:rPr>
              <a:t>カントウタンポポ　　</a:t>
            </a:r>
            <a:r>
              <a:rPr lang="en-US" altLang="ja-JP" sz="2600" b="1" dirty="0">
                <a:solidFill>
                  <a:schemeClr val="tx1"/>
                </a:solidFill>
              </a:rPr>
              <a:t>1</a:t>
            </a:r>
            <a:r>
              <a:rPr lang="ja-JP" altLang="en-US" sz="2600" b="1" dirty="0">
                <a:solidFill>
                  <a:schemeClr val="tx1"/>
                </a:solidFill>
              </a:rPr>
              <a:t>ﾎﾟｲﾝﾄ</a:t>
            </a:r>
            <a:endParaRPr kumimoji="1" lang="en-US" altLang="ja-JP" sz="2600" dirty="0">
              <a:solidFill>
                <a:schemeClr val="tx1"/>
              </a:solidFill>
            </a:endParaRPr>
          </a:p>
          <a:p>
            <a:pPr algn="ctr"/>
            <a:endParaRPr kumimoji="1" lang="ja-JP" altLang="en-US" sz="1600" dirty="0"/>
          </a:p>
        </p:txBody>
      </p:sp>
      <p:sp>
        <p:nvSpPr>
          <p:cNvPr id="6" name="テキスト ボックス 5">
            <a:extLst>
              <a:ext uri="{FF2B5EF4-FFF2-40B4-BE49-F238E27FC236}">
                <a16:creationId xmlns:a16="http://schemas.microsoft.com/office/drawing/2014/main" id="{4408529A-CBB0-48D5-99CE-9DF4C6F223E3}"/>
              </a:ext>
            </a:extLst>
          </p:cNvPr>
          <p:cNvSpPr txBox="1"/>
          <p:nvPr/>
        </p:nvSpPr>
        <p:spPr>
          <a:xfrm>
            <a:off x="377371" y="362857"/>
            <a:ext cx="5718629" cy="830997"/>
          </a:xfrm>
          <a:prstGeom prst="rect">
            <a:avLst/>
          </a:prstGeom>
          <a:noFill/>
        </p:spPr>
        <p:txBody>
          <a:bodyPr wrap="square" rtlCol="0">
            <a:spAutoFit/>
          </a:bodyPr>
          <a:lstStyle/>
          <a:p>
            <a:r>
              <a:rPr kumimoji="1" lang="ja-JP" altLang="en-US" sz="4800" b="1" dirty="0"/>
              <a:t>関東ブロック</a:t>
            </a:r>
          </a:p>
        </p:txBody>
      </p:sp>
      <p:sp>
        <p:nvSpPr>
          <p:cNvPr id="7" name="テキスト ボックス 6">
            <a:extLst>
              <a:ext uri="{FF2B5EF4-FFF2-40B4-BE49-F238E27FC236}">
                <a16:creationId xmlns:a16="http://schemas.microsoft.com/office/drawing/2014/main" id="{807AF303-74A8-469C-BB29-63CF2C41A4C9}"/>
              </a:ext>
            </a:extLst>
          </p:cNvPr>
          <p:cNvSpPr txBox="1"/>
          <p:nvPr/>
        </p:nvSpPr>
        <p:spPr>
          <a:xfrm>
            <a:off x="8049716" y="467526"/>
            <a:ext cx="2743201" cy="830997"/>
          </a:xfrm>
          <a:prstGeom prst="rect">
            <a:avLst/>
          </a:prstGeom>
          <a:noFill/>
        </p:spPr>
        <p:txBody>
          <a:bodyPr wrap="square" rtlCol="0">
            <a:spAutoFit/>
          </a:bodyPr>
          <a:lstStyle/>
          <a:p>
            <a:r>
              <a:rPr kumimoji="1" lang="ja-JP" altLang="en-US" sz="4800" b="1" u="sng" dirty="0"/>
              <a:t>前年度比</a:t>
            </a:r>
          </a:p>
        </p:txBody>
      </p:sp>
      <p:sp>
        <p:nvSpPr>
          <p:cNvPr id="10" name="矢印: 上 9">
            <a:extLst>
              <a:ext uri="{FF2B5EF4-FFF2-40B4-BE49-F238E27FC236}">
                <a16:creationId xmlns:a16="http://schemas.microsoft.com/office/drawing/2014/main" id="{0D249ED2-D06D-4F70-830F-135287EFC15B}"/>
              </a:ext>
            </a:extLst>
          </p:cNvPr>
          <p:cNvSpPr/>
          <p:nvPr/>
        </p:nvSpPr>
        <p:spPr>
          <a:xfrm>
            <a:off x="9689756" y="2549314"/>
            <a:ext cx="408484" cy="291194"/>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矢印: 上 13">
            <a:extLst>
              <a:ext uri="{FF2B5EF4-FFF2-40B4-BE49-F238E27FC236}">
                <a16:creationId xmlns:a16="http://schemas.microsoft.com/office/drawing/2014/main" id="{8357A299-B334-4B84-8D8F-5DAAE4C2B768}"/>
              </a:ext>
            </a:extLst>
          </p:cNvPr>
          <p:cNvSpPr/>
          <p:nvPr/>
        </p:nvSpPr>
        <p:spPr>
          <a:xfrm>
            <a:off x="9746804" y="5675834"/>
            <a:ext cx="408484" cy="291194"/>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下 14">
            <a:extLst>
              <a:ext uri="{FF2B5EF4-FFF2-40B4-BE49-F238E27FC236}">
                <a16:creationId xmlns:a16="http://schemas.microsoft.com/office/drawing/2014/main" id="{0B1E9518-B45C-4FB3-9788-BE51E5E3083C}"/>
              </a:ext>
            </a:extLst>
          </p:cNvPr>
          <p:cNvSpPr/>
          <p:nvPr/>
        </p:nvSpPr>
        <p:spPr>
          <a:xfrm>
            <a:off x="9746804" y="4167459"/>
            <a:ext cx="408484" cy="291194"/>
          </a:xfrm>
          <a:prstGeom prst="downArrow">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次の値と等しい 8">
            <a:extLst>
              <a:ext uri="{FF2B5EF4-FFF2-40B4-BE49-F238E27FC236}">
                <a16:creationId xmlns:a16="http://schemas.microsoft.com/office/drawing/2014/main" id="{64EBBA53-2FF8-45A7-9264-8C43795960BD}"/>
              </a:ext>
            </a:extLst>
          </p:cNvPr>
          <p:cNvSpPr/>
          <p:nvPr/>
        </p:nvSpPr>
        <p:spPr>
          <a:xfrm>
            <a:off x="9700410" y="4863528"/>
            <a:ext cx="452442" cy="407431"/>
          </a:xfrm>
          <a:prstGeom prst="mathEqual">
            <a:avLst>
              <a:gd name="adj1" fmla="val 23520"/>
              <a:gd name="adj2" fmla="val 16918"/>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2" name="次の値と等しい 11">
            <a:extLst>
              <a:ext uri="{FF2B5EF4-FFF2-40B4-BE49-F238E27FC236}">
                <a16:creationId xmlns:a16="http://schemas.microsoft.com/office/drawing/2014/main" id="{33CE9CA4-BB45-4309-924D-F886722D2791}"/>
              </a:ext>
            </a:extLst>
          </p:cNvPr>
          <p:cNvSpPr/>
          <p:nvPr/>
        </p:nvSpPr>
        <p:spPr>
          <a:xfrm>
            <a:off x="9724825" y="3245383"/>
            <a:ext cx="452442" cy="407431"/>
          </a:xfrm>
          <a:prstGeom prst="mathEqual">
            <a:avLst>
              <a:gd name="adj1" fmla="val 23520"/>
              <a:gd name="adj2" fmla="val 16918"/>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57059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3" grpId="0" animBg="1"/>
      <p:bldP spid="6" grpId="0"/>
      <p:bldP spid="7" grpId="0"/>
      <p:bldP spid="10" grpId="0" animBg="1"/>
      <p:bldP spid="14" grpId="0" animBg="1"/>
      <p:bldP spid="15" grpId="0" animBg="1"/>
      <p:bldP spid="9" grpId="0" animBg="1"/>
      <p:bldP spid="12" grpId="0" animBg="1"/>
    </p:bldLst>
  </p:timing>
</p:sld>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AF7EF5696EB404F84E73134B2CD137A" ma:contentTypeVersion="8" ma:contentTypeDescription="新しいドキュメントを作成します。" ma:contentTypeScope="" ma:versionID="edb3837bd506937efc3f0352e996fec8">
  <xsd:schema xmlns:xsd="http://www.w3.org/2001/XMLSchema" xmlns:xs="http://www.w3.org/2001/XMLSchema" xmlns:p="http://schemas.microsoft.com/office/2006/metadata/properties" xmlns:ns2="3db81894-862f-4a45-8f73-b638a41d695f" xmlns:ns3="a0ea4579-e3eb-4a72-bdd3-5db3b592bddc" targetNamespace="http://schemas.microsoft.com/office/2006/metadata/properties" ma:root="true" ma:fieldsID="d8adbe00220340abaeb6805e2b46cff0" ns2:_="" ns3:_="">
    <xsd:import namespace="3db81894-862f-4a45-8f73-b638a41d695f"/>
    <xsd:import namespace="a0ea4579-e3eb-4a72-bdd3-5db3b592bdd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b81894-862f-4a45-8f73-b638a41d69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0ea4579-e3eb-4a72-bdd3-5db3b592bddc"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AB0427-BAA5-42C2-8568-8281CD98BBF3}">
  <ds:schemaRefs>
    <ds:schemaRef ds:uri="http://schemas.microsoft.com/sharepoint/v3/contenttype/forms"/>
  </ds:schemaRefs>
</ds:datastoreItem>
</file>

<file path=customXml/itemProps2.xml><?xml version="1.0" encoding="utf-8"?>
<ds:datastoreItem xmlns:ds="http://schemas.openxmlformats.org/officeDocument/2006/customXml" ds:itemID="{CE7F7929-4641-4605-8145-1D0754109D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b81894-862f-4a45-8f73-b638a41d695f"/>
    <ds:schemaRef ds:uri="a0ea4579-e3eb-4a72-bdd3-5db3b592b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6B5B3A-E91B-4003-8BE0-29BE0C48DE90}">
  <ds:schemaRefs>
    <ds:schemaRef ds:uri="http://schemas.microsoft.com/office/2006/documentManagement/types"/>
    <ds:schemaRef ds:uri="http://purl.org/dc/elements/1.1/"/>
    <ds:schemaRef ds:uri="http://schemas.microsoft.com/office/2006/metadata/properties"/>
    <ds:schemaRef ds:uri="a0ea4579-e3eb-4a72-bdd3-5db3b592bddc"/>
    <ds:schemaRef ds:uri="http://purl.org/dc/terms/"/>
    <ds:schemaRef ds:uri="http://schemas.openxmlformats.org/package/2006/metadata/core-properties"/>
    <ds:schemaRef ds:uri="http://purl.org/dc/dcmitype/"/>
    <ds:schemaRef ds:uri="http://schemas.microsoft.com/office/infopath/2007/PartnerControls"/>
    <ds:schemaRef ds:uri="3db81894-862f-4a45-8f73-b638a41d695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1296</TotalTime>
  <Words>4067</Words>
  <Application>Microsoft Office PowerPoint</Application>
  <PresentationFormat>ワイド画面</PresentationFormat>
  <Paragraphs>466</Paragraphs>
  <Slides>28</Slides>
  <Notes>28</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28</vt:i4>
      </vt:variant>
    </vt:vector>
  </HeadingPairs>
  <TitlesOfParts>
    <vt:vector size="43" baseType="lpstr">
      <vt:lpstr>ＭＳ Ｐゴシック</vt:lpstr>
      <vt:lpstr>UD デジタル 教科書体 NK-B</vt:lpstr>
      <vt:lpstr>UD デジタル 教科書体 NK-R</vt:lpstr>
      <vt:lpstr>UD デジタル 教科書体 NP-B</vt:lpstr>
      <vt:lpstr>メイリオ</vt:lpstr>
      <vt:lpstr>遊ゴシック本文</vt:lpstr>
      <vt:lpstr>游ゴシック</vt:lpstr>
      <vt:lpstr>游ゴシック 本文</vt:lpstr>
      <vt:lpstr>游明朝</vt:lpstr>
      <vt:lpstr>Arial</vt:lpstr>
      <vt:lpstr>Calibri</vt:lpstr>
      <vt:lpstr>Trebuchet MS</vt:lpstr>
      <vt:lpstr>Wingdings</vt:lpstr>
      <vt:lpstr>Wingdings 3</vt:lpstr>
      <vt:lpstr>ファセット</vt:lpstr>
      <vt:lpstr>令和3年度(2021年度) FFJ環境調査 ～集計結果報告～</vt:lpstr>
      <vt:lpstr>１．環境調査とは</vt:lpstr>
      <vt:lpstr>２. これまでの取り組み</vt:lpstr>
      <vt:lpstr>PowerPoint プレゼンテーション</vt:lpstr>
      <vt:lpstr>調査数 ・昨年度　９，０７１件  　　　　　　　　　　　　４，３３７件増  ・今年度　１３，４０８件</vt:lpstr>
      <vt:lpstr>４．集計結果</vt:lpstr>
      <vt:lpstr>PowerPoint プレゼンテーション</vt:lpstr>
      <vt:lpstr>PowerPoint プレゼンテーション</vt:lpstr>
      <vt:lpstr>PowerPoint プレゼンテーション</vt:lpstr>
      <vt:lpstr>PowerPoint プレゼンテーション</vt:lpstr>
      <vt:lpstr>北信越ブロック</vt:lpstr>
      <vt:lpstr>PowerPoint プレゼンテーション</vt:lpstr>
      <vt:lpstr>PowerPoint プレゼンテーション</vt:lpstr>
      <vt:lpstr>PowerPoint プレゼンテーション</vt:lpstr>
      <vt:lpstr>近畿ブロック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九州ブロック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皆口　心平</dc:creator>
  <cp:lastModifiedBy>武藤 真貴子</cp:lastModifiedBy>
  <cp:revision>81</cp:revision>
  <cp:lastPrinted>2022-01-06T07:46:37Z</cp:lastPrinted>
  <dcterms:created xsi:type="dcterms:W3CDTF">2021-12-23T07:02:11Z</dcterms:created>
  <dcterms:modified xsi:type="dcterms:W3CDTF">2022-03-24T12:14:39Z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0x010100CAF7EF5696EB404F84E73134B2CD137A</vt:lpwstr>
  </property>
</Properties>
</file>