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tags/tag2.xml" ContentType="application/vnd.openxmlformats-officedocument.presentationml.tags+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tags/tag3.xml" ContentType="application/vnd.openxmlformats-officedocument.presentationml.tags+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tags/tag4.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1" r:id="rId3"/>
    <p:sldId id="258" r:id="rId4"/>
    <p:sldId id="262" r:id="rId5"/>
    <p:sldId id="260" r:id="rId6"/>
    <p:sldId id="257" r:id="rId7"/>
    <p:sldId id="264" r:id="rId8"/>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058" autoAdjust="0"/>
  </p:normalViewPr>
  <p:slideViewPr>
    <p:cSldViewPr>
      <p:cViewPr varScale="1">
        <p:scale>
          <a:sx n="58" d="100"/>
          <a:sy n="58" d="100"/>
        </p:scale>
        <p:origin x="1746"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F:\Izumi%20high%20school\&#36786;&#26989;&#12463;&#12521;&#12502;\H28%20&#29872;&#22659;&#35519;&#26619;\&#26085;&#36899;\&#20061;&#24030;&#12539;&#27798;&#32260;&#65288;&#20869;&#30000;&#65289;\&#12487;&#12540;&#12479;excel\&#30330;&#34920;&#29992;&#12487;&#12540;&#12479;\&#30330;&#34920;&#29992;&#20840;&#22269;&#29256;.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F:\Izumi%20high%20school\&#36786;&#26989;&#12463;&#12521;&#12502;\H28%20&#29872;&#22659;&#35519;&#26619;\&#26085;&#36899;\&#20061;&#24030;&#12539;&#27798;&#32260;&#65288;&#20869;&#30000;&#65289;\&#12487;&#12540;&#12479;excel\&#30330;&#34920;&#29992;&#12487;&#12540;&#12479;\&#30330;&#34920;&#29992;&#20840;&#22269;&#29256;.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F:\Izumi%20high%20school\&#36786;&#26989;&#12463;&#12521;&#12502;\H28%20&#29872;&#22659;&#35519;&#26619;\&#26085;&#36899;\&#20061;&#24030;&#12539;&#27798;&#32260;&#65288;&#20869;&#30000;&#65289;\&#12487;&#12540;&#12479;excel\&#30330;&#34920;&#29992;&#12487;&#12540;&#12479;\&#30330;&#34920;&#29992;&#20840;&#22269;&#2925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Sheet1!$B$9</c:f>
              <c:strCache>
                <c:ptCount val="1"/>
                <c:pt idx="0">
                  <c:v>合計値</c:v>
                </c:pt>
              </c:strCache>
            </c:strRef>
          </c:tx>
          <c:dPt>
            <c:idx val="0"/>
            <c:bubble3D val="0"/>
            <c:spPr>
              <a:solidFill>
                <a:schemeClr val="accent1"/>
              </a:solidFill>
              <a:ln w="19050">
                <a:solidFill>
                  <a:schemeClr val="lt1"/>
                </a:solidFill>
              </a:ln>
              <a:effectLst/>
            </c:spPr>
          </c:dPt>
          <c:dPt>
            <c:idx val="1"/>
            <c:bubble3D val="0"/>
            <c:spPr>
              <a:solidFill>
                <a:schemeClr val="accent1">
                  <a:lumMod val="50000"/>
                </a:schemeClr>
              </a:solidFill>
              <a:ln w="19050">
                <a:solidFill>
                  <a:schemeClr val="lt1"/>
                </a:solidFill>
              </a:ln>
              <a:effectLst/>
            </c:spPr>
          </c:dPt>
          <c:dPt>
            <c:idx val="2"/>
            <c:bubble3D val="0"/>
            <c:spPr>
              <a:solidFill>
                <a:srgbClr val="FF0000"/>
              </a:solidFill>
              <a:ln w="19050">
                <a:solidFill>
                  <a:schemeClr val="lt1"/>
                </a:solidFill>
              </a:ln>
              <a:effectLst/>
            </c:spPr>
          </c:dPt>
          <c:dPt>
            <c:idx val="3"/>
            <c:bubble3D val="0"/>
            <c:spPr>
              <a:solidFill>
                <a:schemeClr val="accent2">
                  <a:lumMod val="75000"/>
                </a:schemeClr>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ja-JP"/>
              </a:p>
            </c:txPr>
            <c:dLblPos val="in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Sheet1!$C$3:$F$3</c:f>
              <c:strCache>
                <c:ptCount val="4"/>
                <c:pt idx="0">
                  <c:v>セイヨウタンポポ</c:v>
                </c:pt>
                <c:pt idx="1">
                  <c:v>アカミタンポポ</c:v>
                </c:pt>
                <c:pt idx="2">
                  <c:v>カントウタンポポ</c:v>
                </c:pt>
                <c:pt idx="3">
                  <c:v>シロバナタンポポ</c:v>
                </c:pt>
              </c:strCache>
            </c:strRef>
          </c:cat>
          <c:val>
            <c:numRef>
              <c:f>Sheet1!$C$9:$F$9</c:f>
              <c:numCache>
                <c:formatCode>General</c:formatCode>
                <c:ptCount val="4"/>
                <c:pt idx="0">
                  <c:v>6043</c:v>
                </c:pt>
                <c:pt idx="1">
                  <c:v>326</c:v>
                </c:pt>
                <c:pt idx="2">
                  <c:v>986</c:v>
                </c:pt>
                <c:pt idx="3">
                  <c:v>528</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74645416453927915"/>
          <c:y val="0.29892254035265925"/>
          <c:w val="0.25288375499392968"/>
          <c:h val="0.3307019458155443"/>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7616552529144566E-2"/>
          <c:y val="0.14712643678160919"/>
          <c:w val="0.94987837315875756"/>
          <c:h val="0.50048401484802341"/>
        </c:manualLayout>
      </c:layout>
      <c:barChart>
        <c:barDir val="col"/>
        <c:grouping val="clustered"/>
        <c:varyColors val="0"/>
        <c:ser>
          <c:idx val="0"/>
          <c:order val="0"/>
          <c:tx>
            <c:strRef>
              <c:f>Sheet1!$C$12</c:f>
              <c:strCache>
                <c:ptCount val="1"/>
                <c:pt idx="0">
                  <c:v>セイヨウタンポポ</c:v>
                </c:pt>
              </c:strCache>
            </c:strRef>
          </c:tx>
          <c:spPr>
            <a:solidFill>
              <a:schemeClr val="accent1"/>
            </a:solidFill>
            <a:ln>
              <a:noFill/>
            </a:ln>
            <a:effectLst/>
          </c:spPr>
          <c:invertIfNegative val="0"/>
          <c:cat>
            <c:strRef>
              <c:f>Sheet1!$B$13:$B$23</c:f>
              <c:strCache>
                <c:ptCount val="11"/>
                <c:pt idx="0">
                  <c:v>畑・周辺</c:v>
                </c:pt>
                <c:pt idx="1">
                  <c:v>田・周辺</c:v>
                </c:pt>
                <c:pt idx="2">
                  <c:v>建て込んだ住宅・周辺</c:v>
                </c:pt>
                <c:pt idx="3">
                  <c:v>緑の多い住宅・周辺</c:v>
                </c:pt>
                <c:pt idx="4">
                  <c:v>公園</c:v>
                </c:pt>
                <c:pt idx="5">
                  <c:v>林</c:v>
                </c:pt>
                <c:pt idx="6">
                  <c:v>河川敷</c:v>
                </c:pt>
                <c:pt idx="7">
                  <c:v>海岸</c:v>
                </c:pt>
                <c:pt idx="8">
                  <c:v>草原</c:v>
                </c:pt>
                <c:pt idx="9">
                  <c:v>校庭</c:v>
                </c:pt>
                <c:pt idx="10">
                  <c:v>その他</c:v>
                </c:pt>
              </c:strCache>
            </c:strRef>
          </c:cat>
          <c:val>
            <c:numRef>
              <c:f>Sheet1!$C$13:$C$23</c:f>
              <c:numCache>
                <c:formatCode>General</c:formatCode>
                <c:ptCount val="11"/>
                <c:pt idx="0">
                  <c:v>1061</c:v>
                </c:pt>
                <c:pt idx="1">
                  <c:v>664</c:v>
                </c:pt>
                <c:pt idx="2">
                  <c:v>945</c:v>
                </c:pt>
                <c:pt idx="3">
                  <c:v>1011</c:v>
                </c:pt>
                <c:pt idx="4">
                  <c:v>899</c:v>
                </c:pt>
                <c:pt idx="5">
                  <c:v>58</c:v>
                </c:pt>
                <c:pt idx="6">
                  <c:v>252</c:v>
                </c:pt>
                <c:pt idx="7">
                  <c:v>20</c:v>
                </c:pt>
                <c:pt idx="8">
                  <c:v>496</c:v>
                </c:pt>
                <c:pt idx="9">
                  <c:v>393</c:v>
                </c:pt>
                <c:pt idx="10">
                  <c:v>289</c:v>
                </c:pt>
              </c:numCache>
            </c:numRef>
          </c:val>
        </c:ser>
        <c:ser>
          <c:idx val="1"/>
          <c:order val="1"/>
          <c:tx>
            <c:strRef>
              <c:f>Sheet1!$D$12</c:f>
              <c:strCache>
                <c:ptCount val="1"/>
                <c:pt idx="0">
                  <c:v>アカミタンポポ</c:v>
                </c:pt>
              </c:strCache>
            </c:strRef>
          </c:tx>
          <c:spPr>
            <a:solidFill>
              <a:schemeClr val="accent2"/>
            </a:solidFill>
            <a:ln>
              <a:noFill/>
            </a:ln>
            <a:effectLst/>
          </c:spPr>
          <c:invertIfNegative val="0"/>
          <c:cat>
            <c:strRef>
              <c:f>Sheet1!$B$13:$B$23</c:f>
              <c:strCache>
                <c:ptCount val="11"/>
                <c:pt idx="0">
                  <c:v>畑・周辺</c:v>
                </c:pt>
                <c:pt idx="1">
                  <c:v>田・周辺</c:v>
                </c:pt>
                <c:pt idx="2">
                  <c:v>建て込んだ住宅・周辺</c:v>
                </c:pt>
                <c:pt idx="3">
                  <c:v>緑の多い住宅・周辺</c:v>
                </c:pt>
                <c:pt idx="4">
                  <c:v>公園</c:v>
                </c:pt>
                <c:pt idx="5">
                  <c:v>林</c:v>
                </c:pt>
                <c:pt idx="6">
                  <c:v>河川敷</c:v>
                </c:pt>
                <c:pt idx="7">
                  <c:v>海岸</c:v>
                </c:pt>
                <c:pt idx="8">
                  <c:v>草原</c:v>
                </c:pt>
                <c:pt idx="9">
                  <c:v>校庭</c:v>
                </c:pt>
                <c:pt idx="10">
                  <c:v>その他</c:v>
                </c:pt>
              </c:strCache>
            </c:strRef>
          </c:cat>
          <c:val>
            <c:numRef>
              <c:f>Sheet1!$D$13:$D$23</c:f>
              <c:numCache>
                <c:formatCode>General</c:formatCode>
                <c:ptCount val="11"/>
                <c:pt idx="0">
                  <c:v>36</c:v>
                </c:pt>
                <c:pt idx="1">
                  <c:v>58</c:v>
                </c:pt>
                <c:pt idx="2">
                  <c:v>50</c:v>
                </c:pt>
                <c:pt idx="3">
                  <c:v>41</c:v>
                </c:pt>
                <c:pt idx="4">
                  <c:v>47</c:v>
                </c:pt>
                <c:pt idx="5">
                  <c:v>5</c:v>
                </c:pt>
                <c:pt idx="6">
                  <c:v>7</c:v>
                </c:pt>
                <c:pt idx="7">
                  <c:v>0</c:v>
                </c:pt>
                <c:pt idx="8">
                  <c:v>36</c:v>
                </c:pt>
                <c:pt idx="9">
                  <c:v>21</c:v>
                </c:pt>
                <c:pt idx="10">
                  <c:v>22</c:v>
                </c:pt>
              </c:numCache>
            </c:numRef>
          </c:val>
        </c:ser>
        <c:ser>
          <c:idx val="2"/>
          <c:order val="2"/>
          <c:tx>
            <c:strRef>
              <c:f>Sheet1!$E$12</c:f>
              <c:strCache>
                <c:ptCount val="1"/>
                <c:pt idx="0">
                  <c:v>シロバナタンポポ</c:v>
                </c:pt>
              </c:strCache>
            </c:strRef>
          </c:tx>
          <c:spPr>
            <a:solidFill>
              <a:schemeClr val="accent3"/>
            </a:solidFill>
            <a:ln>
              <a:noFill/>
            </a:ln>
            <a:effectLst/>
          </c:spPr>
          <c:invertIfNegative val="0"/>
          <c:cat>
            <c:strRef>
              <c:f>Sheet1!$B$13:$B$23</c:f>
              <c:strCache>
                <c:ptCount val="11"/>
                <c:pt idx="0">
                  <c:v>畑・周辺</c:v>
                </c:pt>
                <c:pt idx="1">
                  <c:v>田・周辺</c:v>
                </c:pt>
                <c:pt idx="2">
                  <c:v>建て込んだ住宅・周辺</c:v>
                </c:pt>
                <c:pt idx="3">
                  <c:v>緑の多い住宅・周辺</c:v>
                </c:pt>
                <c:pt idx="4">
                  <c:v>公園</c:v>
                </c:pt>
                <c:pt idx="5">
                  <c:v>林</c:v>
                </c:pt>
                <c:pt idx="6">
                  <c:v>河川敷</c:v>
                </c:pt>
                <c:pt idx="7">
                  <c:v>海岸</c:v>
                </c:pt>
                <c:pt idx="8">
                  <c:v>草原</c:v>
                </c:pt>
                <c:pt idx="9">
                  <c:v>校庭</c:v>
                </c:pt>
                <c:pt idx="10">
                  <c:v>その他</c:v>
                </c:pt>
              </c:strCache>
            </c:strRef>
          </c:cat>
          <c:val>
            <c:numRef>
              <c:f>Sheet1!$E$13:$E$23</c:f>
              <c:numCache>
                <c:formatCode>General</c:formatCode>
                <c:ptCount val="11"/>
                <c:pt idx="0">
                  <c:v>70</c:v>
                </c:pt>
                <c:pt idx="1">
                  <c:v>75</c:v>
                </c:pt>
                <c:pt idx="2">
                  <c:v>91</c:v>
                </c:pt>
                <c:pt idx="3">
                  <c:v>103</c:v>
                </c:pt>
                <c:pt idx="4">
                  <c:v>67</c:v>
                </c:pt>
                <c:pt idx="5">
                  <c:v>14</c:v>
                </c:pt>
                <c:pt idx="6">
                  <c:v>18</c:v>
                </c:pt>
                <c:pt idx="7">
                  <c:v>1</c:v>
                </c:pt>
                <c:pt idx="8">
                  <c:v>45</c:v>
                </c:pt>
                <c:pt idx="9">
                  <c:v>29</c:v>
                </c:pt>
                <c:pt idx="10">
                  <c:v>15</c:v>
                </c:pt>
              </c:numCache>
            </c:numRef>
          </c:val>
        </c:ser>
        <c:ser>
          <c:idx val="3"/>
          <c:order val="3"/>
          <c:tx>
            <c:strRef>
              <c:f>Sheet1!$F$12</c:f>
              <c:strCache>
                <c:ptCount val="1"/>
                <c:pt idx="0">
                  <c:v>カントウタンポポ</c:v>
                </c:pt>
              </c:strCache>
            </c:strRef>
          </c:tx>
          <c:spPr>
            <a:solidFill>
              <a:schemeClr val="accent4"/>
            </a:solidFill>
            <a:ln>
              <a:noFill/>
            </a:ln>
            <a:effectLst/>
          </c:spPr>
          <c:invertIfNegative val="0"/>
          <c:cat>
            <c:strRef>
              <c:f>Sheet1!$B$13:$B$23</c:f>
              <c:strCache>
                <c:ptCount val="11"/>
                <c:pt idx="0">
                  <c:v>畑・周辺</c:v>
                </c:pt>
                <c:pt idx="1">
                  <c:v>田・周辺</c:v>
                </c:pt>
                <c:pt idx="2">
                  <c:v>建て込んだ住宅・周辺</c:v>
                </c:pt>
                <c:pt idx="3">
                  <c:v>緑の多い住宅・周辺</c:v>
                </c:pt>
                <c:pt idx="4">
                  <c:v>公園</c:v>
                </c:pt>
                <c:pt idx="5">
                  <c:v>林</c:v>
                </c:pt>
                <c:pt idx="6">
                  <c:v>河川敷</c:v>
                </c:pt>
                <c:pt idx="7">
                  <c:v>海岸</c:v>
                </c:pt>
                <c:pt idx="8">
                  <c:v>草原</c:v>
                </c:pt>
                <c:pt idx="9">
                  <c:v>校庭</c:v>
                </c:pt>
                <c:pt idx="10">
                  <c:v>その他</c:v>
                </c:pt>
              </c:strCache>
            </c:strRef>
          </c:cat>
          <c:val>
            <c:numRef>
              <c:f>Sheet1!$F$13:$F$23</c:f>
              <c:numCache>
                <c:formatCode>General</c:formatCode>
                <c:ptCount val="11"/>
                <c:pt idx="0">
                  <c:v>123</c:v>
                </c:pt>
                <c:pt idx="1">
                  <c:v>139</c:v>
                </c:pt>
                <c:pt idx="2">
                  <c:v>150</c:v>
                </c:pt>
                <c:pt idx="3">
                  <c:v>147</c:v>
                </c:pt>
                <c:pt idx="4">
                  <c:v>144</c:v>
                </c:pt>
                <c:pt idx="5">
                  <c:v>27</c:v>
                </c:pt>
                <c:pt idx="6">
                  <c:v>37</c:v>
                </c:pt>
                <c:pt idx="7">
                  <c:v>6</c:v>
                </c:pt>
                <c:pt idx="8">
                  <c:v>117</c:v>
                </c:pt>
                <c:pt idx="9">
                  <c:v>48</c:v>
                </c:pt>
                <c:pt idx="10">
                  <c:v>50</c:v>
                </c:pt>
              </c:numCache>
            </c:numRef>
          </c:val>
        </c:ser>
        <c:dLbls>
          <c:showLegendKey val="0"/>
          <c:showVal val="0"/>
          <c:showCatName val="0"/>
          <c:showSerName val="0"/>
          <c:showPercent val="0"/>
          <c:showBubbleSize val="0"/>
        </c:dLbls>
        <c:gapWidth val="219"/>
        <c:overlap val="-27"/>
        <c:axId val="187881784"/>
        <c:axId val="228947064"/>
      </c:barChart>
      <c:catAx>
        <c:axId val="187881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ja-JP"/>
          </a:p>
        </c:txPr>
        <c:crossAx val="228947064"/>
        <c:crosses val="autoZero"/>
        <c:auto val="1"/>
        <c:lblAlgn val="ctr"/>
        <c:lblOffset val="100"/>
        <c:noMultiLvlLbl val="0"/>
      </c:catAx>
      <c:valAx>
        <c:axId val="2289470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ja-JP"/>
          </a:p>
        </c:txPr>
        <c:crossAx val="187881784"/>
        <c:crosses val="autoZero"/>
        <c:crossBetween val="between"/>
      </c:valAx>
      <c:spPr>
        <a:noFill/>
        <a:ln>
          <a:noFill/>
        </a:ln>
        <a:effectLst/>
      </c:spPr>
    </c:plotArea>
    <c:legend>
      <c:legendPos val="b"/>
      <c:layout>
        <c:manualLayout>
          <c:xMode val="edge"/>
          <c:yMode val="edge"/>
          <c:x val="4.8611105794935938E-2"/>
          <c:y val="0.90868670316092826"/>
          <c:w val="0.89999990157481391"/>
          <c:h val="8.0624248820838088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1251290458373863E-2"/>
          <c:y val="0.13316867873765517"/>
          <c:w val="0.94622838417807287"/>
          <c:h val="0.5340775775529274"/>
        </c:manualLayout>
      </c:layout>
      <c:barChart>
        <c:barDir val="col"/>
        <c:grouping val="clustered"/>
        <c:varyColors val="0"/>
        <c:ser>
          <c:idx val="0"/>
          <c:order val="0"/>
          <c:tx>
            <c:strRef>
              <c:f>Sheet1!$C$26</c:f>
              <c:strCache>
                <c:ptCount val="1"/>
                <c:pt idx="0">
                  <c:v>セイヨウタンポポ</c:v>
                </c:pt>
              </c:strCache>
            </c:strRef>
          </c:tx>
          <c:spPr>
            <a:solidFill>
              <a:schemeClr val="accent1"/>
            </a:solidFill>
            <a:ln>
              <a:noFill/>
            </a:ln>
            <a:effectLst/>
          </c:spPr>
          <c:invertIfNegative val="0"/>
          <c:cat>
            <c:strRef>
              <c:f>Sheet1!$B$27:$B$32</c:f>
              <c:strCache>
                <c:ptCount val="6"/>
                <c:pt idx="0">
                  <c:v>コンクリートなどに囲まれている</c:v>
                </c:pt>
                <c:pt idx="1">
                  <c:v>雑草が密生している</c:v>
                </c:pt>
                <c:pt idx="2">
                  <c:v>雑草がまばらに生息</c:v>
                </c:pt>
                <c:pt idx="3">
                  <c:v>タンポポが群生</c:v>
                </c:pt>
                <c:pt idx="4">
                  <c:v>ほぼ全面が土</c:v>
                </c:pt>
                <c:pt idx="5">
                  <c:v>その他</c:v>
                </c:pt>
              </c:strCache>
            </c:strRef>
          </c:cat>
          <c:val>
            <c:numRef>
              <c:f>Sheet1!$C$27:$C$32</c:f>
              <c:numCache>
                <c:formatCode>General</c:formatCode>
                <c:ptCount val="6"/>
                <c:pt idx="0">
                  <c:v>417</c:v>
                </c:pt>
                <c:pt idx="1">
                  <c:v>1885</c:v>
                </c:pt>
                <c:pt idx="2">
                  <c:v>1185</c:v>
                </c:pt>
                <c:pt idx="3">
                  <c:v>197</c:v>
                </c:pt>
                <c:pt idx="4">
                  <c:v>238</c:v>
                </c:pt>
                <c:pt idx="5">
                  <c:v>78</c:v>
                </c:pt>
              </c:numCache>
            </c:numRef>
          </c:val>
        </c:ser>
        <c:ser>
          <c:idx val="1"/>
          <c:order val="1"/>
          <c:tx>
            <c:strRef>
              <c:f>Sheet1!$D$26</c:f>
              <c:strCache>
                <c:ptCount val="1"/>
                <c:pt idx="0">
                  <c:v>アカミタンポポ</c:v>
                </c:pt>
              </c:strCache>
            </c:strRef>
          </c:tx>
          <c:spPr>
            <a:solidFill>
              <a:schemeClr val="accent2"/>
            </a:solidFill>
            <a:ln>
              <a:noFill/>
            </a:ln>
            <a:effectLst/>
          </c:spPr>
          <c:invertIfNegative val="0"/>
          <c:cat>
            <c:strRef>
              <c:f>Sheet1!$B$27:$B$32</c:f>
              <c:strCache>
                <c:ptCount val="6"/>
                <c:pt idx="0">
                  <c:v>コンクリートなどに囲まれている</c:v>
                </c:pt>
                <c:pt idx="1">
                  <c:v>雑草が密生している</c:v>
                </c:pt>
                <c:pt idx="2">
                  <c:v>雑草がまばらに生息</c:v>
                </c:pt>
                <c:pt idx="3">
                  <c:v>タンポポが群生</c:v>
                </c:pt>
                <c:pt idx="4">
                  <c:v>ほぼ全面が土</c:v>
                </c:pt>
                <c:pt idx="5">
                  <c:v>その他</c:v>
                </c:pt>
              </c:strCache>
            </c:strRef>
          </c:cat>
          <c:val>
            <c:numRef>
              <c:f>Sheet1!$D$27:$D$32</c:f>
              <c:numCache>
                <c:formatCode>General</c:formatCode>
                <c:ptCount val="6"/>
                <c:pt idx="0">
                  <c:v>46</c:v>
                </c:pt>
                <c:pt idx="1">
                  <c:v>85</c:v>
                </c:pt>
                <c:pt idx="2">
                  <c:v>46</c:v>
                </c:pt>
                <c:pt idx="3">
                  <c:v>20</c:v>
                </c:pt>
                <c:pt idx="4">
                  <c:v>21</c:v>
                </c:pt>
                <c:pt idx="5">
                  <c:v>19</c:v>
                </c:pt>
              </c:numCache>
            </c:numRef>
          </c:val>
        </c:ser>
        <c:ser>
          <c:idx val="2"/>
          <c:order val="2"/>
          <c:tx>
            <c:strRef>
              <c:f>Sheet1!$E$26</c:f>
              <c:strCache>
                <c:ptCount val="1"/>
                <c:pt idx="0">
                  <c:v>シロバナタンポポ</c:v>
                </c:pt>
              </c:strCache>
            </c:strRef>
          </c:tx>
          <c:spPr>
            <a:solidFill>
              <a:schemeClr val="accent3"/>
            </a:solidFill>
            <a:ln>
              <a:noFill/>
            </a:ln>
            <a:effectLst/>
          </c:spPr>
          <c:invertIfNegative val="0"/>
          <c:cat>
            <c:strRef>
              <c:f>Sheet1!$B$27:$B$32</c:f>
              <c:strCache>
                <c:ptCount val="6"/>
                <c:pt idx="0">
                  <c:v>コンクリートなどに囲まれている</c:v>
                </c:pt>
                <c:pt idx="1">
                  <c:v>雑草が密生している</c:v>
                </c:pt>
                <c:pt idx="2">
                  <c:v>雑草がまばらに生息</c:v>
                </c:pt>
                <c:pt idx="3">
                  <c:v>タンポポが群生</c:v>
                </c:pt>
                <c:pt idx="4">
                  <c:v>ほぼ全面が土</c:v>
                </c:pt>
                <c:pt idx="5">
                  <c:v>その他</c:v>
                </c:pt>
              </c:strCache>
            </c:strRef>
          </c:cat>
          <c:val>
            <c:numRef>
              <c:f>Sheet1!$E$27:$E$32</c:f>
              <c:numCache>
                <c:formatCode>General</c:formatCode>
                <c:ptCount val="6"/>
                <c:pt idx="0">
                  <c:v>45</c:v>
                </c:pt>
                <c:pt idx="1">
                  <c:v>133</c:v>
                </c:pt>
                <c:pt idx="2">
                  <c:v>68</c:v>
                </c:pt>
                <c:pt idx="3">
                  <c:v>25</c:v>
                </c:pt>
                <c:pt idx="4">
                  <c:v>34</c:v>
                </c:pt>
                <c:pt idx="5">
                  <c:v>3</c:v>
                </c:pt>
              </c:numCache>
            </c:numRef>
          </c:val>
        </c:ser>
        <c:ser>
          <c:idx val="3"/>
          <c:order val="3"/>
          <c:tx>
            <c:strRef>
              <c:f>Sheet1!$F$26</c:f>
              <c:strCache>
                <c:ptCount val="1"/>
                <c:pt idx="0">
                  <c:v>カントウタンポポ</c:v>
                </c:pt>
              </c:strCache>
            </c:strRef>
          </c:tx>
          <c:spPr>
            <a:solidFill>
              <a:schemeClr val="accent4"/>
            </a:solidFill>
            <a:ln>
              <a:noFill/>
            </a:ln>
            <a:effectLst/>
          </c:spPr>
          <c:invertIfNegative val="0"/>
          <c:cat>
            <c:strRef>
              <c:f>Sheet1!$B$27:$B$32</c:f>
              <c:strCache>
                <c:ptCount val="6"/>
                <c:pt idx="0">
                  <c:v>コンクリートなどに囲まれている</c:v>
                </c:pt>
                <c:pt idx="1">
                  <c:v>雑草が密生している</c:v>
                </c:pt>
                <c:pt idx="2">
                  <c:v>雑草がまばらに生息</c:v>
                </c:pt>
                <c:pt idx="3">
                  <c:v>タンポポが群生</c:v>
                </c:pt>
                <c:pt idx="4">
                  <c:v>ほぼ全面が土</c:v>
                </c:pt>
                <c:pt idx="5">
                  <c:v>その他</c:v>
                </c:pt>
              </c:strCache>
            </c:strRef>
          </c:cat>
          <c:val>
            <c:numRef>
              <c:f>Sheet1!$F$27:$F$32</c:f>
              <c:numCache>
                <c:formatCode>General</c:formatCode>
                <c:ptCount val="6"/>
                <c:pt idx="0">
                  <c:v>66</c:v>
                </c:pt>
                <c:pt idx="1">
                  <c:v>255</c:v>
                </c:pt>
                <c:pt idx="2">
                  <c:v>163</c:v>
                </c:pt>
                <c:pt idx="3">
                  <c:v>57</c:v>
                </c:pt>
                <c:pt idx="4">
                  <c:v>32</c:v>
                </c:pt>
                <c:pt idx="5">
                  <c:v>12</c:v>
                </c:pt>
              </c:numCache>
            </c:numRef>
          </c:val>
        </c:ser>
        <c:dLbls>
          <c:showLegendKey val="0"/>
          <c:showVal val="0"/>
          <c:showCatName val="0"/>
          <c:showSerName val="0"/>
          <c:showPercent val="0"/>
          <c:showBubbleSize val="0"/>
        </c:dLbls>
        <c:gapWidth val="219"/>
        <c:overlap val="-27"/>
        <c:axId val="228951768"/>
        <c:axId val="228949416"/>
      </c:barChart>
      <c:catAx>
        <c:axId val="228951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ja-JP"/>
          </a:p>
        </c:txPr>
        <c:crossAx val="228949416"/>
        <c:crosses val="autoZero"/>
        <c:auto val="1"/>
        <c:lblAlgn val="ctr"/>
        <c:lblOffset val="100"/>
        <c:noMultiLvlLbl val="0"/>
      </c:catAx>
      <c:valAx>
        <c:axId val="2289494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ja-JP"/>
          </a:p>
        </c:txPr>
        <c:crossAx val="22895176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8C9316-4A6A-4FC0-855A-1F5022E7D38B}" type="datetimeFigureOut">
              <a:rPr kumimoji="1" lang="ja-JP" altLang="en-US" smtClean="0"/>
              <a:t>2016/12/21</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02740D-1D76-4EF4-89C7-E927551AB706}" type="slidenum">
              <a:rPr kumimoji="1" lang="ja-JP" altLang="en-US" smtClean="0"/>
              <a:t>‹#›</a:t>
            </a:fld>
            <a:endParaRPr kumimoji="1" lang="ja-JP" altLang="en-US"/>
          </a:p>
        </p:txBody>
      </p:sp>
    </p:spTree>
    <p:extLst>
      <p:ext uri="{BB962C8B-B14F-4D97-AF65-F5344CB8AC3E}">
        <p14:creationId xmlns:p14="http://schemas.microsoft.com/office/powerpoint/2010/main" val="187474463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まずは、種別の発見株数です。</a:t>
            </a:r>
            <a:endParaRPr kumimoji="1" lang="en-US" altLang="ja-JP" dirty="0" smtClean="0"/>
          </a:p>
          <a:p>
            <a:r>
              <a:rPr kumimoji="1" lang="ja-JP" altLang="en-US" dirty="0" smtClean="0"/>
              <a:t>グラフはこのようになりました。</a:t>
            </a:r>
            <a:endParaRPr kumimoji="1" lang="en-US" altLang="ja-JP" dirty="0" smtClean="0"/>
          </a:p>
          <a:p>
            <a:r>
              <a:rPr kumimoji="1" lang="ja-JP" altLang="en-US" dirty="0" smtClean="0"/>
              <a:t>◎理由としては、セイヨウタンポポの持っている単為生殖という繁殖能力や、刈られても再生する強い生命力が基になり、非常に強い勢力を持っているものと考えられます。</a:t>
            </a:r>
            <a:endParaRPr kumimoji="1" lang="en-US" altLang="ja-JP" dirty="0" smtClean="0"/>
          </a:p>
          <a:p>
            <a:r>
              <a:rPr kumimoji="1" lang="ja-JP" altLang="en-US" dirty="0" smtClean="0"/>
              <a:t>　しかし、カントウタンポポは花が小さく、一度にとれる種子が少ないという特徴があります。</a:t>
            </a:r>
            <a:endParaRPr kumimoji="1" lang="en-US" altLang="ja-JP" dirty="0" smtClean="0"/>
          </a:p>
          <a:p>
            <a:r>
              <a:rPr kumimoji="1" lang="ja-JP" altLang="en-US" dirty="0" smtClean="0"/>
              <a:t>これが、個体数減少の要因になっているのではないかと考えられます。</a:t>
            </a:r>
            <a:endParaRPr kumimoji="1" lang="en-US" altLang="ja-JP" dirty="0" smtClean="0"/>
          </a:p>
          <a:p>
            <a:endParaRPr kumimoji="1" lang="en-US" altLang="ja-JP" dirty="0" smtClean="0"/>
          </a:p>
          <a:p>
            <a:r>
              <a:rPr kumimoji="1" lang="ja-JP" altLang="en-US" dirty="0" smtClean="0"/>
              <a:t>宗像</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C602740D-1D76-4EF4-89C7-E927551AB706}" type="slidenum">
              <a:rPr kumimoji="1" lang="ja-JP" altLang="en-US" smtClean="0"/>
              <a:t>2</a:t>
            </a:fld>
            <a:endParaRPr kumimoji="1" lang="ja-JP" altLang="en-US"/>
          </a:p>
        </p:txBody>
      </p:sp>
    </p:spTree>
    <p:extLst>
      <p:ext uri="{BB962C8B-B14F-4D97-AF65-F5344CB8AC3E}">
        <p14:creationId xmlns:p14="http://schemas.microsoft.com/office/powerpoint/2010/main" val="28450934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続いて、種類と環境です。</a:t>
            </a:r>
            <a:endParaRPr kumimoji="1" lang="en-US" altLang="ja-JP" dirty="0" smtClean="0"/>
          </a:p>
          <a:p>
            <a:r>
              <a:rPr kumimoji="1" lang="ja-JP" altLang="en-US" dirty="0" smtClean="0"/>
              <a:t>グラフはこのようになりました。</a:t>
            </a:r>
            <a:endParaRPr kumimoji="1" lang="en-US" altLang="ja-JP" dirty="0" smtClean="0"/>
          </a:p>
          <a:p>
            <a:r>
              <a:rPr kumimoji="1" lang="ja-JP" altLang="en-US" dirty="0" smtClean="0"/>
              <a:t>◎林、河川敷、海岸ではタンポポが少なく、住宅周辺の地域ではタンポポが多い傾向にありました。</a:t>
            </a:r>
            <a:endParaRPr kumimoji="1" lang="en-US" altLang="ja-JP" dirty="0" smtClean="0"/>
          </a:p>
          <a:p>
            <a:r>
              <a:rPr kumimoji="1" lang="ja-JP" altLang="en-US" dirty="0" smtClean="0"/>
              <a:t>これは、人が出入りする土地がタンポポの生育に適しているのではないかと考えられます。</a:t>
            </a:r>
            <a:endParaRPr kumimoji="1" lang="en-US" altLang="ja-JP" dirty="0" smtClean="0"/>
          </a:p>
          <a:p>
            <a:endParaRPr kumimoji="1" lang="en-US" altLang="ja-JP" dirty="0" smtClean="0"/>
          </a:p>
          <a:p>
            <a:r>
              <a:rPr kumimoji="1" lang="ja-JP" altLang="en-US" dirty="0" smtClean="0"/>
              <a:t>廣山</a:t>
            </a:r>
            <a:endParaRPr kumimoji="1" lang="ja-JP" altLang="en-US" dirty="0"/>
          </a:p>
        </p:txBody>
      </p:sp>
      <p:sp>
        <p:nvSpPr>
          <p:cNvPr id="4" name="スライド番号プレースホルダー 3"/>
          <p:cNvSpPr>
            <a:spLocks noGrp="1"/>
          </p:cNvSpPr>
          <p:nvPr>
            <p:ph type="sldNum" sz="quarter" idx="10"/>
          </p:nvPr>
        </p:nvSpPr>
        <p:spPr/>
        <p:txBody>
          <a:bodyPr/>
          <a:lstStyle/>
          <a:p>
            <a:fld id="{C602740D-1D76-4EF4-89C7-E927551AB706}" type="slidenum">
              <a:rPr kumimoji="1" lang="ja-JP" altLang="en-US" smtClean="0"/>
              <a:t>3</a:t>
            </a:fld>
            <a:endParaRPr kumimoji="1" lang="ja-JP" altLang="en-US"/>
          </a:p>
        </p:txBody>
      </p:sp>
    </p:spTree>
    <p:extLst>
      <p:ext uri="{BB962C8B-B14F-4D97-AF65-F5344CB8AC3E}">
        <p14:creationId xmlns:p14="http://schemas.microsoft.com/office/powerpoint/2010/main" val="2326923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続いて、種類と地表面の関係です。</a:t>
            </a:r>
            <a:endParaRPr kumimoji="1" lang="en-US" altLang="ja-JP" dirty="0" smtClean="0"/>
          </a:p>
          <a:p>
            <a:r>
              <a:rPr kumimoji="1" lang="ja-JP" altLang="en-US" dirty="0" smtClean="0"/>
              <a:t>グラフはこのようになりました。</a:t>
            </a:r>
            <a:endParaRPr kumimoji="1" lang="en-US" altLang="ja-JP" dirty="0" smtClean="0"/>
          </a:p>
          <a:p>
            <a:r>
              <a:rPr kumimoji="1" lang="ja-JP" altLang="en-US" dirty="0" smtClean="0"/>
              <a:t>◎タンポポは多くの植物と同様に、雑草が多い場所に生えていました。</a:t>
            </a:r>
            <a:endParaRPr kumimoji="1" lang="en-US" altLang="ja-JP" dirty="0" smtClean="0"/>
          </a:p>
          <a:p>
            <a:r>
              <a:rPr kumimoji="1" lang="ja-JP" altLang="en-US" dirty="0" smtClean="0"/>
              <a:t>しかし、セイヨウタンポポは刈り取られても再生するため、全面が土の場所でも生育することが分かりました。</a:t>
            </a:r>
            <a:endParaRPr kumimoji="1" lang="ja-JP" altLang="en-US" dirty="0"/>
          </a:p>
        </p:txBody>
      </p:sp>
      <p:sp>
        <p:nvSpPr>
          <p:cNvPr id="4" name="スライド番号プレースホルダー 3"/>
          <p:cNvSpPr>
            <a:spLocks noGrp="1"/>
          </p:cNvSpPr>
          <p:nvPr>
            <p:ph type="sldNum" sz="quarter" idx="10"/>
          </p:nvPr>
        </p:nvSpPr>
        <p:spPr/>
        <p:txBody>
          <a:bodyPr/>
          <a:lstStyle/>
          <a:p>
            <a:fld id="{C602740D-1D76-4EF4-89C7-E927551AB706}" type="slidenum">
              <a:rPr kumimoji="1" lang="ja-JP" altLang="en-US" smtClean="0"/>
              <a:t>4</a:t>
            </a:fld>
            <a:endParaRPr kumimoji="1" lang="ja-JP" altLang="en-US"/>
          </a:p>
        </p:txBody>
      </p:sp>
    </p:spTree>
    <p:extLst>
      <p:ext uri="{BB962C8B-B14F-4D97-AF65-F5344CB8AC3E}">
        <p14:creationId xmlns:p14="http://schemas.microsoft.com/office/powerpoint/2010/main" val="978510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それでは、考察とまとめです。</a:t>
            </a:r>
            <a:endParaRPr kumimoji="1" lang="en-US" altLang="ja-JP" dirty="0" smtClean="0"/>
          </a:p>
          <a:p>
            <a:endParaRPr kumimoji="1" lang="en-US" altLang="ja-JP" dirty="0" smtClean="0"/>
          </a:p>
          <a:p>
            <a:r>
              <a:rPr kumimoji="1" lang="ja-JP" altLang="en-US" dirty="0" smtClean="0"/>
              <a:t>◎まず、外来タンポポの侵入による影響の考察では、侵入によって生態系のバランスが破壊され、在来タンポポの受粉役であった昆虫が減少し、結果的に在来タンポポが減少したと考えられます。</a:t>
            </a:r>
            <a:endParaRPr kumimoji="1" lang="en-US" altLang="ja-JP" dirty="0" smtClean="0"/>
          </a:p>
          <a:p>
            <a:endParaRPr kumimoji="1" lang="en-US" altLang="ja-JP" dirty="0" smtClean="0"/>
          </a:p>
          <a:p>
            <a:r>
              <a:rPr kumimoji="1" lang="ja-JP" altLang="en-US" dirty="0" smtClean="0"/>
              <a:t>◎つぎに、タンポポは生育の環境によって差が出ることが分かりました。</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生育しやすい場所は「</a:t>
            </a:r>
            <a:r>
              <a:rPr lang="ja-JP" altLang="en-US" sz="1200" dirty="0" smtClean="0">
                <a:ln>
                  <a:solidFill>
                    <a:schemeClr val="accent6">
                      <a:lumMod val="75000"/>
                    </a:schemeClr>
                  </a:solidFill>
                </a:ln>
                <a:solidFill>
                  <a:srgbClr val="FF0000"/>
                </a:solidFill>
                <a:latin typeface="HGP創英角ﾎﾟｯﾌﾟ体" panose="040B0A00000000000000" pitchFamily="50" charset="-128"/>
                <a:ea typeface="HGP創英角ﾎﾟｯﾌﾟ体" panose="040B0A00000000000000" pitchFamily="50" charset="-128"/>
              </a:rPr>
              <a:t>人が立ち入り、他の雑草が群生する場所」</a:t>
            </a:r>
            <a:endParaRPr kumimoji="1" lang="ja-JP" altLang="en-US" sz="1200" dirty="0" smtClean="0">
              <a:ln>
                <a:solidFill>
                  <a:schemeClr val="accent6">
                    <a:lumMod val="75000"/>
                  </a:schemeClr>
                </a:solidFill>
              </a:ln>
              <a:solidFill>
                <a:srgbClr val="FF0000"/>
              </a:solidFill>
              <a:latin typeface="HGP創英角ﾎﾟｯﾌﾟ体" panose="040B0A00000000000000" pitchFamily="50" charset="-128"/>
              <a:ea typeface="HGP創英角ﾎﾟｯﾌﾟ体" panose="040B0A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生育しにくい場所は「</a:t>
            </a:r>
            <a:r>
              <a:rPr kumimoji="1" lang="ja-JP" altLang="en-US" sz="1200" dirty="0" smtClean="0">
                <a:ln>
                  <a:solidFill>
                    <a:srgbClr val="002060"/>
                  </a:solidFill>
                </a:ln>
                <a:solidFill>
                  <a:srgbClr val="0070C0"/>
                </a:solidFill>
                <a:latin typeface="HGP創英角ﾎﾟｯﾌﾟ体" panose="040B0A00000000000000" pitchFamily="50" charset="-128"/>
                <a:ea typeface="HGP創英角ﾎﾟｯﾌﾟ体" panose="040B0A00000000000000" pitchFamily="50" charset="-128"/>
              </a:rPr>
              <a:t>人が立ち入らず他の植物が少ない場所」</a:t>
            </a:r>
            <a:r>
              <a:rPr kumimoji="1" lang="ja-JP" altLang="en-US" sz="1200" dirty="0" smtClean="0">
                <a:ln>
                  <a:noFill/>
                </a:ln>
                <a:solidFill>
                  <a:schemeClr val="tx1"/>
                </a:solidFill>
                <a:latin typeface="+mn-lt"/>
                <a:ea typeface="+mn-ea"/>
              </a:rPr>
              <a:t>であると考えられます。</a:t>
            </a:r>
            <a:endParaRPr kumimoji="1" lang="en-US" altLang="ja-JP" sz="1200" dirty="0" smtClean="0">
              <a:ln>
                <a:noFill/>
              </a:ln>
              <a:solidFill>
                <a:schemeClr val="tx1"/>
              </a:solidFill>
              <a:latin typeface="+mn-lt"/>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ln>
                <a:noFill/>
              </a:ln>
              <a:solidFill>
                <a:schemeClr val="tx1"/>
              </a:solidFill>
              <a:latin typeface="+mn-lt"/>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n>
                  <a:noFill/>
                </a:ln>
                <a:solidFill>
                  <a:schemeClr val="tx1"/>
                </a:solidFill>
                <a:latin typeface="+mn-lt"/>
                <a:ea typeface="+mn-ea"/>
              </a:rPr>
              <a:t>◎最後に、形態だけではわからない雑種が発生している可能性が考えられます。</a:t>
            </a:r>
            <a:endParaRPr kumimoji="1" lang="en-US" altLang="ja-JP" sz="1200" dirty="0" smtClean="0">
              <a:ln>
                <a:noFill/>
              </a:ln>
              <a:solidFill>
                <a:schemeClr val="tx1"/>
              </a:solidFill>
              <a:latin typeface="+mn-lt"/>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n>
                  <a:noFill/>
                </a:ln>
                <a:solidFill>
                  <a:schemeClr val="tx1"/>
                </a:solidFill>
                <a:latin typeface="+mn-lt"/>
                <a:ea typeface="+mn-ea"/>
              </a:rPr>
              <a:t>　形質が形態に</a:t>
            </a:r>
            <a:r>
              <a:rPr kumimoji="1" lang="ja-JP" altLang="en-US" sz="1200" dirty="0" smtClean="0">
                <a:ln>
                  <a:solidFill>
                    <a:srgbClr val="002060"/>
                  </a:solidFill>
                </a:ln>
                <a:solidFill>
                  <a:srgbClr val="0070C0"/>
                </a:solidFill>
                <a:latin typeface="HGP創英角ﾎﾟｯﾌﾟ体" panose="040B0A00000000000000" pitchFamily="50" charset="-128"/>
                <a:ea typeface="HGP創英角ﾎﾟｯﾌﾟ体" panose="040B0A00000000000000" pitchFamily="50" charset="-128"/>
              </a:rPr>
              <a:t>発言していなくても、在来タンポポの遺伝子が汚染され、生態系に影響を与えているのではないかと考えられます。</a:t>
            </a:r>
            <a:endParaRPr kumimoji="1" lang="en-US" altLang="ja-JP" sz="1200" dirty="0" smtClean="0">
              <a:ln>
                <a:solidFill>
                  <a:srgbClr val="002060"/>
                </a:solidFill>
              </a:ln>
              <a:solidFill>
                <a:srgbClr val="0070C0"/>
              </a:solidFill>
              <a:latin typeface="HGP創英角ﾎﾟｯﾌﾟ体" panose="040B0A00000000000000" pitchFamily="50" charset="-128"/>
              <a:ea typeface="HGP創英角ﾎﾟｯﾌﾟ体" panose="040B0A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ln>
                <a:solidFill>
                  <a:srgbClr val="002060"/>
                </a:solidFill>
              </a:ln>
              <a:solidFill>
                <a:srgbClr val="0070C0"/>
              </a:solidFill>
              <a:latin typeface="HGP創英角ﾎﾟｯﾌﾟ体" panose="040B0A00000000000000" pitchFamily="50" charset="-128"/>
              <a:ea typeface="HGP創英角ﾎﾟｯﾌﾟ体" panose="040B0A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n>
                  <a:noFill/>
                </a:ln>
                <a:solidFill>
                  <a:schemeClr val="tx1"/>
                </a:solidFill>
                <a:latin typeface="+mn-lt"/>
                <a:ea typeface="+mn-ea"/>
              </a:rPr>
              <a:t>以上が、今年度の環境調査から考えられる考察です。</a:t>
            </a:r>
            <a:endParaRPr kumimoji="1" lang="en-US" altLang="ja-JP" sz="1200" dirty="0" smtClean="0">
              <a:ln>
                <a:noFill/>
              </a:ln>
              <a:solidFill>
                <a:schemeClr val="tx1"/>
              </a:solidFill>
              <a:latin typeface="+mn-lt"/>
              <a:ea typeface="+mn-ea"/>
            </a:endParaRPr>
          </a:p>
        </p:txBody>
      </p:sp>
      <p:sp>
        <p:nvSpPr>
          <p:cNvPr id="4" name="スライド番号プレースホルダー 3"/>
          <p:cNvSpPr>
            <a:spLocks noGrp="1"/>
          </p:cNvSpPr>
          <p:nvPr>
            <p:ph type="sldNum" sz="quarter" idx="10"/>
          </p:nvPr>
        </p:nvSpPr>
        <p:spPr/>
        <p:txBody>
          <a:bodyPr/>
          <a:lstStyle/>
          <a:p>
            <a:fld id="{C602740D-1D76-4EF4-89C7-E927551AB706}" type="slidenum">
              <a:rPr kumimoji="1" lang="ja-JP" altLang="en-US" smtClean="0"/>
              <a:t>5</a:t>
            </a:fld>
            <a:endParaRPr kumimoji="1" lang="ja-JP" altLang="en-US"/>
          </a:p>
        </p:txBody>
      </p:sp>
    </p:spTree>
    <p:extLst>
      <p:ext uri="{BB962C8B-B14F-4D97-AF65-F5344CB8AC3E}">
        <p14:creationId xmlns:p14="http://schemas.microsoft.com/office/powerpoint/2010/main" val="13424543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これらを踏まえて、私たちが全国のクラブ員に伝えたいことがあります。</a:t>
            </a:r>
            <a:endParaRPr kumimoji="1" lang="en-US" altLang="ja-JP" dirty="0" smtClean="0"/>
          </a:p>
          <a:p>
            <a:endParaRPr kumimoji="1" lang="en-US" altLang="ja-JP" dirty="0" smtClean="0"/>
          </a:p>
          <a:p>
            <a:r>
              <a:rPr kumimoji="1" lang="ja-JP" altLang="en-US" dirty="0" smtClean="0"/>
              <a:t>１つ目は、環境調査に協力してほしいです。</a:t>
            </a:r>
            <a:endParaRPr kumimoji="1" lang="en-US" altLang="ja-JP" dirty="0" smtClean="0"/>
          </a:p>
          <a:p>
            <a:r>
              <a:rPr kumimoji="1" lang="ja-JP" altLang="ja-JP" sz="1200" kern="1200" dirty="0" smtClean="0">
                <a:solidFill>
                  <a:schemeClr val="tx1"/>
                </a:solidFill>
                <a:effectLst/>
                <a:latin typeface="+mn-lt"/>
                <a:ea typeface="+mn-ea"/>
                <a:cs typeface="+mn-cs"/>
              </a:rPr>
              <a:t>未だ半数近くの連盟がデータを提出していないのが現状です。現在行っているタンポポ調査は「全国地図が完成するまで続ける」という目標を掲げています。そのため、来年度こそは全ての県連盟に提出をいただき</a:t>
            </a:r>
            <a:r>
              <a:rPr kumimoji="1" lang="ja-JP" altLang="en-US" sz="1200" kern="1200" dirty="0" smtClean="0">
                <a:solidFill>
                  <a:schemeClr val="tx1"/>
                </a:solidFill>
                <a:effectLst/>
                <a:latin typeface="+mn-lt"/>
                <a:ea typeface="+mn-ea"/>
                <a:cs typeface="+mn-cs"/>
              </a:rPr>
              <a:t>たいです。</a:t>
            </a:r>
            <a:endParaRPr kumimoji="1" lang="en-US" altLang="ja-JP" sz="1200" kern="1200" dirty="0" smtClean="0">
              <a:solidFill>
                <a:schemeClr val="tx1"/>
              </a:solidFill>
              <a:effectLst/>
              <a:latin typeface="+mn-lt"/>
              <a:ea typeface="+mn-ea"/>
              <a:cs typeface="+mn-cs"/>
            </a:endParaRPr>
          </a:p>
          <a:p>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２つ目は正確な測定をしてほしいです。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集計の中で</a:t>
            </a:r>
            <a:r>
              <a:rPr kumimoji="1" lang="ja-JP" altLang="ja-JP" sz="1200" kern="1200" dirty="0" smtClean="0">
                <a:solidFill>
                  <a:schemeClr val="tx1"/>
                </a:solidFill>
                <a:effectLst/>
                <a:latin typeface="+mn-lt"/>
                <a:ea typeface="+mn-ea"/>
                <a:cs typeface="+mn-cs"/>
              </a:rPr>
              <a:t>データに間違いがあることが多く確認されています。せっかく調査してくださったデータですので、極力間違いのないように注意をお願いします。</a:t>
            </a:r>
          </a:p>
          <a:p>
            <a:endParaRPr kumimoji="1" lang="en-US" altLang="ja-JP" dirty="0" smtClean="0"/>
          </a:p>
          <a:p>
            <a:r>
              <a:rPr kumimoji="1" lang="ja-JP" altLang="en-US" dirty="0" smtClean="0"/>
              <a:t>３つ目は色々な場所で調査をお願いしたいです。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mn-lt"/>
                <a:ea typeface="+mn-ea"/>
                <a:cs typeface="+mn-cs"/>
              </a:rPr>
              <a:t>林や海岸などでのデータ数が少ない現状にあります。そのため、このような場所が身近にある方はこれらの場所で調査をお願いします。</a:t>
            </a:r>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C602740D-1D76-4EF4-89C7-E927551AB706}" type="slidenum">
              <a:rPr kumimoji="1" lang="ja-JP" altLang="en-US" smtClean="0"/>
              <a:t>6</a:t>
            </a:fld>
            <a:endParaRPr kumimoji="1" lang="ja-JP" altLang="en-US"/>
          </a:p>
        </p:txBody>
      </p:sp>
    </p:spTree>
    <p:extLst>
      <p:ext uri="{BB962C8B-B14F-4D97-AF65-F5344CB8AC3E}">
        <p14:creationId xmlns:p14="http://schemas.microsoft.com/office/powerpoint/2010/main" val="30559485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最後に、来年度の環境調査に求めることがあります。</a:t>
            </a:r>
            <a:endParaRPr kumimoji="1" lang="en-US" altLang="ja-JP" dirty="0" smtClean="0"/>
          </a:p>
          <a:p>
            <a:endParaRPr kumimoji="1" lang="en-US" altLang="ja-JP" dirty="0" smtClean="0"/>
          </a:p>
          <a:p>
            <a:r>
              <a:rPr kumimoji="1" lang="ja-JP" altLang="en-US" dirty="0" smtClean="0"/>
              <a:t>１つ目は、調査項目の拡張です。</a:t>
            </a:r>
            <a:endParaRPr kumimoji="1" lang="en-US" altLang="ja-JP" dirty="0" smtClean="0"/>
          </a:p>
          <a:p>
            <a:r>
              <a:rPr kumimoji="1" lang="ja-JP" altLang="ja-JP" sz="1200" kern="1200" dirty="0" smtClean="0">
                <a:solidFill>
                  <a:schemeClr val="tx1"/>
                </a:solidFill>
                <a:effectLst/>
                <a:latin typeface="+mn-lt"/>
                <a:ea typeface="+mn-ea"/>
                <a:cs typeface="+mn-cs"/>
              </a:rPr>
              <a:t>タンポポは日照条件や気温によっても生育に差が出ることが考えられます。</a:t>
            </a:r>
          </a:p>
          <a:p>
            <a:r>
              <a:rPr kumimoji="1" lang="ja-JP" altLang="ja-JP" sz="1200" kern="1200" dirty="0" smtClean="0">
                <a:solidFill>
                  <a:schemeClr val="tx1"/>
                </a:solidFill>
                <a:effectLst/>
                <a:latin typeface="+mn-lt"/>
                <a:ea typeface="+mn-ea"/>
                <a:cs typeface="+mn-cs"/>
              </a:rPr>
              <a:t>そのため、来年度は調査用紙にこれらの項目を加え、さらに情報量の多い環境調査にするのが良いと考えます。</a:t>
            </a:r>
          </a:p>
          <a:p>
            <a:endParaRPr kumimoji="1" lang="en-US" altLang="ja-JP" dirty="0" smtClean="0"/>
          </a:p>
          <a:p>
            <a:r>
              <a:rPr kumimoji="1" lang="ja-JP" altLang="en-US" dirty="0" smtClean="0"/>
              <a:t>２つ目は、環境調査の強制化です。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mn-lt"/>
                <a:ea typeface="+mn-ea"/>
                <a:cs typeface="+mn-cs"/>
              </a:rPr>
              <a:t>　現状、半数近くの都道府県連盟で環境調査の提出がされていない状況にあります。全国のクラブ員が取り組める農業クラブ活動を目指し、タンポポの全国マップを完成させるためにも、確実にクラブ員が調査に取り組める体制作りが必要だと考えます。</a:t>
            </a:r>
          </a:p>
          <a:p>
            <a:endParaRPr kumimoji="1" lang="en-US" altLang="ja-JP" dirty="0" smtClean="0"/>
          </a:p>
          <a:p>
            <a:r>
              <a:rPr kumimoji="1" lang="ja-JP" altLang="en-US" dirty="0" smtClean="0"/>
              <a:t>３つ目は、調査回数の増加です。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mn-lt"/>
                <a:ea typeface="+mn-ea"/>
                <a:cs typeface="+mn-cs"/>
              </a:rPr>
              <a:t>集計の段階で、時期を指定したりより多くの場所で行う調査があると、より面白い考察ができるという意見がありました。具体的には、春・夏の二回で調査をし、校内と校外で二回調査をするなどの工夫があるとよいと考えます。</a:t>
            </a:r>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C602740D-1D76-4EF4-89C7-E927551AB706}" type="slidenum">
              <a:rPr kumimoji="1" lang="ja-JP" altLang="en-US" smtClean="0"/>
              <a:t>7</a:t>
            </a:fld>
            <a:endParaRPr kumimoji="1" lang="ja-JP" altLang="en-US"/>
          </a:p>
        </p:txBody>
      </p:sp>
    </p:spTree>
    <p:extLst>
      <p:ext uri="{BB962C8B-B14F-4D97-AF65-F5344CB8AC3E}">
        <p14:creationId xmlns:p14="http://schemas.microsoft.com/office/powerpoint/2010/main" val="707446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5FE58751-6606-479E-AADC-D5F0962E8BD3}" type="datetimeFigureOut">
              <a:rPr kumimoji="1" lang="ja-JP" altLang="en-US" smtClean="0"/>
              <a:t>2016/12/21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8EB4E9C-D361-4EC0-BA61-271A101AD2E7}" type="slidenum">
              <a:rPr kumimoji="1" lang="ja-JP" altLang="en-US" smtClean="0"/>
              <a:t>‹#›</a:t>
            </a:fld>
            <a:endParaRPr kumimoji="1" lang="ja-JP" altLang="en-US"/>
          </a:p>
        </p:txBody>
      </p:sp>
    </p:spTree>
    <p:extLst>
      <p:ext uri="{BB962C8B-B14F-4D97-AF65-F5344CB8AC3E}">
        <p14:creationId xmlns:p14="http://schemas.microsoft.com/office/powerpoint/2010/main" val="3936066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FE58751-6606-479E-AADC-D5F0962E8BD3}" type="datetimeFigureOut">
              <a:rPr kumimoji="1" lang="ja-JP" altLang="en-US" smtClean="0"/>
              <a:t>2016/12/21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8EB4E9C-D361-4EC0-BA61-271A101AD2E7}" type="slidenum">
              <a:rPr kumimoji="1" lang="ja-JP" altLang="en-US" smtClean="0"/>
              <a:t>‹#›</a:t>
            </a:fld>
            <a:endParaRPr kumimoji="1" lang="ja-JP" altLang="en-US"/>
          </a:p>
        </p:txBody>
      </p:sp>
    </p:spTree>
    <p:extLst>
      <p:ext uri="{BB962C8B-B14F-4D97-AF65-F5344CB8AC3E}">
        <p14:creationId xmlns:p14="http://schemas.microsoft.com/office/powerpoint/2010/main" val="1432929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FE58751-6606-479E-AADC-D5F0962E8BD3}" type="datetimeFigureOut">
              <a:rPr kumimoji="1" lang="ja-JP" altLang="en-US" smtClean="0"/>
              <a:t>2016/12/21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8EB4E9C-D361-4EC0-BA61-271A101AD2E7}" type="slidenum">
              <a:rPr kumimoji="1" lang="ja-JP" altLang="en-US" smtClean="0"/>
              <a:t>‹#›</a:t>
            </a:fld>
            <a:endParaRPr kumimoji="1" lang="ja-JP" altLang="en-US"/>
          </a:p>
        </p:txBody>
      </p:sp>
    </p:spTree>
    <p:extLst>
      <p:ext uri="{BB962C8B-B14F-4D97-AF65-F5344CB8AC3E}">
        <p14:creationId xmlns:p14="http://schemas.microsoft.com/office/powerpoint/2010/main" val="3002736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FE58751-6606-479E-AADC-D5F0962E8BD3}" type="datetimeFigureOut">
              <a:rPr kumimoji="1" lang="ja-JP" altLang="en-US" smtClean="0"/>
              <a:t>2016/12/21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8EB4E9C-D361-4EC0-BA61-271A101AD2E7}" type="slidenum">
              <a:rPr kumimoji="1" lang="ja-JP" altLang="en-US" smtClean="0"/>
              <a:t>‹#›</a:t>
            </a:fld>
            <a:endParaRPr kumimoji="1" lang="ja-JP" altLang="en-US"/>
          </a:p>
        </p:txBody>
      </p:sp>
    </p:spTree>
    <p:extLst>
      <p:ext uri="{BB962C8B-B14F-4D97-AF65-F5344CB8AC3E}">
        <p14:creationId xmlns:p14="http://schemas.microsoft.com/office/powerpoint/2010/main" val="2845000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5FE58751-6606-479E-AADC-D5F0962E8BD3}" type="datetimeFigureOut">
              <a:rPr kumimoji="1" lang="ja-JP" altLang="en-US" smtClean="0"/>
              <a:t>2016/12/21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8EB4E9C-D361-4EC0-BA61-271A101AD2E7}" type="slidenum">
              <a:rPr kumimoji="1" lang="ja-JP" altLang="en-US" smtClean="0"/>
              <a:t>‹#›</a:t>
            </a:fld>
            <a:endParaRPr kumimoji="1" lang="ja-JP" altLang="en-US"/>
          </a:p>
        </p:txBody>
      </p:sp>
    </p:spTree>
    <p:extLst>
      <p:ext uri="{BB962C8B-B14F-4D97-AF65-F5344CB8AC3E}">
        <p14:creationId xmlns:p14="http://schemas.microsoft.com/office/powerpoint/2010/main" val="4196630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FE58751-6606-479E-AADC-D5F0962E8BD3}" type="datetimeFigureOut">
              <a:rPr kumimoji="1" lang="ja-JP" altLang="en-US" smtClean="0"/>
              <a:t>2016/12/21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8EB4E9C-D361-4EC0-BA61-271A101AD2E7}" type="slidenum">
              <a:rPr kumimoji="1" lang="ja-JP" altLang="en-US" smtClean="0"/>
              <a:t>‹#›</a:t>
            </a:fld>
            <a:endParaRPr kumimoji="1" lang="ja-JP" altLang="en-US"/>
          </a:p>
        </p:txBody>
      </p:sp>
    </p:spTree>
    <p:extLst>
      <p:ext uri="{BB962C8B-B14F-4D97-AF65-F5344CB8AC3E}">
        <p14:creationId xmlns:p14="http://schemas.microsoft.com/office/powerpoint/2010/main" val="747445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5FE58751-6606-479E-AADC-D5F0962E8BD3}" type="datetimeFigureOut">
              <a:rPr kumimoji="1" lang="ja-JP" altLang="en-US" smtClean="0"/>
              <a:t>2016/12/21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8EB4E9C-D361-4EC0-BA61-271A101AD2E7}" type="slidenum">
              <a:rPr kumimoji="1" lang="ja-JP" altLang="en-US" smtClean="0"/>
              <a:t>‹#›</a:t>
            </a:fld>
            <a:endParaRPr kumimoji="1" lang="ja-JP" altLang="en-US"/>
          </a:p>
        </p:txBody>
      </p:sp>
    </p:spTree>
    <p:extLst>
      <p:ext uri="{BB962C8B-B14F-4D97-AF65-F5344CB8AC3E}">
        <p14:creationId xmlns:p14="http://schemas.microsoft.com/office/powerpoint/2010/main" val="331552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5FE58751-6606-479E-AADC-D5F0962E8BD3}" type="datetimeFigureOut">
              <a:rPr kumimoji="1" lang="ja-JP" altLang="en-US" smtClean="0"/>
              <a:t>2016/12/21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8EB4E9C-D361-4EC0-BA61-271A101AD2E7}" type="slidenum">
              <a:rPr kumimoji="1" lang="ja-JP" altLang="en-US" smtClean="0"/>
              <a:t>‹#›</a:t>
            </a:fld>
            <a:endParaRPr kumimoji="1" lang="ja-JP" altLang="en-US"/>
          </a:p>
        </p:txBody>
      </p:sp>
    </p:spTree>
    <p:extLst>
      <p:ext uri="{BB962C8B-B14F-4D97-AF65-F5344CB8AC3E}">
        <p14:creationId xmlns:p14="http://schemas.microsoft.com/office/powerpoint/2010/main" val="761862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FE58751-6606-479E-AADC-D5F0962E8BD3}" type="datetimeFigureOut">
              <a:rPr kumimoji="1" lang="ja-JP" altLang="en-US" smtClean="0"/>
              <a:t>2016/12/21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8EB4E9C-D361-4EC0-BA61-271A101AD2E7}" type="slidenum">
              <a:rPr kumimoji="1" lang="ja-JP" altLang="en-US" smtClean="0"/>
              <a:t>‹#›</a:t>
            </a:fld>
            <a:endParaRPr kumimoji="1" lang="ja-JP" altLang="en-US"/>
          </a:p>
        </p:txBody>
      </p:sp>
    </p:spTree>
    <p:extLst>
      <p:ext uri="{BB962C8B-B14F-4D97-AF65-F5344CB8AC3E}">
        <p14:creationId xmlns:p14="http://schemas.microsoft.com/office/powerpoint/2010/main" val="2150712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FE58751-6606-479E-AADC-D5F0962E8BD3}" type="datetimeFigureOut">
              <a:rPr kumimoji="1" lang="ja-JP" altLang="en-US" smtClean="0"/>
              <a:t>2016/12/21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8EB4E9C-D361-4EC0-BA61-271A101AD2E7}" type="slidenum">
              <a:rPr kumimoji="1" lang="ja-JP" altLang="en-US" smtClean="0"/>
              <a:t>‹#›</a:t>
            </a:fld>
            <a:endParaRPr kumimoji="1" lang="ja-JP" altLang="en-US"/>
          </a:p>
        </p:txBody>
      </p:sp>
    </p:spTree>
    <p:extLst>
      <p:ext uri="{BB962C8B-B14F-4D97-AF65-F5344CB8AC3E}">
        <p14:creationId xmlns:p14="http://schemas.microsoft.com/office/powerpoint/2010/main" val="3624006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FE58751-6606-479E-AADC-D5F0962E8BD3}" type="datetimeFigureOut">
              <a:rPr kumimoji="1" lang="ja-JP" altLang="en-US" smtClean="0"/>
              <a:t>2016/12/21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8EB4E9C-D361-4EC0-BA61-271A101AD2E7}" type="slidenum">
              <a:rPr kumimoji="1" lang="ja-JP" altLang="en-US" smtClean="0"/>
              <a:t>‹#›</a:t>
            </a:fld>
            <a:endParaRPr kumimoji="1" lang="ja-JP" altLang="en-US"/>
          </a:p>
        </p:txBody>
      </p:sp>
    </p:spTree>
    <p:extLst>
      <p:ext uri="{BB962C8B-B14F-4D97-AF65-F5344CB8AC3E}">
        <p14:creationId xmlns:p14="http://schemas.microsoft.com/office/powerpoint/2010/main" val="2614009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E58751-6606-479E-AADC-D5F0962E8BD3}" type="datetimeFigureOut">
              <a:rPr kumimoji="1" lang="ja-JP" altLang="en-US" smtClean="0"/>
              <a:t>2016/12/21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EB4E9C-D361-4EC0-BA61-271A101AD2E7}" type="slidenum">
              <a:rPr kumimoji="1" lang="ja-JP" altLang="en-US" smtClean="0"/>
              <a:t>‹#›</a:t>
            </a:fld>
            <a:endParaRPr kumimoji="1" lang="ja-JP" altLang="en-US"/>
          </a:p>
        </p:txBody>
      </p:sp>
    </p:spTree>
    <p:extLst>
      <p:ext uri="{BB962C8B-B14F-4D97-AF65-F5344CB8AC3E}">
        <p14:creationId xmlns:p14="http://schemas.microsoft.com/office/powerpoint/2010/main" val="235680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chart" Target="../charts/chart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3.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61381" y="3361885"/>
            <a:ext cx="2877977" cy="2751867"/>
          </a:xfrm>
          <a:prstGeom prst="rect">
            <a:avLst/>
          </a:prstGeom>
        </p:spPr>
      </p:pic>
      <p:sp>
        <p:nvSpPr>
          <p:cNvPr id="2" name="タイトル 1"/>
          <p:cNvSpPr>
            <a:spLocks noGrp="1"/>
          </p:cNvSpPr>
          <p:nvPr>
            <p:ph type="ctrTitle"/>
          </p:nvPr>
        </p:nvSpPr>
        <p:spPr>
          <a:xfrm>
            <a:off x="107504" y="1556792"/>
            <a:ext cx="8784976" cy="1470025"/>
          </a:xfrm>
        </p:spPr>
        <p:txBody>
          <a:bodyPr>
            <a:noAutofit/>
          </a:bodyPr>
          <a:lstStyle/>
          <a:p>
            <a:r>
              <a:rPr kumimoji="1" lang="ja-JP" altLang="en-US" sz="6000" dirty="0" smtClean="0">
                <a:solidFill>
                  <a:srgbClr val="00B050"/>
                </a:solidFill>
                <a:latin typeface="HGP創英角ﾎﾟｯﾌﾟ体" panose="040B0A00000000000000" pitchFamily="50" charset="-128"/>
                <a:ea typeface="HGP創英角ﾎﾟｯﾌﾟ体" panose="040B0A00000000000000" pitchFamily="50" charset="-128"/>
              </a:rPr>
              <a:t>平成</a:t>
            </a:r>
            <a:r>
              <a:rPr kumimoji="1" lang="en-US" altLang="ja-JP" sz="6000" dirty="0" smtClean="0">
                <a:solidFill>
                  <a:srgbClr val="00B050"/>
                </a:solidFill>
                <a:latin typeface="HGP創英角ﾎﾟｯﾌﾟ体" panose="040B0A00000000000000" pitchFamily="50" charset="-128"/>
                <a:ea typeface="HGP創英角ﾎﾟｯﾌﾟ体" panose="040B0A00000000000000" pitchFamily="50" charset="-128"/>
              </a:rPr>
              <a:t>28</a:t>
            </a:r>
            <a:r>
              <a:rPr kumimoji="1" lang="ja-JP" altLang="en-US" sz="6000" dirty="0" smtClean="0">
                <a:solidFill>
                  <a:srgbClr val="00B050"/>
                </a:solidFill>
                <a:latin typeface="HGP創英角ﾎﾟｯﾌﾟ体" panose="040B0A00000000000000" pitchFamily="50" charset="-128"/>
                <a:ea typeface="HGP創英角ﾎﾟｯﾌﾟ体" panose="040B0A00000000000000" pitchFamily="50" charset="-128"/>
              </a:rPr>
              <a:t>年度　</a:t>
            </a:r>
            <a:r>
              <a:rPr kumimoji="1" lang="en-US" altLang="ja-JP" sz="6000" dirty="0" smtClean="0">
                <a:solidFill>
                  <a:srgbClr val="00B050"/>
                </a:solidFill>
                <a:latin typeface="HGP創英角ﾎﾟｯﾌﾟ体" panose="040B0A00000000000000" pitchFamily="50" charset="-128"/>
                <a:ea typeface="HGP創英角ﾎﾟｯﾌﾟ体" panose="040B0A00000000000000" pitchFamily="50" charset="-128"/>
              </a:rPr>
              <a:t/>
            </a:r>
            <a:br>
              <a:rPr kumimoji="1" lang="en-US" altLang="ja-JP" sz="6000" dirty="0" smtClean="0">
                <a:solidFill>
                  <a:srgbClr val="00B050"/>
                </a:solidFill>
                <a:latin typeface="HGP創英角ﾎﾟｯﾌﾟ体" panose="040B0A00000000000000" pitchFamily="50" charset="-128"/>
                <a:ea typeface="HGP創英角ﾎﾟｯﾌﾟ体" panose="040B0A00000000000000" pitchFamily="50" charset="-128"/>
              </a:rPr>
            </a:br>
            <a:r>
              <a:rPr lang="ja-JP" altLang="en-US" sz="6000" dirty="0" smtClean="0">
                <a:solidFill>
                  <a:srgbClr val="00B050"/>
                </a:solidFill>
                <a:latin typeface="HGP創英角ﾎﾟｯﾌﾟ体" panose="040B0A00000000000000" pitchFamily="50" charset="-128"/>
                <a:ea typeface="HGP創英角ﾎﾟｯﾌﾟ体" panose="040B0A00000000000000" pitchFamily="50" charset="-128"/>
              </a:rPr>
              <a:t>ＦＦＪ</a:t>
            </a:r>
            <a:r>
              <a:rPr kumimoji="1" lang="ja-JP" altLang="en-US" sz="6600" dirty="0" smtClean="0">
                <a:solidFill>
                  <a:srgbClr val="00B050"/>
                </a:solidFill>
                <a:latin typeface="HGP創英角ﾎﾟｯﾌﾟ体" panose="040B0A00000000000000" pitchFamily="50" charset="-128"/>
                <a:ea typeface="HGP創英角ﾎﾟｯﾌﾟ体" panose="040B0A00000000000000" pitchFamily="50" charset="-128"/>
              </a:rPr>
              <a:t>環境</a:t>
            </a:r>
            <a:r>
              <a:rPr kumimoji="1" lang="ja-JP" altLang="en-US" sz="6000" dirty="0" smtClean="0">
                <a:solidFill>
                  <a:srgbClr val="00B050"/>
                </a:solidFill>
                <a:latin typeface="HGP創英角ﾎﾟｯﾌﾟ体" panose="040B0A00000000000000" pitchFamily="50" charset="-128"/>
                <a:ea typeface="HGP創英角ﾎﾟｯﾌﾟ体" panose="040B0A00000000000000" pitchFamily="50" charset="-128"/>
              </a:rPr>
              <a:t>調査報告書</a:t>
            </a:r>
            <a:endParaRPr kumimoji="1" lang="ja-JP" altLang="en-US" sz="6000" dirty="0">
              <a:solidFill>
                <a:srgbClr val="00B050"/>
              </a:solidFill>
              <a:latin typeface="HGP創英角ﾎﾟｯﾌﾟ体" panose="040B0A00000000000000" pitchFamily="50" charset="-128"/>
              <a:ea typeface="HGP創英角ﾎﾟｯﾌﾟ体" panose="040B0A00000000000000" pitchFamily="50" charset="-128"/>
            </a:endParaRPr>
          </a:p>
        </p:txBody>
      </p:sp>
      <p:sp>
        <p:nvSpPr>
          <p:cNvPr id="3" name="サブタイトル 2"/>
          <p:cNvSpPr>
            <a:spLocks noGrp="1"/>
          </p:cNvSpPr>
          <p:nvPr>
            <p:ph type="subTitle" idx="1"/>
          </p:nvPr>
        </p:nvSpPr>
        <p:spPr>
          <a:xfrm>
            <a:off x="1835696" y="5877272"/>
            <a:ext cx="7522766" cy="472960"/>
          </a:xfrm>
        </p:spPr>
        <p:txBody>
          <a:bodyPr>
            <a:noAutofit/>
          </a:bodyPr>
          <a:lstStyle/>
          <a:p>
            <a:r>
              <a:rPr lang="ja-JP" altLang="en-US" sz="3600" b="1" dirty="0" smtClean="0">
                <a:solidFill>
                  <a:schemeClr val="tx1">
                    <a:lumMod val="50000"/>
                    <a:lumOff val="50000"/>
                  </a:schemeClr>
                </a:solidFill>
              </a:rPr>
              <a:t>日本学校農業クラブ連盟　常任理事</a:t>
            </a:r>
            <a:endParaRPr lang="en-US" altLang="ja-JP" sz="3600" b="1" dirty="0" smtClean="0">
              <a:solidFill>
                <a:schemeClr val="tx1">
                  <a:lumMod val="50000"/>
                  <a:lumOff val="50000"/>
                </a:schemeClr>
              </a:solidFill>
            </a:endParaRPr>
          </a:p>
        </p:txBody>
      </p:sp>
      <p:sp>
        <p:nvSpPr>
          <p:cNvPr id="6" name="角丸四角形 5"/>
          <p:cNvSpPr/>
          <p:nvPr/>
        </p:nvSpPr>
        <p:spPr>
          <a:xfrm>
            <a:off x="0" y="6525344"/>
            <a:ext cx="9144000" cy="332656"/>
          </a:xfrm>
          <a:prstGeom prst="roundRect">
            <a:avLst/>
          </a:prstGeom>
          <a:solidFill>
            <a:srgbClr val="FFFF69"/>
          </a:solidFill>
          <a:ln>
            <a:solidFill>
              <a:srgbClr val="FFFF0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7" name="テキスト ボックス 6"/>
          <p:cNvSpPr txBox="1"/>
          <p:nvPr/>
        </p:nvSpPr>
        <p:spPr>
          <a:xfrm>
            <a:off x="3455876" y="6537783"/>
            <a:ext cx="2232248" cy="307777"/>
          </a:xfrm>
          <a:prstGeom prst="rect">
            <a:avLst/>
          </a:prstGeom>
          <a:noFill/>
        </p:spPr>
        <p:txBody>
          <a:bodyPr wrap="square" rtlCol="0">
            <a:spAutoFit/>
          </a:bodyPr>
          <a:lstStyle/>
          <a:p>
            <a:pPr algn="ctr"/>
            <a:r>
              <a:rPr kumimoji="1" lang="ja-JP" altLang="en-US" sz="1400" dirty="0" smtClean="0">
                <a:latin typeface="HGP創英角ﾎﾟｯﾌﾟ体" panose="040B0A00000000000000" pitchFamily="50" charset="-128"/>
                <a:ea typeface="HGP創英角ﾎﾟｯﾌﾟ体" panose="040B0A00000000000000" pitchFamily="50" charset="-128"/>
              </a:rPr>
              <a:t>平成２８年度</a:t>
            </a:r>
            <a:r>
              <a:rPr kumimoji="1" lang="en-US" altLang="ja-JP" sz="1400" dirty="0" smtClean="0">
                <a:latin typeface="HGP創英角ﾎﾟｯﾌﾟ体" panose="040B0A00000000000000" pitchFamily="50" charset="-128"/>
                <a:ea typeface="HGP創英角ﾎﾟｯﾌﾟ体" panose="040B0A00000000000000" pitchFamily="50" charset="-128"/>
              </a:rPr>
              <a:t>FFJ</a:t>
            </a:r>
            <a:r>
              <a:rPr kumimoji="1" lang="ja-JP" altLang="en-US" sz="1400" dirty="0" smtClean="0">
                <a:latin typeface="HGP創英角ﾎﾟｯﾌﾟ体" panose="040B0A00000000000000" pitchFamily="50" charset="-128"/>
                <a:ea typeface="HGP創英角ﾎﾟｯﾌﾟ体" panose="040B0A00000000000000" pitchFamily="50" charset="-128"/>
              </a:rPr>
              <a:t>環境調査</a:t>
            </a:r>
            <a:endParaRPr kumimoji="1" lang="ja-JP" altLang="en-US" sz="1400" dirty="0">
              <a:latin typeface="HGP創英角ﾎﾟｯﾌﾟ体" panose="040B0A00000000000000" pitchFamily="50" charset="-128"/>
              <a:ea typeface="HGP創英角ﾎﾟｯﾌﾟ体" panose="040B0A00000000000000" pitchFamily="50" charset="-128"/>
            </a:endParaRPr>
          </a:p>
        </p:txBody>
      </p:sp>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395536" y="4220225"/>
            <a:ext cx="1581746" cy="2217563"/>
          </a:xfrm>
          <a:prstGeom prst="rect">
            <a:avLst/>
          </a:prstGeom>
        </p:spPr>
      </p:pic>
      <p:sp>
        <p:nvSpPr>
          <p:cNvPr id="8" name="円形吹き出し 7"/>
          <p:cNvSpPr/>
          <p:nvPr/>
        </p:nvSpPr>
        <p:spPr>
          <a:xfrm>
            <a:off x="1835696" y="4042755"/>
            <a:ext cx="2232248" cy="1108781"/>
          </a:xfrm>
          <a:prstGeom prst="wedgeEllipseCallout">
            <a:avLst>
              <a:gd name="adj1" fmla="val -44692"/>
              <a:gd name="adj2" fmla="val 53337"/>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rgbClr val="00B050"/>
                </a:solidFill>
                <a:latin typeface="HG丸ｺﾞｼｯｸM-PRO" panose="020F0600000000000000" pitchFamily="50" charset="-128"/>
                <a:ea typeface="HG丸ｺﾞｼｯｸM-PRO" panose="020F0600000000000000" pitchFamily="50" charset="-128"/>
              </a:rPr>
              <a:t>タンポポ調査の報告です！</a:t>
            </a:r>
            <a:endParaRPr kumimoji="1" lang="en-US" altLang="ja-JP" b="1" dirty="0" smtClean="0">
              <a:solidFill>
                <a:srgbClr val="00B050"/>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078096671"/>
      </p:ext>
    </p:extLst>
  </p:cSld>
  <p:clrMapOvr>
    <a:masterClrMapping/>
  </p:clrMapOvr>
  <mc:AlternateContent xmlns:mc="http://schemas.openxmlformats.org/markup-compatibility/2006">
    <mc:Choice xmlns:p14="http://schemas.microsoft.com/office/powerpoint/2010/main" Requires="p14">
      <p:transition spd="slow" p14:dur="2000" advTm="4093"/>
    </mc:Choice>
    <mc:Fallback>
      <p:transition spd="slow" advTm="4093"/>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0" y="6525344"/>
            <a:ext cx="9144000" cy="332656"/>
          </a:xfrm>
          <a:prstGeom prst="roundRect">
            <a:avLst/>
          </a:prstGeom>
          <a:solidFill>
            <a:srgbClr val="FFFF69"/>
          </a:solidFill>
          <a:ln>
            <a:solidFill>
              <a:srgbClr val="FFFF0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3" name="テキスト ボックス 2"/>
          <p:cNvSpPr txBox="1"/>
          <p:nvPr/>
        </p:nvSpPr>
        <p:spPr>
          <a:xfrm>
            <a:off x="3455876" y="6537783"/>
            <a:ext cx="2232248" cy="307777"/>
          </a:xfrm>
          <a:prstGeom prst="rect">
            <a:avLst/>
          </a:prstGeom>
          <a:noFill/>
        </p:spPr>
        <p:txBody>
          <a:bodyPr wrap="square" rtlCol="0">
            <a:spAutoFit/>
          </a:bodyPr>
          <a:lstStyle/>
          <a:p>
            <a:pPr algn="ctr"/>
            <a:r>
              <a:rPr kumimoji="1" lang="ja-JP" altLang="en-US" sz="1400" dirty="0" smtClean="0">
                <a:latin typeface="HGP創英角ﾎﾟｯﾌﾟ体" panose="040B0A00000000000000" pitchFamily="50" charset="-128"/>
                <a:ea typeface="HGP創英角ﾎﾟｯﾌﾟ体" panose="040B0A00000000000000" pitchFamily="50" charset="-128"/>
              </a:rPr>
              <a:t>平成２８年度</a:t>
            </a:r>
            <a:r>
              <a:rPr kumimoji="1" lang="en-US" altLang="ja-JP" sz="1400" dirty="0" smtClean="0">
                <a:latin typeface="HGP創英角ﾎﾟｯﾌﾟ体" panose="040B0A00000000000000" pitchFamily="50" charset="-128"/>
                <a:ea typeface="HGP創英角ﾎﾟｯﾌﾟ体" panose="040B0A00000000000000" pitchFamily="50" charset="-128"/>
              </a:rPr>
              <a:t>FFJ</a:t>
            </a:r>
            <a:r>
              <a:rPr kumimoji="1" lang="ja-JP" altLang="en-US" sz="1400" dirty="0" smtClean="0">
                <a:latin typeface="HGP創英角ﾎﾟｯﾌﾟ体" panose="040B0A00000000000000" pitchFamily="50" charset="-128"/>
                <a:ea typeface="HGP創英角ﾎﾟｯﾌﾟ体" panose="040B0A00000000000000" pitchFamily="50" charset="-128"/>
              </a:rPr>
              <a:t>環境調査</a:t>
            </a:r>
            <a:endParaRPr kumimoji="1" lang="ja-JP" altLang="en-US" sz="1400" dirty="0">
              <a:latin typeface="HGP創英角ﾎﾟｯﾌﾟ体" panose="040B0A00000000000000" pitchFamily="50" charset="-128"/>
              <a:ea typeface="HGP創英角ﾎﾟｯﾌﾟ体" panose="040B0A00000000000000" pitchFamily="50" charset="-128"/>
            </a:endParaRPr>
          </a:p>
        </p:txBody>
      </p:sp>
      <p:sp>
        <p:nvSpPr>
          <p:cNvPr id="4" name="テキスト ボックス 3"/>
          <p:cNvSpPr txBox="1"/>
          <p:nvPr/>
        </p:nvSpPr>
        <p:spPr>
          <a:xfrm>
            <a:off x="3239852" y="116632"/>
            <a:ext cx="2664296" cy="584775"/>
          </a:xfrm>
          <a:prstGeom prst="rect">
            <a:avLst/>
          </a:prstGeom>
          <a:noFill/>
        </p:spPr>
        <p:txBody>
          <a:bodyPr wrap="square" rtlCol="0">
            <a:spAutoFit/>
          </a:bodyPr>
          <a:lstStyle/>
          <a:p>
            <a:r>
              <a:rPr kumimoji="1" lang="ja-JP" altLang="en-US" sz="3200" dirty="0" smtClean="0">
                <a:latin typeface="HGP創英角ﾎﾟｯﾌﾟ体" panose="040B0A00000000000000" pitchFamily="50" charset="-128"/>
                <a:ea typeface="HGP創英角ﾎﾟｯﾌﾟ体" panose="040B0A00000000000000" pitchFamily="50" charset="-128"/>
              </a:rPr>
              <a:t>種別発見株数</a:t>
            </a:r>
            <a:endParaRPr kumimoji="1" lang="ja-JP" altLang="en-US" sz="3200" dirty="0">
              <a:latin typeface="HGP創英角ﾎﾟｯﾌﾟ体" panose="040B0A00000000000000" pitchFamily="50" charset="-128"/>
              <a:ea typeface="HGP創英角ﾎﾟｯﾌﾟ体" panose="040B0A00000000000000" pitchFamily="50" charset="-128"/>
            </a:endParaRPr>
          </a:p>
        </p:txBody>
      </p:sp>
      <p:graphicFrame>
        <p:nvGraphicFramePr>
          <p:cNvPr id="6" name="グラフ 5"/>
          <p:cNvGraphicFramePr>
            <a:graphicFrameLocks/>
          </p:cNvGraphicFramePr>
          <p:nvPr>
            <p:extLst>
              <p:ext uri="{D42A27DB-BD31-4B8C-83A1-F6EECF244321}">
                <p14:modId xmlns:p14="http://schemas.microsoft.com/office/powerpoint/2010/main" val="2942447291"/>
              </p:ext>
            </p:extLst>
          </p:nvPr>
        </p:nvGraphicFramePr>
        <p:xfrm>
          <a:off x="-2052736" y="1277471"/>
          <a:ext cx="10333148" cy="5247873"/>
        </p:xfrm>
        <a:graphic>
          <a:graphicData uri="http://schemas.openxmlformats.org/drawingml/2006/chart">
            <c:chart xmlns:c="http://schemas.openxmlformats.org/drawingml/2006/chart" xmlns:r="http://schemas.openxmlformats.org/officeDocument/2006/relationships" r:id="rId4"/>
          </a:graphicData>
        </a:graphic>
      </p:graphicFrame>
      <p:grpSp>
        <p:nvGrpSpPr>
          <p:cNvPr id="13" name="しかく"/>
          <p:cNvGrpSpPr/>
          <p:nvPr/>
        </p:nvGrpSpPr>
        <p:grpSpPr>
          <a:xfrm>
            <a:off x="-10999" y="1207204"/>
            <a:ext cx="9144000" cy="5184576"/>
            <a:chOff x="-10999" y="1207204"/>
            <a:chExt cx="9144000" cy="5184576"/>
          </a:xfrm>
        </p:grpSpPr>
        <p:sp>
          <p:nvSpPr>
            <p:cNvPr id="7" name="グレースクエア"/>
            <p:cNvSpPr/>
            <p:nvPr/>
          </p:nvSpPr>
          <p:spPr>
            <a:xfrm>
              <a:off x="-10999" y="1207204"/>
              <a:ext cx="9144000" cy="5184576"/>
            </a:xfrm>
            <a:prstGeom prst="rect">
              <a:avLst/>
            </a:prstGeom>
            <a:solidFill>
              <a:schemeClr val="bg1">
                <a:lumMod val="5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5" name="セイヨウタンポポ"/>
            <p:cNvGrpSpPr/>
            <p:nvPr/>
          </p:nvGrpSpPr>
          <p:grpSpPr>
            <a:xfrm>
              <a:off x="502627" y="1412776"/>
              <a:ext cx="8330233" cy="1763323"/>
              <a:chOff x="502627" y="1412776"/>
              <a:chExt cx="8330233" cy="1763323"/>
            </a:xfrm>
          </p:grpSpPr>
          <p:sp>
            <p:nvSpPr>
              <p:cNvPr id="5" name="テキスト ボックス 4"/>
              <p:cNvSpPr txBox="1"/>
              <p:nvPr/>
            </p:nvSpPr>
            <p:spPr>
              <a:xfrm>
                <a:off x="502627" y="1631542"/>
                <a:ext cx="2772308" cy="523220"/>
              </a:xfrm>
              <a:prstGeom prst="rect">
                <a:avLst/>
              </a:prstGeom>
              <a:noFill/>
            </p:spPr>
            <p:txBody>
              <a:bodyPr wrap="square" rtlCol="0">
                <a:spAutoFit/>
              </a:bodyPr>
              <a:lstStyle/>
              <a:p>
                <a:r>
                  <a:rPr kumimoji="1" lang="ja-JP" altLang="en-US" sz="2800" dirty="0" smtClean="0">
                    <a:solidFill>
                      <a:schemeClr val="bg1"/>
                    </a:solidFill>
                    <a:latin typeface="HGP創英角ﾎﾟｯﾌﾟ体" panose="040B0A00000000000000" pitchFamily="50" charset="-128"/>
                    <a:ea typeface="HGP創英角ﾎﾟｯﾌﾟ体" panose="040B0A00000000000000" pitchFamily="50" charset="-128"/>
                  </a:rPr>
                  <a:t>セイヨウタンポポ</a:t>
                </a:r>
                <a:endParaRPr kumimoji="1" lang="ja-JP" altLang="en-US" sz="2800"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9" name="テキスト ボックス 8"/>
              <p:cNvSpPr txBox="1"/>
              <p:nvPr/>
            </p:nvSpPr>
            <p:spPr>
              <a:xfrm>
                <a:off x="3635896" y="1412776"/>
                <a:ext cx="5196964" cy="954107"/>
              </a:xfrm>
              <a:prstGeom prst="rect">
                <a:avLst/>
              </a:prstGeom>
              <a:noFill/>
            </p:spPr>
            <p:txBody>
              <a:bodyPr wrap="square" rtlCol="0">
                <a:spAutoFit/>
              </a:bodyPr>
              <a:lstStyle/>
              <a:p>
                <a:r>
                  <a:rPr lang="ja-JP" altLang="ja-JP" sz="2800" dirty="0">
                    <a:solidFill>
                      <a:schemeClr val="bg1"/>
                    </a:solidFill>
                    <a:latin typeface="HGP創英角ﾎﾟｯﾌﾟ体" panose="040B0A00000000000000" pitchFamily="50" charset="-128"/>
                    <a:ea typeface="HGP創英角ﾎﾟｯﾌﾟ体" panose="040B0A00000000000000" pitchFamily="50" charset="-128"/>
                  </a:rPr>
                  <a:t>単為生殖という強い繁殖</a:t>
                </a:r>
                <a:r>
                  <a:rPr lang="ja-JP" altLang="ja-JP" sz="2800" dirty="0" smtClean="0">
                    <a:solidFill>
                      <a:schemeClr val="bg1"/>
                    </a:solidFill>
                    <a:latin typeface="HGP創英角ﾎﾟｯﾌﾟ体" panose="040B0A00000000000000" pitchFamily="50" charset="-128"/>
                    <a:ea typeface="HGP創英角ﾎﾟｯﾌﾟ体" panose="040B0A00000000000000" pitchFamily="50" charset="-128"/>
                  </a:rPr>
                  <a:t>能力</a:t>
                </a:r>
                <a:endParaRPr lang="en-US" altLang="ja-JP" sz="2800" dirty="0" smtClean="0">
                  <a:solidFill>
                    <a:schemeClr val="bg1"/>
                  </a:solidFill>
                  <a:latin typeface="HGP創英角ﾎﾟｯﾌﾟ体" panose="040B0A00000000000000" pitchFamily="50" charset="-128"/>
                  <a:ea typeface="HGP創英角ﾎﾟｯﾌﾟ体" panose="040B0A00000000000000" pitchFamily="50" charset="-128"/>
                </a:endParaRPr>
              </a:p>
              <a:p>
                <a:r>
                  <a:rPr lang="ja-JP" altLang="ja-JP" sz="2800" dirty="0" smtClean="0">
                    <a:solidFill>
                      <a:schemeClr val="bg1"/>
                    </a:solidFill>
                    <a:latin typeface="HGP創英角ﾎﾟｯﾌﾟ体" panose="040B0A00000000000000" pitchFamily="50" charset="-128"/>
                    <a:ea typeface="HGP創英角ﾎﾟｯﾌﾟ体" panose="040B0A00000000000000" pitchFamily="50" charset="-128"/>
                  </a:rPr>
                  <a:t>刈</a:t>
                </a:r>
                <a:r>
                  <a:rPr lang="ja-JP" altLang="en-US" sz="2800" dirty="0" smtClean="0">
                    <a:solidFill>
                      <a:schemeClr val="bg1"/>
                    </a:solidFill>
                    <a:latin typeface="HGP創英角ﾎﾟｯﾌﾟ体" panose="040B0A00000000000000" pitchFamily="50" charset="-128"/>
                    <a:ea typeface="HGP創英角ﾎﾟｯﾌﾟ体" panose="040B0A00000000000000" pitchFamily="50" charset="-128"/>
                  </a:rPr>
                  <a:t>られても</a:t>
                </a:r>
                <a:r>
                  <a:rPr lang="ja-JP" altLang="ja-JP" sz="2800" dirty="0" smtClean="0">
                    <a:solidFill>
                      <a:schemeClr val="bg1"/>
                    </a:solidFill>
                    <a:latin typeface="HGP創英角ﾎﾟｯﾌﾟ体" panose="040B0A00000000000000" pitchFamily="50" charset="-128"/>
                    <a:ea typeface="HGP創英角ﾎﾟｯﾌﾟ体" panose="040B0A00000000000000" pitchFamily="50" charset="-128"/>
                  </a:rPr>
                  <a:t>再生</a:t>
                </a:r>
                <a:r>
                  <a:rPr lang="ja-JP" altLang="ja-JP" sz="2800" dirty="0">
                    <a:solidFill>
                      <a:schemeClr val="bg1"/>
                    </a:solidFill>
                    <a:latin typeface="HGP創英角ﾎﾟｯﾌﾟ体" panose="040B0A00000000000000" pitchFamily="50" charset="-128"/>
                    <a:ea typeface="HGP創英角ﾎﾟｯﾌﾟ体" panose="040B0A00000000000000" pitchFamily="50" charset="-128"/>
                  </a:rPr>
                  <a:t>する強い生命力</a:t>
                </a:r>
                <a:endParaRPr kumimoji="1" lang="ja-JP" altLang="en-US" sz="2800"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0" name="テキスト ボックス 9"/>
              <p:cNvSpPr txBox="1"/>
              <p:nvPr/>
            </p:nvSpPr>
            <p:spPr>
              <a:xfrm>
                <a:off x="3291807" y="1535885"/>
                <a:ext cx="576064" cy="707886"/>
              </a:xfrm>
              <a:prstGeom prst="rect">
                <a:avLst/>
              </a:prstGeom>
              <a:noFill/>
            </p:spPr>
            <p:txBody>
              <a:bodyPr wrap="square" rtlCol="0">
                <a:spAutoFit/>
              </a:bodyPr>
              <a:lstStyle/>
              <a:p>
                <a:r>
                  <a:rPr kumimoji="1" lang="ja-JP" altLang="en-US" sz="4000" b="1" dirty="0" smtClean="0">
                    <a:solidFill>
                      <a:schemeClr val="bg1"/>
                    </a:solidFill>
                    <a:latin typeface="HGP創英角ﾎﾟｯﾌﾟ体" panose="040B0A00000000000000" pitchFamily="50" charset="-128"/>
                    <a:ea typeface="HGP創英角ﾎﾟｯﾌﾟ体" panose="040B0A00000000000000" pitchFamily="50" charset="-128"/>
                  </a:rPr>
                  <a:t>｛</a:t>
                </a:r>
                <a:endParaRPr kumimoji="1" lang="ja-JP" altLang="en-US" sz="4000"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1" name="右矢印 10"/>
              <p:cNvSpPr/>
              <p:nvPr/>
            </p:nvSpPr>
            <p:spPr>
              <a:xfrm>
                <a:off x="1151619" y="2654912"/>
                <a:ext cx="504056" cy="432048"/>
              </a:xfrm>
              <a:prstGeom prst="rightArrow">
                <a:avLst/>
              </a:prstGeom>
              <a:solidFill>
                <a:srgbClr val="FFC000"/>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1776797" y="2468213"/>
                <a:ext cx="6997164" cy="707886"/>
              </a:xfrm>
              <a:prstGeom prst="rect">
                <a:avLst/>
              </a:prstGeom>
              <a:noFill/>
            </p:spPr>
            <p:txBody>
              <a:bodyPr wrap="square" rtlCol="0">
                <a:spAutoFit/>
              </a:bodyPr>
              <a:lstStyle/>
              <a:p>
                <a:r>
                  <a:rPr lang="ja-JP" altLang="en-US" sz="4000" b="1" dirty="0">
                    <a:ln>
                      <a:solidFill>
                        <a:schemeClr val="accent6"/>
                      </a:solidFill>
                    </a:ln>
                    <a:solidFill>
                      <a:srgbClr val="FFC000"/>
                    </a:solidFill>
                    <a:latin typeface="HGP創英角ﾎﾟｯﾌﾟ体" panose="040B0A00000000000000" pitchFamily="50" charset="-128"/>
                    <a:ea typeface="HGP創英角ﾎﾟｯﾌﾟ体" panose="040B0A00000000000000" pitchFamily="50" charset="-128"/>
                  </a:rPr>
                  <a:t>全体</a:t>
                </a:r>
                <a:r>
                  <a:rPr lang="ja-JP" altLang="en-US" sz="4000" b="1" dirty="0" smtClean="0">
                    <a:ln>
                      <a:solidFill>
                        <a:schemeClr val="accent6"/>
                      </a:solidFill>
                    </a:ln>
                    <a:solidFill>
                      <a:srgbClr val="FFC000"/>
                    </a:solidFill>
                    <a:latin typeface="HGP創英角ﾎﾟｯﾌﾟ体" panose="040B0A00000000000000" pitchFamily="50" charset="-128"/>
                    <a:ea typeface="HGP創英角ﾎﾟｯﾌﾟ体" panose="040B0A00000000000000" pitchFamily="50" charset="-128"/>
                  </a:rPr>
                  <a:t>の７５％を占める勢力</a:t>
                </a:r>
                <a:endParaRPr kumimoji="1" lang="ja-JP" altLang="en-US" sz="4000" b="1" dirty="0">
                  <a:ln>
                    <a:solidFill>
                      <a:schemeClr val="accent6"/>
                    </a:solidFill>
                  </a:ln>
                  <a:solidFill>
                    <a:srgbClr val="FFC000"/>
                  </a:solidFill>
                  <a:latin typeface="HGP創英角ﾎﾟｯﾌﾟ体" panose="040B0A00000000000000" pitchFamily="50" charset="-128"/>
                  <a:ea typeface="HGP創英角ﾎﾟｯﾌﾟ体" panose="040B0A00000000000000" pitchFamily="50" charset="-128"/>
                </a:endParaRPr>
              </a:p>
            </p:txBody>
          </p:sp>
        </p:grpSp>
        <p:grpSp>
          <p:nvGrpSpPr>
            <p:cNvPr id="8" name="カントウタンポポ"/>
            <p:cNvGrpSpPr/>
            <p:nvPr/>
          </p:nvGrpSpPr>
          <p:grpSpPr>
            <a:xfrm>
              <a:off x="549337" y="3683181"/>
              <a:ext cx="8343583" cy="1792275"/>
              <a:chOff x="549337" y="3683181"/>
              <a:chExt cx="8343583" cy="1792275"/>
            </a:xfrm>
          </p:grpSpPr>
          <p:sp>
            <p:nvSpPr>
              <p:cNvPr id="16" name="テキスト ボックス 15"/>
              <p:cNvSpPr txBox="1"/>
              <p:nvPr/>
            </p:nvSpPr>
            <p:spPr>
              <a:xfrm>
                <a:off x="549337" y="3799492"/>
                <a:ext cx="2772308" cy="523220"/>
              </a:xfrm>
              <a:prstGeom prst="rect">
                <a:avLst/>
              </a:prstGeom>
              <a:noFill/>
            </p:spPr>
            <p:txBody>
              <a:bodyPr wrap="square" rtlCol="0">
                <a:spAutoFit/>
              </a:bodyPr>
              <a:lstStyle/>
              <a:p>
                <a:r>
                  <a:rPr lang="ja-JP" altLang="en-US" sz="2800" dirty="0">
                    <a:solidFill>
                      <a:schemeClr val="bg1"/>
                    </a:solidFill>
                    <a:latin typeface="HGP創英角ﾎﾟｯﾌﾟ体" panose="040B0A00000000000000" pitchFamily="50" charset="-128"/>
                    <a:ea typeface="HGP創英角ﾎﾟｯﾌﾟ体" panose="040B0A00000000000000" pitchFamily="50" charset="-128"/>
                  </a:rPr>
                  <a:t>カントウ</a:t>
                </a:r>
                <a:r>
                  <a:rPr kumimoji="1" lang="ja-JP" altLang="en-US" sz="2800" dirty="0" smtClean="0">
                    <a:solidFill>
                      <a:schemeClr val="bg1"/>
                    </a:solidFill>
                    <a:latin typeface="HGP創英角ﾎﾟｯﾌﾟ体" panose="040B0A00000000000000" pitchFamily="50" charset="-128"/>
                    <a:ea typeface="HGP創英角ﾎﾟｯﾌﾟ体" panose="040B0A00000000000000" pitchFamily="50" charset="-128"/>
                  </a:rPr>
                  <a:t>タンポポ</a:t>
                </a:r>
                <a:endParaRPr kumimoji="1" lang="ja-JP" altLang="en-US" sz="2800"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7" name="テキスト ボックス 16"/>
              <p:cNvSpPr txBox="1"/>
              <p:nvPr/>
            </p:nvSpPr>
            <p:spPr>
              <a:xfrm>
                <a:off x="3615049" y="3683181"/>
                <a:ext cx="5196964" cy="954107"/>
              </a:xfrm>
              <a:prstGeom prst="rect">
                <a:avLst/>
              </a:prstGeom>
              <a:noFill/>
            </p:spPr>
            <p:txBody>
              <a:bodyPr wrap="square" rtlCol="0">
                <a:spAutoFit/>
              </a:bodyPr>
              <a:lstStyle/>
              <a:p>
                <a:r>
                  <a:rPr kumimoji="1" lang="ja-JP" altLang="en-US" sz="2800" dirty="0" smtClean="0">
                    <a:solidFill>
                      <a:schemeClr val="bg1"/>
                    </a:solidFill>
                    <a:latin typeface="HGP創英角ﾎﾟｯﾌﾟ体" panose="040B0A00000000000000" pitchFamily="50" charset="-128"/>
                    <a:ea typeface="HGP創英角ﾎﾟｯﾌﾟ体" panose="040B0A00000000000000" pitchFamily="50" charset="-128"/>
                  </a:rPr>
                  <a:t>花が小さく、</a:t>
                </a:r>
                <a:endParaRPr kumimoji="1" lang="en-US" altLang="ja-JP" sz="2800" dirty="0" smtClean="0">
                  <a:solidFill>
                    <a:schemeClr val="bg1"/>
                  </a:solidFill>
                  <a:latin typeface="HGP創英角ﾎﾟｯﾌﾟ体" panose="040B0A00000000000000" pitchFamily="50" charset="-128"/>
                  <a:ea typeface="HGP創英角ﾎﾟｯﾌﾟ体" panose="040B0A00000000000000" pitchFamily="50" charset="-128"/>
                </a:endParaRPr>
              </a:p>
              <a:p>
                <a:r>
                  <a:rPr lang="ja-JP" altLang="en-US" sz="2800" dirty="0">
                    <a:solidFill>
                      <a:schemeClr val="bg1"/>
                    </a:solidFill>
                    <a:latin typeface="HGP創英角ﾎﾟｯﾌﾟ体" panose="040B0A00000000000000" pitchFamily="50" charset="-128"/>
                    <a:ea typeface="HGP創英角ﾎﾟｯﾌﾟ体" panose="040B0A00000000000000" pitchFamily="50" charset="-128"/>
                  </a:rPr>
                  <a:t>　</a:t>
                </a:r>
                <a:r>
                  <a:rPr lang="ja-JP" altLang="en-US" sz="2800" dirty="0" smtClean="0">
                    <a:solidFill>
                      <a:schemeClr val="bg1"/>
                    </a:solidFill>
                    <a:latin typeface="HGP創英角ﾎﾟｯﾌﾟ体" panose="040B0A00000000000000" pitchFamily="50" charset="-128"/>
                    <a:ea typeface="HGP創英角ﾎﾟｯﾌﾟ体" panose="040B0A00000000000000" pitchFamily="50" charset="-128"/>
                  </a:rPr>
                  <a:t>　　</a:t>
                </a:r>
                <a:r>
                  <a:rPr kumimoji="1" lang="ja-JP" altLang="en-US" sz="2800" dirty="0" smtClean="0">
                    <a:solidFill>
                      <a:schemeClr val="bg1"/>
                    </a:solidFill>
                    <a:latin typeface="HGP創英角ﾎﾟｯﾌﾟ体" panose="040B0A00000000000000" pitchFamily="50" charset="-128"/>
                    <a:ea typeface="HGP創英角ﾎﾟｯﾌﾟ体" panose="040B0A00000000000000" pitchFamily="50" charset="-128"/>
                  </a:rPr>
                  <a:t>一度にとれる種子が少ない</a:t>
                </a:r>
                <a:endParaRPr kumimoji="1" lang="ja-JP" altLang="en-US" sz="2800"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8" name="右矢印 17"/>
              <p:cNvSpPr/>
              <p:nvPr/>
            </p:nvSpPr>
            <p:spPr>
              <a:xfrm>
                <a:off x="1151619" y="4954125"/>
                <a:ext cx="504056" cy="432048"/>
              </a:xfrm>
              <a:prstGeom prst="rightArrow">
                <a:avLst/>
              </a:prstGeom>
              <a:solidFill>
                <a:srgbClr val="FFC000"/>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1895756" y="4767570"/>
                <a:ext cx="6997164" cy="707886"/>
              </a:xfrm>
              <a:prstGeom prst="rect">
                <a:avLst/>
              </a:prstGeom>
              <a:noFill/>
            </p:spPr>
            <p:txBody>
              <a:bodyPr wrap="square" rtlCol="0">
                <a:spAutoFit/>
              </a:bodyPr>
              <a:lstStyle/>
              <a:p>
                <a:r>
                  <a:rPr kumimoji="1" lang="ja-JP" altLang="en-US" sz="4000" dirty="0" smtClean="0">
                    <a:ln>
                      <a:solidFill>
                        <a:schemeClr val="accent6"/>
                      </a:solidFill>
                    </a:ln>
                    <a:solidFill>
                      <a:srgbClr val="FFC000"/>
                    </a:solidFill>
                    <a:latin typeface="HGP創英角ﾎﾟｯﾌﾟ体" panose="040B0A00000000000000" pitchFamily="50" charset="-128"/>
                    <a:ea typeface="HGP創英角ﾎﾟｯﾌﾟ体" panose="040B0A00000000000000" pitchFamily="50" charset="-128"/>
                  </a:rPr>
                  <a:t>減少の要因になっているのでは</a:t>
                </a:r>
                <a:endParaRPr kumimoji="1" lang="ja-JP" altLang="en-US" sz="4000" dirty="0">
                  <a:ln>
                    <a:solidFill>
                      <a:schemeClr val="accent6"/>
                    </a:solidFill>
                  </a:ln>
                  <a:solidFill>
                    <a:srgbClr val="FFC000"/>
                  </a:solidFill>
                  <a:latin typeface="HGP創英角ﾎﾟｯﾌﾟ体" panose="040B0A00000000000000" pitchFamily="50" charset="-128"/>
                  <a:ea typeface="HGP創英角ﾎﾟｯﾌﾟ体" panose="040B0A00000000000000" pitchFamily="50" charset="-128"/>
                </a:endParaRPr>
              </a:p>
            </p:txBody>
          </p:sp>
        </p:grpSp>
      </p:grpSp>
    </p:spTree>
    <p:custDataLst>
      <p:tags r:id="rId1"/>
    </p:custDataLst>
    <p:extLst>
      <p:ext uri="{BB962C8B-B14F-4D97-AF65-F5344CB8AC3E}">
        <p14:creationId xmlns:p14="http://schemas.microsoft.com/office/powerpoint/2010/main" val="3887977137"/>
      </p:ext>
    </p:extLst>
  </p:cSld>
  <p:clrMapOvr>
    <a:masterClrMapping/>
  </p:clrMapOvr>
  <mc:AlternateContent xmlns:mc="http://schemas.openxmlformats.org/markup-compatibility/2006">
    <mc:Choice xmlns:p14="http://schemas.microsoft.com/office/powerpoint/2010/main" Requires="p14">
      <p:transition spd="slow" p14:dur="2000" advTm="15894"/>
    </mc:Choice>
    <mc:Fallback>
      <p:transition spd="slow" advTm="1589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0" y="6525344"/>
            <a:ext cx="9144000" cy="332656"/>
          </a:xfrm>
          <a:prstGeom prst="roundRect">
            <a:avLst/>
          </a:prstGeom>
          <a:solidFill>
            <a:srgbClr val="FFFF69"/>
          </a:solidFill>
          <a:ln>
            <a:solidFill>
              <a:srgbClr val="FFFF0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3" name="テキスト ボックス 2"/>
          <p:cNvSpPr txBox="1"/>
          <p:nvPr/>
        </p:nvSpPr>
        <p:spPr>
          <a:xfrm>
            <a:off x="3455876" y="6537783"/>
            <a:ext cx="2232248" cy="307777"/>
          </a:xfrm>
          <a:prstGeom prst="rect">
            <a:avLst/>
          </a:prstGeom>
          <a:noFill/>
        </p:spPr>
        <p:txBody>
          <a:bodyPr wrap="square" rtlCol="0">
            <a:spAutoFit/>
          </a:bodyPr>
          <a:lstStyle/>
          <a:p>
            <a:pPr algn="ctr"/>
            <a:r>
              <a:rPr kumimoji="1" lang="ja-JP" altLang="en-US" sz="1400" dirty="0" smtClean="0">
                <a:latin typeface="HGP創英角ﾎﾟｯﾌﾟ体" panose="040B0A00000000000000" pitchFamily="50" charset="-128"/>
                <a:ea typeface="HGP創英角ﾎﾟｯﾌﾟ体" panose="040B0A00000000000000" pitchFamily="50" charset="-128"/>
              </a:rPr>
              <a:t>平成２８年度</a:t>
            </a:r>
            <a:r>
              <a:rPr kumimoji="1" lang="en-US" altLang="ja-JP" sz="1400" dirty="0" smtClean="0">
                <a:latin typeface="HGP創英角ﾎﾟｯﾌﾟ体" panose="040B0A00000000000000" pitchFamily="50" charset="-128"/>
                <a:ea typeface="HGP創英角ﾎﾟｯﾌﾟ体" panose="040B0A00000000000000" pitchFamily="50" charset="-128"/>
              </a:rPr>
              <a:t>FFJ</a:t>
            </a:r>
            <a:r>
              <a:rPr kumimoji="1" lang="ja-JP" altLang="en-US" sz="1400" dirty="0" smtClean="0">
                <a:latin typeface="HGP創英角ﾎﾟｯﾌﾟ体" panose="040B0A00000000000000" pitchFamily="50" charset="-128"/>
                <a:ea typeface="HGP創英角ﾎﾟｯﾌﾟ体" panose="040B0A00000000000000" pitchFamily="50" charset="-128"/>
              </a:rPr>
              <a:t>環境調査</a:t>
            </a:r>
            <a:endParaRPr kumimoji="1" lang="ja-JP" altLang="en-US" sz="1400" dirty="0">
              <a:latin typeface="HGP創英角ﾎﾟｯﾌﾟ体" panose="040B0A00000000000000" pitchFamily="50" charset="-128"/>
              <a:ea typeface="HGP創英角ﾎﾟｯﾌﾟ体" panose="040B0A00000000000000" pitchFamily="50" charset="-128"/>
            </a:endParaRPr>
          </a:p>
        </p:txBody>
      </p:sp>
      <p:sp>
        <p:nvSpPr>
          <p:cNvPr id="4" name="テキスト ボックス 3"/>
          <p:cNvSpPr txBox="1"/>
          <p:nvPr/>
        </p:nvSpPr>
        <p:spPr>
          <a:xfrm>
            <a:off x="2843808" y="188640"/>
            <a:ext cx="3456384" cy="584775"/>
          </a:xfrm>
          <a:prstGeom prst="rect">
            <a:avLst/>
          </a:prstGeom>
          <a:noFill/>
        </p:spPr>
        <p:txBody>
          <a:bodyPr wrap="square" rtlCol="0">
            <a:spAutoFit/>
          </a:bodyPr>
          <a:lstStyle/>
          <a:p>
            <a:r>
              <a:rPr lang="ja-JP" altLang="en-US" sz="3200" dirty="0">
                <a:latin typeface="HGP創英角ﾎﾟｯﾌﾟ体" panose="040B0A00000000000000" pitchFamily="50" charset="-128"/>
                <a:ea typeface="HGP創英角ﾎﾟｯﾌﾟ体" panose="040B0A00000000000000" pitchFamily="50" charset="-128"/>
              </a:rPr>
              <a:t>種類</a:t>
            </a:r>
            <a:r>
              <a:rPr lang="ja-JP" altLang="en-US" sz="3200" dirty="0" smtClean="0">
                <a:latin typeface="HGP創英角ﾎﾟｯﾌﾟ体" panose="040B0A00000000000000" pitchFamily="50" charset="-128"/>
                <a:ea typeface="HGP創英角ﾎﾟｯﾌﾟ体" panose="040B0A00000000000000" pitchFamily="50" charset="-128"/>
              </a:rPr>
              <a:t>と</a:t>
            </a:r>
            <a:r>
              <a:rPr lang="ja-JP" altLang="en-US" sz="3200" dirty="0">
                <a:latin typeface="HGP創英角ﾎﾟｯﾌﾟ体" panose="040B0A00000000000000" pitchFamily="50" charset="-128"/>
                <a:ea typeface="HGP創英角ﾎﾟｯﾌﾟ体" panose="040B0A00000000000000" pitchFamily="50" charset="-128"/>
              </a:rPr>
              <a:t>環境</a:t>
            </a:r>
            <a:r>
              <a:rPr lang="ja-JP" altLang="en-US" sz="3200" dirty="0" smtClean="0">
                <a:latin typeface="HGP創英角ﾎﾟｯﾌﾟ体" panose="040B0A00000000000000" pitchFamily="50" charset="-128"/>
                <a:ea typeface="HGP創英角ﾎﾟｯﾌﾟ体" panose="040B0A00000000000000" pitchFamily="50" charset="-128"/>
              </a:rPr>
              <a:t>の</a:t>
            </a:r>
            <a:r>
              <a:rPr lang="ja-JP" altLang="en-US" sz="3200" dirty="0">
                <a:latin typeface="HGP創英角ﾎﾟｯﾌﾟ体" panose="040B0A00000000000000" pitchFamily="50" charset="-128"/>
                <a:ea typeface="HGP創英角ﾎﾟｯﾌﾟ体" panose="040B0A00000000000000" pitchFamily="50" charset="-128"/>
              </a:rPr>
              <a:t>関係</a:t>
            </a:r>
            <a:endParaRPr kumimoji="1" lang="ja-JP" altLang="en-US" sz="3200" dirty="0">
              <a:latin typeface="HGP創英角ﾎﾟｯﾌﾟ体" panose="040B0A00000000000000" pitchFamily="50" charset="-128"/>
              <a:ea typeface="HGP創英角ﾎﾟｯﾌﾟ体" panose="040B0A00000000000000" pitchFamily="50" charset="-128"/>
            </a:endParaRPr>
          </a:p>
        </p:txBody>
      </p:sp>
      <p:grpSp>
        <p:nvGrpSpPr>
          <p:cNvPr id="7" name="グループ化 6"/>
          <p:cNvGrpSpPr/>
          <p:nvPr/>
        </p:nvGrpSpPr>
        <p:grpSpPr>
          <a:xfrm>
            <a:off x="0" y="1124744"/>
            <a:ext cx="9170775" cy="4752528"/>
            <a:chOff x="0" y="1124744"/>
            <a:chExt cx="9170775" cy="4752528"/>
          </a:xfrm>
        </p:grpSpPr>
        <p:graphicFrame>
          <p:nvGraphicFramePr>
            <p:cNvPr id="9" name="グラフ 8"/>
            <p:cNvGraphicFramePr>
              <a:graphicFrameLocks/>
            </p:cNvGraphicFramePr>
            <p:nvPr>
              <p:extLst>
                <p:ext uri="{D42A27DB-BD31-4B8C-83A1-F6EECF244321}">
                  <p14:modId xmlns:p14="http://schemas.microsoft.com/office/powerpoint/2010/main" val="331582853"/>
                </p:ext>
              </p:extLst>
            </p:nvPr>
          </p:nvGraphicFramePr>
          <p:xfrm>
            <a:off x="26774" y="1124744"/>
            <a:ext cx="9144001" cy="4752528"/>
          </p:xfrm>
          <a:graphic>
            <a:graphicData uri="http://schemas.openxmlformats.org/drawingml/2006/chart">
              <c:chart xmlns:c="http://schemas.openxmlformats.org/drawingml/2006/chart" xmlns:r="http://schemas.openxmlformats.org/officeDocument/2006/relationships" r:id="rId4"/>
            </a:graphicData>
          </a:graphic>
        </p:graphicFrame>
        <p:sp>
          <p:nvSpPr>
            <p:cNvPr id="5" name="テキスト ボックス 4"/>
            <p:cNvSpPr txBox="1"/>
            <p:nvPr/>
          </p:nvSpPr>
          <p:spPr>
            <a:xfrm>
              <a:off x="0" y="1412776"/>
              <a:ext cx="648072" cy="276999"/>
            </a:xfrm>
            <a:prstGeom prst="rect">
              <a:avLst/>
            </a:prstGeom>
            <a:noFill/>
          </p:spPr>
          <p:txBody>
            <a:bodyPr wrap="square" rtlCol="0">
              <a:spAutoFit/>
            </a:bodyPr>
            <a:lstStyle/>
            <a:p>
              <a:r>
                <a:rPr kumimoji="1" lang="ja-JP" altLang="en-US" sz="1200" dirty="0" smtClean="0">
                  <a:latin typeface="HG丸ｺﾞｼｯｸM-PRO" panose="020F0600000000000000" pitchFamily="50" charset="-128"/>
                  <a:ea typeface="HG丸ｺﾞｼｯｸM-PRO" panose="020F0600000000000000" pitchFamily="50" charset="-128"/>
                </a:rPr>
                <a:t>発見数</a:t>
              </a:r>
              <a:endParaRPr kumimoji="1" lang="ja-JP" altLang="en-US" sz="1200" dirty="0">
                <a:latin typeface="HG丸ｺﾞｼｯｸM-PRO" panose="020F0600000000000000" pitchFamily="50" charset="-128"/>
                <a:ea typeface="HG丸ｺﾞｼｯｸM-PRO" panose="020F0600000000000000" pitchFamily="50" charset="-128"/>
              </a:endParaRPr>
            </a:p>
          </p:txBody>
        </p:sp>
      </p:grpSp>
      <p:grpSp>
        <p:nvGrpSpPr>
          <p:cNvPr id="6" name="しかく"/>
          <p:cNvGrpSpPr/>
          <p:nvPr/>
        </p:nvGrpSpPr>
        <p:grpSpPr>
          <a:xfrm>
            <a:off x="0" y="1052736"/>
            <a:ext cx="9252520" cy="5184576"/>
            <a:chOff x="0" y="1052736"/>
            <a:chExt cx="9252520" cy="5184576"/>
          </a:xfrm>
        </p:grpSpPr>
        <p:sp>
          <p:nvSpPr>
            <p:cNvPr id="12" name="正方形/長方形 11"/>
            <p:cNvSpPr/>
            <p:nvPr/>
          </p:nvSpPr>
          <p:spPr>
            <a:xfrm>
              <a:off x="0" y="1052736"/>
              <a:ext cx="9144000" cy="5184576"/>
            </a:xfrm>
            <a:prstGeom prst="rect">
              <a:avLst/>
            </a:prstGeom>
            <a:solidFill>
              <a:schemeClr val="bg1">
                <a:lumMod val="5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347271" y="1551275"/>
              <a:ext cx="8748464" cy="1754326"/>
            </a:xfrm>
            <a:prstGeom prst="rect">
              <a:avLst/>
            </a:prstGeom>
            <a:noFill/>
          </p:spPr>
          <p:txBody>
            <a:bodyPr wrap="square" rtlCol="0">
              <a:spAutoFit/>
            </a:bodyPr>
            <a:lstStyle/>
            <a:p>
              <a:r>
                <a:rPr kumimoji="1" lang="ja-JP" altLang="en-US" sz="3600" dirty="0" smtClean="0">
                  <a:solidFill>
                    <a:schemeClr val="bg1"/>
                  </a:solidFill>
                  <a:latin typeface="HGP創英角ﾎﾟｯﾌﾟ体" panose="040B0A00000000000000" pitchFamily="50" charset="-128"/>
                  <a:ea typeface="HGP創英角ﾎﾟｯﾌﾟ体" panose="040B0A00000000000000" pitchFamily="50" charset="-128"/>
                </a:rPr>
                <a:t>林・河川敷・海岸　　　　　　</a:t>
              </a:r>
              <a:r>
                <a:rPr kumimoji="1" lang="ja-JP" altLang="en-US" sz="3600" dirty="0" smtClean="0">
                  <a:solidFill>
                    <a:srgbClr val="00B0F0"/>
                  </a:solidFill>
                  <a:latin typeface="HGP創英角ﾎﾟｯﾌﾟ体" panose="040B0A00000000000000" pitchFamily="50" charset="-128"/>
                  <a:ea typeface="HGP創英角ﾎﾟｯﾌﾟ体" panose="040B0A00000000000000" pitchFamily="50" charset="-128"/>
                </a:rPr>
                <a:t>タンポポが少ない</a:t>
              </a:r>
              <a:r>
                <a:rPr kumimoji="1" lang="ja-JP" altLang="en-US" sz="3600" dirty="0" smtClean="0">
                  <a:solidFill>
                    <a:schemeClr val="bg1"/>
                  </a:solidFill>
                  <a:latin typeface="HGP創英角ﾎﾟｯﾌﾟ体" panose="040B0A00000000000000" pitchFamily="50" charset="-128"/>
                  <a:ea typeface="HGP創英角ﾎﾟｯﾌﾟ体" panose="040B0A00000000000000" pitchFamily="50" charset="-128"/>
                </a:rPr>
                <a:t>　</a:t>
              </a:r>
              <a:endParaRPr kumimoji="1" lang="en-US" altLang="ja-JP" sz="3600" dirty="0" smtClean="0">
                <a:solidFill>
                  <a:schemeClr val="bg1"/>
                </a:solidFill>
                <a:latin typeface="HGP創英角ﾎﾟｯﾌﾟ体" panose="040B0A00000000000000" pitchFamily="50" charset="-128"/>
                <a:ea typeface="HGP創英角ﾎﾟｯﾌﾟ体" panose="040B0A00000000000000" pitchFamily="50" charset="-128"/>
              </a:endParaRPr>
            </a:p>
            <a:p>
              <a:endParaRPr lang="en-US" altLang="ja-JP" sz="3600" dirty="0">
                <a:solidFill>
                  <a:schemeClr val="bg1"/>
                </a:solidFill>
                <a:latin typeface="HGP創英角ﾎﾟｯﾌﾟ体" panose="040B0A00000000000000" pitchFamily="50" charset="-128"/>
                <a:ea typeface="HGP創英角ﾎﾟｯﾌﾟ体" panose="040B0A00000000000000" pitchFamily="50" charset="-128"/>
              </a:endParaRPr>
            </a:p>
            <a:p>
              <a:r>
                <a:rPr kumimoji="1" lang="ja-JP" altLang="en-US" sz="3600" dirty="0" smtClean="0">
                  <a:solidFill>
                    <a:schemeClr val="bg1"/>
                  </a:solidFill>
                  <a:latin typeface="HGP創英角ﾎﾟｯﾌﾟ体" panose="040B0A00000000000000" pitchFamily="50" charset="-128"/>
                  <a:ea typeface="HGP創英角ﾎﾟｯﾌﾟ体" panose="040B0A00000000000000" pitchFamily="50" charset="-128"/>
                </a:rPr>
                <a:t>住宅の多い地域　　　　　   </a:t>
              </a:r>
              <a:r>
                <a:rPr kumimoji="1" lang="ja-JP" altLang="en-US" sz="3600" dirty="0" smtClean="0">
                  <a:solidFill>
                    <a:srgbClr val="FF0000"/>
                  </a:solidFill>
                  <a:latin typeface="HGP創英角ﾎﾟｯﾌﾟ体" panose="040B0A00000000000000" pitchFamily="50" charset="-128"/>
                  <a:ea typeface="HGP創英角ﾎﾟｯﾌﾟ体" panose="040B0A00000000000000" pitchFamily="50" charset="-128"/>
                </a:rPr>
                <a:t>タンポポが多い</a:t>
              </a:r>
              <a:endParaRPr kumimoji="1" lang="en-US" altLang="ja-JP" sz="3600" dirty="0" smtClean="0">
                <a:solidFill>
                  <a:srgbClr val="FF0000"/>
                </a:solidFill>
                <a:latin typeface="HGP創英角ﾎﾟｯﾌﾟ体" panose="040B0A00000000000000" pitchFamily="50" charset="-128"/>
                <a:ea typeface="HGP創英角ﾎﾟｯﾌﾟ体" panose="040B0A00000000000000" pitchFamily="50" charset="-128"/>
              </a:endParaRPr>
            </a:p>
          </p:txBody>
        </p:sp>
        <p:sp>
          <p:nvSpPr>
            <p:cNvPr id="8" name="右矢印 7"/>
            <p:cNvSpPr/>
            <p:nvPr/>
          </p:nvSpPr>
          <p:spPr>
            <a:xfrm>
              <a:off x="4247964" y="2117260"/>
              <a:ext cx="648072" cy="576064"/>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右矢印 20"/>
            <p:cNvSpPr/>
            <p:nvPr/>
          </p:nvSpPr>
          <p:spPr>
            <a:xfrm>
              <a:off x="648072" y="4293241"/>
              <a:ext cx="504056" cy="432048"/>
            </a:xfrm>
            <a:prstGeom prst="rightArrow">
              <a:avLst/>
            </a:prstGeom>
            <a:solidFill>
              <a:srgbClr val="FFC000"/>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1152128" y="4063570"/>
              <a:ext cx="8100392" cy="1323439"/>
            </a:xfrm>
            <a:prstGeom prst="rect">
              <a:avLst/>
            </a:prstGeom>
            <a:noFill/>
          </p:spPr>
          <p:txBody>
            <a:bodyPr wrap="square" rtlCol="0">
              <a:spAutoFit/>
            </a:bodyPr>
            <a:lstStyle/>
            <a:p>
              <a:r>
                <a:rPr kumimoji="1" lang="ja-JP" altLang="en-US" sz="4000" dirty="0" smtClean="0">
                  <a:ln>
                    <a:solidFill>
                      <a:schemeClr val="accent6"/>
                    </a:solidFill>
                  </a:ln>
                  <a:solidFill>
                    <a:srgbClr val="FFC000"/>
                  </a:solidFill>
                  <a:latin typeface="HGP創英角ﾎﾟｯﾌﾟ体" panose="040B0A00000000000000" pitchFamily="50" charset="-128"/>
                  <a:ea typeface="HGP創英角ﾎﾟｯﾌﾟ体" panose="040B0A00000000000000" pitchFamily="50" charset="-128"/>
                </a:rPr>
                <a:t>人が出入りする土地はタンポポ</a:t>
              </a:r>
              <a:endParaRPr kumimoji="1" lang="en-US" altLang="ja-JP" sz="4000" dirty="0" smtClean="0">
                <a:ln>
                  <a:solidFill>
                    <a:schemeClr val="accent6"/>
                  </a:solidFill>
                </a:ln>
                <a:solidFill>
                  <a:srgbClr val="FFC000"/>
                </a:solidFill>
                <a:latin typeface="HGP創英角ﾎﾟｯﾌﾟ体" panose="040B0A00000000000000" pitchFamily="50" charset="-128"/>
                <a:ea typeface="HGP創英角ﾎﾟｯﾌﾟ体" panose="040B0A00000000000000" pitchFamily="50" charset="-128"/>
              </a:endParaRPr>
            </a:p>
            <a:p>
              <a:r>
                <a:rPr lang="ja-JP" altLang="en-US" sz="4000" dirty="0">
                  <a:ln>
                    <a:solidFill>
                      <a:schemeClr val="accent6"/>
                    </a:solidFill>
                  </a:ln>
                  <a:solidFill>
                    <a:srgbClr val="FFC000"/>
                  </a:solidFill>
                  <a:latin typeface="HGP創英角ﾎﾟｯﾌﾟ体" panose="040B0A00000000000000" pitchFamily="50" charset="-128"/>
                  <a:ea typeface="HGP創英角ﾎﾟｯﾌﾟ体" panose="040B0A00000000000000" pitchFamily="50" charset="-128"/>
                </a:rPr>
                <a:t>　</a:t>
              </a:r>
              <a:r>
                <a:rPr lang="ja-JP" altLang="en-US" sz="4000" dirty="0" smtClean="0">
                  <a:ln>
                    <a:solidFill>
                      <a:schemeClr val="accent6"/>
                    </a:solidFill>
                  </a:ln>
                  <a:solidFill>
                    <a:srgbClr val="FFC000"/>
                  </a:solidFill>
                  <a:latin typeface="HGP創英角ﾎﾟｯﾌﾟ体" panose="040B0A00000000000000" pitchFamily="50" charset="-128"/>
                  <a:ea typeface="HGP創英角ﾎﾟｯﾌﾟ体" panose="040B0A00000000000000" pitchFamily="50" charset="-128"/>
                </a:rPr>
                <a:t>　　　　　　　　　　　　</a:t>
              </a:r>
              <a:r>
                <a:rPr kumimoji="1" lang="ja-JP" altLang="en-US" sz="4000" dirty="0" smtClean="0">
                  <a:ln>
                    <a:solidFill>
                      <a:schemeClr val="accent6"/>
                    </a:solidFill>
                  </a:ln>
                  <a:solidFill>
                    <a:srgbClr val="FFC000"/>
                  </a:solidFill>
                  <a:latin typeface="HGP創英角ﾎﾟｯﾌﾟ体" panose="040B0A00000000000000" pitchFamily="50" charset="-128"/>
                  <a:ea typeface="HGP創英角ﾎﾟｯﾌﾟ体" panose="040B0A00000000000000" pitchFamily="50" charset="-128"/>
                </a:rPr>
                <a:t>の生育に最適</a:t>
              </a:r>
              <a:endParaRPr kumimoji="1" lang="ja-JP" altLang="en-US" sz="4000" dirty="0">
                <a:ln>
                  <a:solidFill>
                    <a:schemeClr val="accent6"/>
                  </a:solidFill>
                </a:ln>
                <a:solidFill>
                  <a:srgbClr val="FFC000"/>
                </a:solidFill>
                <a:latin typeface="HGP創英角ﾎﾟｯﾌﾟ体" panose="040B0A00000000000000" pitchFamily="50" charset="-128"/>
                <a:ea typeface="HGP創英角ﾎﾟｯﾌﾟ体" panose="040B0A00000000000000" pitchFamily="50" charset="-128"/>
              </a:endParaRPr>
            </a:p>
          </p:txBody>
        </p:sp>
      </p:grpSp>
    </p:spTree>
    <p:custDataLst>
      <p:tags r:id="rId1"/>
    </p:custDataLst>
    <p:extLst>
      <p:ext uri="{BB962C8B-B14F-4D97-AF65-F5344CB8AC3E}">
        <p14:creationId xmlns:p14="http://schemas.microsoft.com/office/powerpoint/2010/main" val="66078987"/>
      </p:ext>
    </p:extLst>
  </p:cSld>
  <p:clrMapOvr>
    <a:masterClrMapping/>
  </p:clrMapOvr>
  <mc:AlternateContent xmlns:mc="http://schemas.openxmlformats.org/markup-compatibility/2006">
    <mc:Choice xmlns:p14="http://schemas.microsoft.com/office/powerpoint/2010/main" Requires="p14">
      <p:transition spd="slow" p14:dur="2000" advTm="16236"/>
    </mc:Choice>
    <mc:Fallback>
      <p:transition spd="slow" advTm="162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0" y="6525344"/>
            <a:ext cx="9144000" cy="332656"/>
          </a:xfrm>
          <a:prstGeom prst="roundRect">
            <a:avLst/>
          </a:prstGeom>
          <a:solidFill>
            <a:srgbClr val="FFFF69"/>
          </a:solidFill>
          <a:ln>
            <a:solidFill>
              <a:srgbClr val="FFFF0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3" name="テキスト ボックス 2"/>
          <p:cNvSpPr txBox="1"/>
          <p:nvPr/>
        </p:nvSpPr>
        <p:spPr>
          <a:xfrm>
            <a:off x="3455876" y="6537783"/>
            <a:ext cx="2232248" cy="307777"/>
          </a:xfrm>
          <a:prstGeom prst="rect">
            <a:avLst/>
          </a:prstGeom>
          <a:noFill/>
        </p:spPr>
        <p:txBody>
          <a:bodyPr wrap="square" rtlCol="0">
            <a:spAutoFit/>
          </a:bodyPr>
          <a:lstStyle/>
          <a:p>
            <a:pPr algn="ctr"/>
            <a:r>
              <a:rPr kumimoji="1" lang="ja-JP" altLang="en-US" sz="1400" dirty="0" smtClean="0">
                <a:latin typeface="HGP創英角ﾎﾟｯﾌﾟ体" panose="040B0A00000000000000" pitchFamily="50" charset="-128"/>
                <a:ea typeface="HGP創英角ﾎﾟｯﾌﾟ体" panose="040B0A00000000000000" pitchFamily="50" charset="-128"/>
              </a:rPr>
              <a:t>平成２８年度</a:t>
            </a:r>
            <a:r>
              <a:rPr kumimoji="1" lang="en-US" altLang="ja-JP" sz="1400" dirty="0" smtClean="0">
                <a:latin typeface="HGP創英角ﾎﾟｯﾌﾟ体" panose="040B0A00000000000000" pitchFamily="50" charset="-128"/>
                <a:ea typeface="HGP創英角ﾎﾟｯﾌﾟ体" panose="040B0A00000000000000" pitchFamily="50" charset="-128"/>
              </a:rPr>
              <a:t>FFJ</a:t>
            </a:r>
            <a:r>
              <a:rPr kumimoji="1" lang="ja-JP" altLang="en-US" sz="1400" dirty="0" smtClean="0">
                <a:latin typeface="HGP創英角ﾎﾟｯﾌﾟ体" panose="040B0A00000000000000" pitchFamily="50" charset="-128"/>
                <a:ea typeface="HGP創英角ﾎﾟｯﾌﾟ体" panose="040B0A00000000000000" pitchFamily="50" charset="-128"/>
              </a:rPr>
              <a:t>環境調査</a:t>
            </a:r>
            <a:endParaRPr kumimoji="1" lang="ja-JP" altLang="en-US" sz="1400" dirty="0">
              <a:latin typeface="HGP創英角ﾎﾟｯﾌﾟ体" panose="040B0A00000000000000" pitchFamily="50" charset="-128"/>
              <a:ea typeface="HGP創英角ﾎﾟｯﾌﾟ体" panose="040B0A00000000000000" pitchFamily="50" charset="-128"/>
            </a:endParaRPr>
          </a:p>
        </p:txBody>
      </p:sp>
      <p:sp>
        <p:nvSpPr>
          <p:cNvPr id="4" name="テキスト ボックス 3"/>
          <p:cNvSpPr txBox="1"/>
          <p:nvPr/>
        </p:nvSpPr>
        <p:spPr>
          <a:xfrm>
            <a:off x="2663788" y="260648"/>
            <a:ext cx="3816424" cy="584775"/>
          </a:xfrm>
          <a:prstGeom prst="rect">
            <a:avLst/>
          </a:prstGeom>
          <a:noFill/>
        </p:spPr>
        <p:txBody>
          <a:bodyPr wrap="square" rtlCol="0">
            <a:spAutoFit/>
          </a:bodyPr>
          <a:lstStyle/>
          <a:p>
            <a:r>
              <a:rPr kumimoji="1" lang="ja-JP" altLang="en-US" sz="3200" dirty="0" smtClean="0">
                <a:latin typeface="HGP創英角ﾎﾟｯﾌﾟ体" panose="040B0A00000000000000" pitchFamily="50" charset="-128"/>
                <a:ea typeface="HGP創英角ﾎﾟｯﾌﾟ体" panose="040B0A00000000000000" pitchFamily="50" charset="-128"/>
              </a:rPr>
              <a:t>種類と地表面の関係</a:t>
            </a:r>
            <a:endParaRPr kumimoji="1" lang="ja-JP" altLang="en-US" sz="3200" dirty="0">
              <a:latin typeface="HGP創英角ﾎﾟｯﾌﾟ体" panose="040B0A00000000000000" pitchFamily="50" charset="-128"/>
              <a:ea typeface="HGP創英角ﾎﾟｯﾌﾟ体" panose="040B0A00000000000000" pitchFamily="50" charset="-128"/>
            </a:endParaRPr>
          </a:p>
        </p:txBody>
      </p:sp>
      <p:grpSp>
        <p:nvGrpSpPr>
          <p:cNvPr id="8" name="グループ化 7"/>
          <p:cNvGrpSpPr/>
          <p:nvPr/>
        </p:nvGrpSpPr>
        <p:grpSpPr>
          <a:xfrm>
            <a:off x="0" y="1412776"/>
            <a:ext cx="9144001" cy="4075203"/>
            <a:chOff x="0" y="1412776"/>
            <a:chExt cx="9144001" cy="4075203"/>
          </a:xfrm>
        </p:grpSpPr>
        <p:graphicFrame>
          <p:nvGraphicFramePr>
            <p:cNvPr id="5" name="グラフ 4"/>
            <p:cNvGraphicFramePr>
              <a:graphicFrameLocks/>
            </p:cNvGraphicFramePr>
            <p:nvPr>
              <p:extLst>
                <p:ext uri="{D42A27DB-BD31-4B8C-83A1-F6EECF244321}">
                  <p14:modId xmlns:p14="http://schemas.microsoft.com/office/powerpoint/2010/main" val="2180509366"/>
                </p:ext>
              </p:extLst>
            </p:nvPr>
          </p:nvGraphicFramePr>
          <p:xfrm>
            <a:off x="0" y="1412776"/>
            <a:ext cx="9144001" cy="4075203"/>
          </p:xfrm>
          <a:graphic>
            <a:graphicData uri="http://schemas.openxmlformats.org/drawingml/2006/chart">
              <c:chart xmlns:c="http://schemas.openxmlformats.org/drawingml/2006/chart" xmlns:r="http://schemas.openxmlformats.org/officeDocument/2006/relationships" r:id="rId4"/>
            </a:graphicData>
          </a:graphic>
        </p:graphicFrame>
        <p:sp>
          <p:nvSpPr>
            <p:cNvPr id="6" name="テキスト ボックス 5"/>
            <p:cNvSpPr txBox="1"/>
            <p:nvPr/>
          </p:nvSpPr>
          <p:spPr>
            <a:xfrm>
              <a:off x="2523" y="1556792"/>
              <a:ext cx="648072" cy="276999"/>
            </a:xfrm>
            <a:prstGeom prst="rect">
              <a:avLst/>
            </a:prstGeom>
            <a:noFill/>
          </p:spPr>
          <p:txBody>
            <a:bodyPr wrap="square" rtlCol="0">
              <a:spAutoFit/>
            </a:bodyPr>
            <a:lstStyle/>
            <a:p>
              <a:r>
                <a:rPr kumimoji="1" lang="ja-JP" altLang="en-US" sz="1200" dirty="0" smtClean="0">
                  <a:latin typeface="HG丸ｺﾞｼｯｸM-PRO" panose="020F0600000000000000" pitchFamily="50" charset="-128"/>
                  <a:ea typeface="HG丸ｺﾞｼｯｸM-PRO" panose="020F0600000000000000" pitchFamily="50" charset="-128"/>
                </a:rPr>
                <a:t>発見数</a:t>
              </a:r>
              <a:endParaRPr kumimoji="1" lang="ja-JP" altLang="en-US" sz="1200" dirty="0">
                <a:latin typeface="HG丸ｺﾞｼｯｸM-PRO" panose="020F0600000000000000" pitchFamily="50" charset="-128"/>
                <a:ea typeface="HG丸ｺﾞｼｯｸM-PRO" panose="020F0600000000000000" pitchFamily="50" charset="-128"/>
              </a:endParaRPr>
            </a:p>
          </p:txBody>
        </p:sp>
      </p:grpSp>
      <p:grpSp>
        <p:nvGrpSpPr>
          <p:cNvPr id="7" name="しかく"/>
          <p:cNvGrpSpPr/>
          <p:nvPr/>
        </p:nvGrpSpPr>
        <p:grpSpPr>
          <a:xfrm>
            <a:off x="0" y="1052736"/>
            <a:ext cx="9336916" cy="5184576"/>
            <a:chOff x="0" y="1052736"/>
            <a:chExt cx="9336916" cy="5184576"/>
          </a:xfrm>
        </p:grpSpPr>
        <p:sp>
          <p:nvSpPr>
            <p:cNvPr id="9" name="正方形/長方形 8"/>
            <p:cNvSpPr/>
            <p:nvPr/>
          </p:nvSpPr>
          <p:spPr>
            <a:xfrm>
              <a:off x="0" y="1052736"/>
              <a:ext cx="9144000" cy="5184576"/>
            </a:xfrm>
            <a:prstGeom prst="rect">
              <a:avLst/>
            </a:prstGeom>
            <a:solidFill>
              <a:schemeClr val="bg1">
                <a:lumMod val="5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1025145" y="1433681"/>
              <a:ext cx="7093709" cy="523220"/>
            </a:xfrm>
            <a:prstGeom prst="rect">
              <a:avLst/>
            </a:prstGeom>
            <a:noFill/>
          </p:spPr>
          <p:txBody>
            <a:bodyPr wrap="square" rtlCol="0">
              <a:spAutoFit/>
            </a:bodyPr>
            <a:lstStyle/>
            <a:p>
              <a:r>
                <a:rPr kumimoji="1" lang="ja-JP" altLang="en-US" sz="2800" dirty="0" smtClean="0">
                  <a:solidFill>
                    <a:schemeClr val="bg1"/>
                  </a:solidFill>
                  <a:latin typeface="HGP創英角ﾎﾟｯﾌﾟ体" panose="040B0A00000000000000" pitchFamily="50" charset="-128"/>
                  <a:ea typeface="HGP創英角ﾎﾟｯﾌﾟ体" panose="040B0A00000000000000" pitchFamily="50" charset="-128"/>
                </a:rPr>
                <a:t>通常の植物と同様、雑草が多い場所に生える</a:t>
              </a:r>
              <a:endParaRPr kumimoji="1" lang="ja-JP" altLang="en-US" sz="2800"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2" name="テキスト ボックス 11"/>
            <p:cNvSpPr txBox="1"/>
            <p:nvPr/>
          </p:nvSpPr>
          <p:spPr>
            <a:xfrm>
              <a:off x="179512" y="2926709"/>
              <a:ext cx="4632175" cy="523220"/>
            </a:xfrm>
            <a:prstGeom prst="rect">
              <a:avLst/>
            </a:prstGeom>
            <a:noFill/>
          </p:spPr>
          <p:txBody>
            <a:bodyPr wrap="square" rtlCol="0">
              <a:spAutoFit/>
            </a:bodyPr>
            <a:lstStyle/>
            <a:p>
              <a:r>
                <a:rPr lang="en-US" altLang="ja-JP" sz="2800" dirty="0" smtClean="0">
                  <a:solidFill>
                    <a:schemeClr val="bg1"/>
                  </a:solidFill>
                  <a:latin typeface="HGP創英角ﾎﾟｯﾌﾟ体" panose="040B0A00000000000000" pitchFamily="50" charset="-128"/>
                  <a:ea typeface="HGP創英角ﾎﾟｯﾌﾟ体" panose="040B0A00000000000000" pitchFamily="50" charset="-128"/>
                </a:rPr>
                <a:t>※</a:t>
              </a:r>
              <a:r>
                <a:rPr lang="ja-JP" altLang="en-US" sz="2800" dirty="0" smtClean="0">
                  <a:solidFill>
                    <a:schemeClr val="bg1"/>
                  </a:solidFill>
                  <a:latin typeface="HGP創英角ﾎﾟｯﾌﾟ体" panose="040B0A00000000000000" pitchFamily="50" charset="-128"/>
                  <a:ea typeface="HGP創英角ﾎﾟｯﾌﾟ体" panose="040B0A00000000000000" pitchFamily="50" charset="-128"/>
                </a:rPr>
                <a:t>セイヨウタンポポの場合</a:t>
              </a:r>
              <a:endParaRPr kumimoji="1" lang="ja-JP" altLang="en-US" sz="2800"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4" name="テキスト ボックス 13"/>
            <p:cNvSpPr txBox="1"/>
            <p:nvPr/>
          </p:nvSpPr>
          <p:spPr>
            <a:xfrm>
              <a:off x="1475656" y="3721407"/>
              <a:ext cx="4852867" cy="523220"/>
            </a:xfrm>
            <a:prstGeom prst="rect">
              <a:avLst/>
            </a:prstGeom>
            <a:noFill/>
          </p:spPr>
          <p:txBody>
            <a:bodyPr wrap="square" rtlCol="0">
              <a:spAutoFit/>
            </a:bodyPr>
            <a:lstStyle/>
            <a:p>
              <a:r>
                <a:rPr lang="ja-JP" altLang="en-US" sz="2800" dirty="0" smtClean="0">
                  <a:solidFill>
                    <a:schemeClr val="bg1"/>
                  </a:solidFill>
                  <a:latin typeface="HGP創英角ﾎﾟｯﾌﾟ体" panose="040B0A00000000000000" pitchFamily="50" charset="-128"/>
                  <a:ea typeface="HGP創英角ﾎﾟｯﾌﾟ体" panose="040B0A00000000000000" pitchFamily="50" charset="-128"/>
                </a:rPr>
                <a:t>刈られても茎部から再生し</a:t>
              </a:r>
              <a:r>
                <a:rPr lang="en-US" altLang="ja-JP" sz="2800" dirty="0" smtClean="0">
                  <a:solidFill>
                    <a:schemeClr val="bg1"/>
                  </a:solidFill>
                  <a:latin typeface="HGP創英角ﾎﾟｯﾌﾟ体" panose="040B0A00000000000000" pitchFamily="50" charset="-128"/>
                  <a:ea typeface="HGP創英角ﾎﾟｯﾌﾟ体" panose="040B0A00000000000000" pitchFamily="50" charset="-128"/>
                </a:rPr>
                <a:t>...</a:t>
              </a:r>
              <a:endParaRPr kumimoji="1" lang="ja-JP" altLang="en-US" sz="2800"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6" name="テキスト ボックス 15"/>
            <p:cNvSpPr txBox="1"/>
            <p:nvPr/>
          </p:nvSpPr>
          <p:spPr>
            <a:xfrm>
              <a:off x="2339752" y="4353012"/>
              <a:ext cx="6997164" cy="707886"/>
            </a:xfrm>
            <a:prstGeom prst="rect">
              <a:avLst/>
            </a:prstGeom>
            <a:noFill/>
          </p:spPr>
          <p:txBody>
            <a:bodyPr wrap="square" rtlCol="0">
              <a:spAutoFit/>
            </a:bodyPr>
            <a:lstStyle/>
            <a:p>
              <a:r>
                <a:rPr kumimoji="1" lang="ja-JP" altLang="en-US" sz="4000" dirty="0" smtClean="0">
                  <a:ln>
                    <a:solidFill>
                      <a:schemeClr val="accent6"/>
                    </a:solidFill>
                  </a:ln>
                  <a:solidFill>
                    <a:srgbClr val="FFC000"/>
                  </a:solidFill>
                  <a:latin typeface="HGP創英角ﾎﾟｯﾌﾟ体" panose="040B0A00000000000000" pitchFamily="50" charset="-128"/>
                  <a:ea typeface="HGP創英角ﾎﾟｯﾌﾟ体" panose="040B0A00000000000000" pitchFamily="50" charset="-128"/>
                </a:rPr>
                <a:t>全面が土の場所でも生育</a:t>
              </a:r>
              <a:endParaRPr kumimoji="1" lang="ja-JP" altLang="en-US" sz="4000" dirty="0">
                <a:ln>
                  <a:solidFill>
                    <a:schemeClr val="accent6"/>
                  </a:solidFill>
                </a:ln>
                <a:solidFill>
                  <a:srgbClr val="FFC000"/>
                </a:solidFill>
                <a:latin typeface="HGP創英角ﾎﾟｯﾌﾟ体" panose="040B0A00000000000000" pitchFamily="50" charset="-128"/>
                <a:ea typeface="HGP創英角ﾎﾟｯﾌﾟ体" panose="040B0A00000000000000" pitchFamily="50" charset="-128"/>
              </a:endParaRPr>
            </a:p>
          </p:txBody>
        </p:sp>
        <p:sp>
          <p:nvSpPr>
            <p:cNvPr id="17" name="右矢印 16"/>
            <p:cNvSpPr/>
            <p:nvPr/>
          </p:nvSpPr>
          <p:spPr>
            <a:xfrm>
              <a:off x="1642780" y="4532659"/>
              <a:ext cx="504056" cy="432048"/>
            </a:xfrm>
            <a:prstGeom prst="rightArrow">
              <a:avLst/>
            </a:prstGeom>
            <a:solidFill>
              <a:srgbClr val="FFC000"/>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custDataLst>
      <p:tags r:id="rId1"/>
    </p:custDataLst>
    <p:extLst>
      <p:ext uri="{BB962C8B-B14F-4D97-AF65-F5344CB8AC3E}">
        <p14:creationId xmlns:p14="http://schemas.microsoft.com/office/powerpoint/2010/main" val="175369970"/>
      </p:ext>
    </p:extLst>
  </p:cSld>
  <p:clrMapOvr>
    <a:masterClrMapping/>
  </p:clrMapOvr>
  <mc:AlternateContent xmlns:mc="http://schemas.openxmlformats.org/markup-compatibility/2006">
    <mc:Choice xmlns:p14="http://schemas.microsoft.com/office/powerpoint/2010/main" Requires="p14">
      <p:transition spd="slow" p14:dur="2000" advTm="15898"/>
    </mc:Choice>
    <mc:Fallback>
      <p:transition spd="slow" advTm="1589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0" y="6469946"/>
            <a:ext cx="9144000" cy="332656"/>
          </a:xfrm>
          <a:prstGeom prst="roundRect">
            <a:avLst/>
          </a:prstGeom>
          <a:solidFill>
            <a:srgbClr val="FFFF69"/>
          </a:solidFill>
          <a:ln>
            <a:solidFill>
              <a:srgbClr val="FFFF0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3" name="テキスト ボックス 2"/>
          <p:cNvSpPr txBox="1"/>
          <p:nvPr/>
        </p:nvSpPr>
        <p:spPr>
          <a:xfrm>
            <a:off x="3455876" y="6537783"/>
            <a:ext cx="2232248" cy="307777"/>
          </a:xfrm>
          <a:prstGeom prst="rect">
            <a:avLst/>
          </a:prstGeom>
          <a:noFill/>
        </p:spPr>
        <p:txBody>
          <a:bodyPr wrap="square" rtlCol="0">
            <a:spAutoFit/>
          </a:bodyPr>
          <a:lstStyle/>
          <a:p>
            <a:pPr algn="ctr"/>
            <a:r>
              <a:rPr kumimoji="1" lang="ja-JP" altLang="en-US" sz="1400" dirty="0" smtClean="0">
                <a:latin typeface="HGP創英角ﾎﾟｯﾌﾟ体" panose="040B0A00000000000000" pitchFamily="50" charset="-128"/>
                <a:ea typeface="HGP創英角ﾎﾟｯﾌﾟ体" panose="040B0A00000000000000" pitchFamily="50" charset="-128"/>
              </a:rPr>
              <a:t>平成２８年度</a:t>
            </a:r>
            <a:r>
              <a:rPr kumimoji="1" lang="en-US" altLang="ja-JP" sz="1400" dirty="0" smtClean="0">
                <a:latin typeface="HGP創英角ﾎﾟｯﾌﾟ体" panose="040B0A00000000000000" pitchFamily="50" charset="-128"/>
                <a:ea typeface="HGP創英角ﾎﾟｯﾌﾟ体" panose="040B0A00000000000000" pitchFamily="50" charset="-128"/>
              </a:rPr>
              <a:t>FFJ</a:t>
            </a:r>
            <a:r>
              <a:rPr kumimoji="1" lang="ja-JP" altLang="en-US" sz="1400" dirty="0" smtClean="0">
                <a:latin typeface="HGP創英角ﾎﾟｯﾌﾟ体" panose="040B0A00000000000000" pitchFamily="50" charset="-128"/>
                <a:ea typeface="HGP創英角ﾎﾟｯﾌﾟ体" panose="040B0A00000000000000" pitchFamily="50" charset="-128"/>
              </a:rPr>
              <a:t>環境調査</a:t>
            </a:r>
            <a:endParaRPr kumimoji="1" lang="ja-JP" altLang="en-US" sz="1400" dirty="0">
              <a:latin typeface="HGP創英角ﾎﾟｯﾌﾟ体" panose="040B0A00000000000000" pitchFamily="50" charset="-128"/>
              <a:ea typeface="HGP創英角ﾎﾟｯﾌﾟ体" panose="040B0A00000000000000" pitchFamily="50" charset="-128"/>
            </a:endParaRPr>
          </a:p>
        </p:txBody>
      </p:sp>
      <p:sp>
        <p:nvSpPr>
          <p:cNvPr id="4" name="テキスト ボックス 3"/>
          <p:cNvSpPr txBox="1"/>
          <p:nvPr/>
        </p:nvSpPr>
        <p:spPr>
          <a:xfrm>
            <a:off x="251520" y="246976"/>
            <a:ext cx="2520280" cy="584775"/>
          </a:xfrm>
          <a:prstGeom prst="rect">
            <a:avLst/>
          </a:prstGeom>
          <a:noFill/>
        </p:spPr>
        <p:txBody>
          <a:bodyPr wrap="square" rtlCol="0">
            <a:spAutoFit/>
          </a:bodyPr>
          <a:lstStyle/>
          <a:p>
            <a:r>
              <a:rPr lang="ja-JP" altLang="en-US" sz="3200" dirty="0" smtClean="0">
                <a:latin typeface="HGP創英角ﾎﾟｯﾌﾟ体" panose="040B0A00000000000000" pitchFamily="50" charset="-128"/>
                <a:ea typeface="HGP創英角ﾎﾟｯﾌﾟ体" panose="040B0A00000000000000" pitchFamily="50" charset="-128"/>
              </a:rPr>
              <a:t>考察とまとめ</a:t>
            </a:r>
            <a:endParaRPr kumimoji="1" lang="ja-JP" altLang="en-US" sz="2400" dirty="0">
              <a:latin typeface="HGP創英角ﾎﾟｯﾌﾟ体" panose="040B0A00000000000000" pitchFamily="50" charset="-128"/>
              <a:ea typeface="HGP創英角ﾎﾟｯﾌﾟ体" panose="040B0A00000000000000" pitchFamily="50" charset="-128"/>
            </a:endParaRPr>
          </a:p>
        </p:txBody>
      </p:sp>
      <p:sp>
        <p:nvSpPr>
          <p:cNvPr id="7" name="カントウタンポポ減少"/>
          <p:cNvSpPr/>
          <p:nvPr/>
        </p:nvSpPr>
        <p:spPr>
          <a:xfrm>
            <a:off x="0" y="980728"/>
            <a:ext cx="9144000" cy="51845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dirty="0" smtClean="0">
                <a:solidFill>
                  <a:schemeClr val="tx1"/>
                </a:solidFill>
                <a:latin typeface="HGP創英角ﾎﾟｯﾌﾟ体" panose="040B0A00000000000000" pitchFamily="50" charset="-128"/>
                <a:ea typeface="HGP創英角ﾎﾟｯﾌﾟ体" panose="040B0A00000000000000" pitchFamily="50" charset="-128"/>
              </a:rPr>
              <a:t>外来タンポポの侵入</a:t>
            </a:r>
            <a:endParaRPr kumimoji="1" lang="en-US" altLang="ja-JP" sz="3600" dirty="0" smtClean="0">
              <a:solidFill>
                <a:schemeClr val="tx1"/>
              </a:solidFill>
              <a:latin typeface="HGP創英角ﾎﾟｯﾌﾟ体" panose="040B0A00000000000000" pitchFamily="50" charset="-128"/>
              <a:ea typeface="HGP創英角ﾎﾟｯﾌﾟ体" panose="040B0A00000000000000" pitchFamily="50" charset="-128"/>
            </a:endParaRPr>
          </a:p>
          <a:p>
            <a:pPr algn="ctr"/>
            <a:r>
              <a:rPr kumimoji="1" lang="ja-JP" altLang="en-US" sz="3600" dirty="0" smtClean="0">
                <a:solidFill>
                  <a:schemeClr val="tx1"/>
                </a:solidFill>
                <a:latin typeface="HGP創英角ﾎﾟｯﾌﾟ体" panose="040B0A00000000000000" pitchFamily="50" charset="-128"/>
                <a:ea typeface="HGP創英角ﾎﾟｯﾌﾟ体" panose="040B0A00000000000000" pitchFamily="50" charset="-128"/>
              </a:rPr>
              <a:t>⇩</a:t>
            </a:r>
            <a:endParaRPr kumimoji="1" lang="en-US" altLang="ja-JP" sz="3600" dirty="0" smtClean="0">
              <a:solidFill>
                <a:schemeClr val="tx1"/>
              </a:solidFill>
              <a:latin typeface="HGP創英角ﾎﾟｯﾌﾟ体" panose="040B0A00000000000000" pitchFamily="50" charset="-128"/>
              <a:ea typeface="HGP創英角ﾎﾟｯﾌﾟ体" panose="040B0A00000000000000" pitchFamily="50" charset="-128"/>
            </a:endParaRPr>
          </a:p>
          <a:p>
            <a:pPr algn="ctr"/>
            <a:r>
              <a:rPr lang="ja-JP" altLang="en-US" sz="3600" dirty="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rPr>
              <a:t>生態系</a:t>
            </a:r>
            <a:r>
              <a:rPr lang="ja-JP" altLang="en-US" sz="3600" dirty="0" smtClean="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rPr>
              <a:t>の</a:t>
            </a:r>
            <a:r>
              <a:rPr lang="ja-JP" altLang="en-US" sz="3600" dirty="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rPr>
              <a:t>バランス</a:t>
            </a:r>
            <a:r>
              <a:rPr lang="ja-JP" altLang="en-US" sz="3600" dirty="0" smtClean="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rPr>
              <a:t>が崩壊</a:t>
            </a:r>
            <a:endParaRPr lang="en-US" altLang="ja-JP" sz="3600" dirty="0" smtClean="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endParaRPr>
          </a:p>
          <a:p>
            <a:pPr algn="ctr"/>
            <a:r>
              <a:rPr kumimoji="1" lang="ja-JP" altLang="en-US" sz="3600" dirty="0" smtClean="0">
                <a:solidFill>
                  <a:schemeClr val="tx1"/>
                </a:solidFill>
                <a:latin typeface="HGP創英角ﾎﾟｯﾌﾟ体" panose="040B0A00000000000000" pitchFamily="50" charset="-128"/>
                <a:ea typeface="HGP創英角ﾎﾟｯﾌﾟ体" panose="040B0A00000000000000" pitchFamily="50" charset="-128"/>
              </a:rPr>
              <a:t>⇩</a:t>
            </a:r>
            <a:endParaRPr kumimoji="1" lang="en-US" altLang="ja-JP" sz="3600" dirty="0" smtClean="0">
              <a:solidFill>
                <a:schemeClr val="tx1"/>
              </a:solidFill>
              <a:latin typeface="HGP創英角ﾎﾟｯﾌﾟ体" panose="040B0A00000000000000" pitchFamily="50" charset="-128"/>
              <a:ea typeface="HGP創英角ﾎﾟｯﾌﾟ体" panose="040B0A00000000000000" pitchFamily="50" charset="-128"/>
            </a:endParaRPr>
          </a:p>
          <a:p>
            <a:pPr algn="ctr"/>
            <a:r>
              <a:rPr lang="ja-JP" altLang="en-US" sz="3600" dirty="0">
                <a:solidFill>
                  <a:schemeClr val="tx1"/>
                </a:solidFill>
                <a:latin typeface="HGP創英角ﾎﾟｯﾌﾟ体" panose="040B0A00000000000000" pitchFamily="50" charset="-128"/>
                <a:ea typeface="HGP創英角ﾎﾟｯﾌﾟ体" panose="040B0A00000000000000" pitchFamily="50" charset="-128"/>
              </a:rPr>
              <a:t>在来</a:t>
            </a:r>
            <a:r>
              <a:rPr lang="ja-JP" altLang="en-US" sz="3600" dirty="0" smtClean="0">
                <a:solidFill>
                  <a:schemeClr val="tx1"/>
                </a:solidFill>
                <a:latin typeface="HGP創英角ﾎﾟｯﾌﾟ体" panose="040B0A00000000000000" pitchFamily="50" charset="-128"/>
                <a:ea typeface="HGP創英角ﾎﾟｯﾌﾟ体" panose="040B0A00000000000000" pitchFamily="50" charset="-128"/>
              </a:rPr>
              <a:t>タンポポの受粉役、</a:t>
            </a:r>
            <a:r>
              <a:rPr lang="ja-JP" altLang="en-US" sz="3600" dirty="0" smtClean="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rPr>
              <a:t>昆虫が減少</a:t>
            </a:r>
            <a:endParaRPr lang="en-US" altLang="ja-JP" sz="3600" dirty="0" smtClean="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endParaRPr>
          </a:p>
          <a:p>
            <a:pPr algn="ctr"/>
            <a:r>
              <a:rPr kumimoji="1" lang="ja-JP" altLang="en-US" sz="3600" dirty="0" smtClean="0">
                <a:solidFill>
                  <a:schemeClr val="tx1"/>
                </a:solidFill>
                <a:latin typeface="HGP創英角ﾎﾟｯﾌﾟ体" panose="040B0A00000000000000" pitchFamily="50" charset="-128"/>
                <a:ea typeface="HGP創英角ﾎﾟｯﾌﾟ体" panose="040B0A00000000000000" pitchFamily="50" charset="-128"/>
              </a:rPr>
              <a:t>⇩</a:t>
            </a:r>
            <a:endParaRPr kumimoji="1" lang="en-US" altLang="ja-JP" sz="3600" dirty="0" smtClean="0">
              <a:solidFill>
                <a:schemeClr val="tx1"/>
              </a:solidFill>
              <a:latin typeface="HGP創英角ﾎﾟｯﾌﾟ体" panose="040B0A00000000000000" pitchFamily="50" charset="-128"/>
              <a:ea typeface="HGP創英角ﾎﾟｯﾌﾟ体" panose="040B0A00000000000000" pitchFamily="50" charset="-128"/>
            </a:endParaRPr>
          </a:p>
          <a:p>
            <a:pPr algn="ctr"/>
            <a:r>
              <a:rPr lang="ja-JP" altLang="en-US" sz="3600" dirty="0">
                <a:ln>
                  <a:solidFill>
                    <a:schemeClr val="accent2">
                      <a:lumMod val="50000"/>
                    </a:schemeClr>
                  </a:solidFill>
                </a:ln>
                <a:solidFill>
                  <a:srgbClr val="FF0000"/>
                </a:solidFill>
                <a:latin typeface="HGP創英角ﾎﾟｯﾌﾟ体" panose="040B0A00000000000000" pitchFamily="50" charset="-128"/>
                <a:ea typeface="HGP創英角ﾎﾟｯﾌﾟ体" panose="040B0A00000000000000" pitchFamily="50" charset="-128"/>
              </a:rPr>
              <a:t>在来</a:t>
            </a:r>
            <a:r>
              <a:rPr kumimoji="1" lang="ja-JP" altLang="en-US" sz="3600" dirty="0" smtClean="0">
                <a:ln>
                  <a:solidFill>
                    <a:schemeClr val="accent2">
                      <a:lumMod val="50000"/>
                    </a:schemeClr>
                  </a:solidFill>
                </a:ln>
                <a:solidFill>
                  <a:srgbClr val="FF0000"/>
                </a:solidFill>
                <a:latin typeface="HGP創英角ﾎﾟｯﾌﾟ体" panose="040B0A00000000000000" pitchFamily="50" charset="-128"/>
                <a:ea typeface="HGP創英角ﾎﾟｯﾌﾟ体" panose="040B0A00000000000000" pitchFamily="50" charset="-128"/>
              </a:rPr>
              <a:t>タンポポの減少</a:t>
            </a:r>
            <a:endParaRPr kumimoji="1" lang="ja-JP" altLang="en-US" sz="3600" dirty="0">
              <a:ln>
                <a:solidFill>
                  <a:schemeClr val="accent2">
                    <a:lumMod val="50000"/>
                  </a:schemeClr>
                </a:solidFill>
              </a:ln>
              <a:solidFill>
                <a:srgbClr val="FF0000"/>
              </a:solidFill>
              <a:latin typeface="HGP創英角ﾎﾟｯﾌﾟ体" panose="040B0A00000000000000" pitchFamily="50" charset="-128"/>
              <a:ea typeface="HGP創英角ﾎﾟｯﾌﾟ体" panose="040B0A00000000000000" pitchFamily="50" charset="-128"/>
            </a:endParaRPr>
          </a:p>
        </p:txBody>
      </p:sp>
      <p:grpSp>
        <p:nvGrpSpPr>
          <p:cNvPr id="15" name="タンポポの生育環境"/>
          <p:cNvGrpSpPr/>
          <p:nvPr/>
        </p:nvGrpSpPr>
        <p:grpSpPr>
          <a:xfrm>
            <a:off x="0" y="980728"/>
            <a:ext cx="9612560" cy="5184576"/>
            <a:chOff x="0" y="980728"/>
            <a:chExt cx="9612560" cy="5184576"/>
          </a:xfrm>
        </p:grpSpPr>
        <p:sp>
          <p:nvSpPr>
            <p:cNvPr id="8" name="スクエア"/>
            <p:cNvSpPr/>
            <p:nvPr/>
          </p:nvSpPr>
          <p:spPr>
            <a:xfrm>
              <a:off x="0" y="980728"/>
              <a:ext cx="9144000" cy="51845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600" dirty="0">
                <a:ln>
                  <a:solidFill>
                    <a:schemeClr val="accent2">
                      <a:lumMod val="50000"/>
                    </a:schemeClr>
                  </a:solidFill>
                </a:ln>
                <a:solidFill>
                  <a:srgbClr val="FF0000"/>
                </a:solidFill>
                <a:latin typeface="HGP創英角ﾎﾟｯﾌﾟ体" panose="040B0A00000000000000" pitchFamily="50" charset="-128"/>
                <a:ea typeface="HGP創英角ﾎﾟｯﾌﾟ体" panose="040B0A00000000000000" pitchFamily="50" charset="-128"/>
              </a:endParaRPr>
            </a:p>
          </p:txBody>
        </p:sp>
        <p:sp>
          <p:nvSpPr>
            <p:cNvPr id="9" name="テキスト ボックス 8"/>
            <p:cNvSpPr txBox="1"/>
            <p:nvPr/>
          </p:nvSpPr>
          <p:spPr>
            <a:xfrm>
              <a:off x="1151620" y="1136393"/>
              <a:ext cx="6840760" cy="646331"/>
            </a:xfrm>
            <a:prstGeom prst="rect">
              <a:avLst/>
            </a:prstGeom>
            <a:noFill/>
          </p:spPr>
          <p:txBody>
            <a:bodyPr wrap="square" rtlCol="0">
              <a:spAutoFit/>
            </a:bodyPr>
            <a:lstStyle/>
            <a:p>
              <a:r>
                <a:rPr kumimoji="1" lang="ja-JP" altLang="en-US" sz="3600" dirty="0" smtClean="0">
                  <a:latin typeface="HGP創英角ﾎﾟｯﾌﾟ体" panose="040B0A00000000000000" pitchFamily="50" charset="-128"/>
                  <a:ea typeface="HGP創英角ﾎﾟｯﾌﾟ体" panose="040B0A00000000000000" pitchFamily="50" charset="-128"/>
                </a:rPr>
                <a:t>タンポポは生育の環境によって差</a:t>
              </a:r>
              <a:endParaRPr kumimoji="1" lang="ja-JP" altLang="en-US" sz="3600" dirty="0">
                <a:latin typeface="HGP創英角ﾎﾟｯﾌﾟ体" panose="040B0A00000000000000" pitchFamily="50" charset="-128"/>
                <a:ea typeface="HGP創英角ﾎﾟｯﾌﾟ体" panose="040B0A00000000000000" pitchFamily="50" charset="-128"/>
              </a:endParaRPr>
            </a:p>
          </p:txBody>
        </p:sp>
        <p:sp>
          <p:nvSpPr>
            <p:cNvPr id="10" name="テキスト ボックス 9"/>
            <p:cNvSpPr txBox="1"/>
            <p:nvPr/>
          </p:nvSpPr>
          <p:spPr>
            <a:xfrm>
              <a:off x="251520" y="2027297"/>
              <a:ext cx="3672408" cy="646331"/>
            </a:xfrm>
            <a:prstGeom prst="rect">
              <a:avLst/>
            </a:prstGeom>
            <a:noFill/>
          </p:spPr>
          <p:txBody>
            <a:bodyPr wrap="square" rtlCol="0">
              <a:spAutoFit/>
            </a:bodyPr>
            <a:lstStyle/>
            <a:p>
              <a:r>
                <a:rPr kumimoji="1" lang="ja-JP" altLang="en-US" sz="3600" dirty="0" smtClean="0">
                  <a:solidFill>
                    <a:srgbClr val="FF0000"/>
                  </a:solidFill>
                  <a:latin typeface="HGP創英角ﾎﾟｯﾌﾟ体" panose="040B0A00000000000000" pitchFamily="50" charset="-128"/>
                  <a:ea typeface="HGP創英角ﾎﾟｯﾌﾟ体" panose="040B0A00000000000000" pitchFamily="50" charset="-128"/>
                </a:rPr>
                <a:t>生育しやすい環境</a:t>
              </a:r>
              <a:endParaRPr kumimoji="1" lang="ja-JP" altLang="en-US" sz="3600" dirty="0">
                <a:solidFill>
                  <a:srgbClr val="FF0000"/>
                </a:solidFill>
                <a:latin typeface="HGP創英角ﾎﾟｯﾌﾟ体" panose="040B0A00000000000000" pitchFamily="50" charset="-128"/>
                <a:ea typeface="HGP創英角ﾎﾟｯﾌﾟ体" panose="040B0A00000000000000" pitchFamily="50" charset="-128"/>
              </a:endParaRPr>
            </a:p>
          </p:txBody>
        </p:sp>
        <p:sp>
          <p:nvSpPr>
            <p:cNvPr id="11" name="テキスト ボックス 10"/>
            <p:cNvSpPr txBox="1"/>
            <p:nvPr/>
          </p:nvSpPr>
          <p:spPr>
            <a:xfrm>
              <a:off x="539552" y="2882230"/>
              <a:ext cx="9073008" cy="646331"/>
            </a:xfrm>
            <a:prstGeom prst="rect">
              <a:avLst/>
            </a:prstGeom>
            <a:noFill/>
          </p:spPr>
          <p:txBody>
            <a:bodyPr wrap="square" rtlCol="0">
              <a:spAutoFit/>
            </a:bodyPr>
            <a:lstStyle/>
            <a:p>
              <a:r>
                <a:rPr lang="ja-JP" altLang="en-US" sz="3600" dirty="0" smtClean="0">
                  <a:ln>
                    <a:solidFill>
                      <a:schemeClr val="accent6">
                        <a:lumMod val="75000"/>
                      </a:schemeClr>
                    </a:solidFill>
                  </a:ln>
                  <a:solidFill>
                    <a:srgbClr val="FF0000"/>
                  </a:solidFill>
                  <a:latin typeface="HGP創英角ﾎﾟｯﾌﾟ体" panose="040B0A00000000000000" pitchFamily="50" charset="-128"/>
                  <a:ea typeface="HGP創英角ﾎﾟｯﾌﾟ体" panose="040B0A00000000000000" pitchFamily="50" charset="-128"/>
                </a:rPr>
                <a:t>「人が立ち入り、他の雑草が群生する場所」</a:t>
              </a:r>
              <a:endParaRPr kumimoji="1" lang="ja-JP" altLang="en-US" sz="3600" dirty="0">
                <a:ln>
                  <a:solidFill>
                    <a:schemeClr val="accent6">
                      <a:lumMod val="75000"/>
                    </a:schemeClr>
                  </a:solidFill>
                </a:ln>
                <a:solidFill>
                  <a:srgbClr val="FF0000"/>
                </a:solidFill>
                <a:latin typeface="HGP創英角ﾎﾟｯﾌﾟ体" panose="040B0A00000000000000" pitchFamily="50" charset="-128"/>
                <a:ea typeface="HGP創英角ﾎﾟｯﾌﾟ体" panose="040B0A00000000000000" pitchFamily="50" charset="-128"/>
              </a:endParaRPr>
            </a:p>
          </p:txBody>
        </p:sp>
        <p:sp>
          <p:nvSpPr>
            <p:cNvPr id="12" name="テキスト ボックス 11"/>
            <p:cNvSpPr txBox="1"/>
            <p:nvPr/>
          </p:nvSpPr>
          <p:spPr>
            <a:xfrm>
              <a:off x="255473" y="3769286"/>
              <a:ext cx="3672408" cy="646331"/>
            </a:xfrm>
            <a:prstGeom prst="rect">
              <a:avLst/>
            </a:prstGeom>
            <a:noFill/>
          </p:spPr>
          <p:txBody>
            <a:bodyPr wrap="square" rtlCol="0">
              <a:spAutoFit/>
            </a:bodyPr>
            <a:lstStyle/>
            <a:p>
              <a:r>
                <a:rPr kumimoji="1" lang="ja-JP" altLang="en-US" sz="3600" dirty="0" smtClean="0">
                  <a:solidFill>
                    <a:srgbClr val="0070C0"/>
                  </a:solidFill>
                  <a:latin typeface="HGP創英角ﾎﾟｯﾌﾟ体" panose="040B0A00000000000000" pitchFamily="50" charset="-128"/>
                  <a:ea typeface="HGP創英角ﾎﾟｯﾌﾟ体" panose="040B0A00000000000000" pitchFamily="50" charset="-128"/>
                </a:rPr>
                <a:t>生育しにくい環境</a:t>
              </a:r>
              <a:endParaRPr kumimoji="1" lang="ja-JP" altLang="en-US" sz="3600" dirty="0">
                <a:solidFill>
                  <a:srgbClr val="0070C0"/>
                </a:solidFill>
                <a:latin typeface="HGP創英角ﾎﾟｯﾌﾟ体" panose="040B0A00000000000000" pitchFamily="50" charset="-128"/>
                <a:ea typeface="HGP創英角ﾎﾟｯﾌﾟ体" panose="040B0A00000000000000" pitchFamily="50" charset="-128"/>
              </a:endParaRPr>
            </a:p>
          </p:txBody>
        </p:sp>
        <p:sp>
          <p:nvSpPr>
            <p:cNvPr id="13" name="テキスト ボックス 12"/>
            <p:cNvSpPr txBox="1"/>
            <p:nvPr/>
          </p:nvSpPr>
          <p:spPr>
            <a:xfrm>
              <a:off x="503040" y="4672813"/>
              <a:ext cx="8640960" cy="646331"/>
            </a:xfrm>
            <a:prstGeom prst="rect">
              <a:avLst/>
            </a:prstGeom>
            <a:noFill/>
          </p:spPr>
          <p:txBody>
            <a:bodyPr wrap="square" rtlCol="0">
              <a:spAutoFit/>
            </a:bodyPr>
            <a:lstStyle/>
            <a:p>
              <a:r>
                <a:rPr kumimoji="1" lang="ja-JP" altLang="en-US" sz="3600" dirty="0" smtClean="0">
                  <a:ln>
                    <a:solidFill>
                      <a:srgbClr val="002060"/>
                    </a:solidFill>
                  </a:ln>
                  <a:solidFill>
                    <a:srgbClr val="0070C0"/>
                  </a:solidFill>
                  <a:latin typeface="HGP創英角ﾎﾟｯﾌﾟ体" panose="040B0A00000000000000" pitchFamily="50" charset="-128"/>
                  <a:ea typeface="HGP創英角ﾎﾟｯﾌﾟ体" panose="040B0A00000000000000" pitchFamily="50" charset="-128"/>
                </a:rPr>
                <a:t>「人が立ち入らず他の植物が少ない場所」</a:t>
              </a:r>
              <a:endParaRPr kumimoji="1" lang="ja-JP" altLang="en-US" sz="3600" dirty="0">
                <a:ln>
                  <a:solidFill>
                    <a:srgbClr val="002060"/>
                  </a:solidFill>
                </a:ln>
                <a:solidFill>
                  <a:srgbClr val="0070C0"/>
                </a:solidFill>
                <a:latin typeface="HGP創英角ﾎﾟｯﾌﾟ体" panose="040B0A00000000000000" pitchFamily="50" charset="-128"/>
                <a:ea typeface="HGP創英角ﾎﾟｯﾌﾟ体" panose="040B0A00000000000000" pitchFamily="50" charset="-128"/>
              </a:endParaRPr>
            </a:p>
          </p:txBody>
        </p:sp>
      </p:grpSp>
      <p:grpSp>
        <p:nvGrpSpPr>
          <p:cNvPr id="19" name="遺伝子汚染"/>
          <p:cNvGrpSpPr/>
          <p:nvPr/>
        </p:nvGrpSpPr>
        <p:grpSpPr>
          <a:xfrm>
            <a:off x="0" y="1136393"/>
            <a:ext cx="9166714" cy="4884895"/>
            <a:chOff x="0" y="1136393"/>
            <a:chExt cx="9166714" cy="4884895"/>
          </a:xfrm>
        </p:grpSpPr>
        <p:sp>
          <p:nvSpPr>
            <p:cNvPr id="16" name="正方形/長方形 15"/>
            <p:cNvSpPr/>
            <p:nvPr/>
          </p:nvSpPr>
          <p:spPr>
            <a:xfrm>
              <a:off x="0" y="1136393"/>
              <a:ext cx="9144000" cy="48848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dirty="0" smtClean="0">
                  <a:solidFill>
                    <a:schemeClr val="tx1"/>
                  </a:solidFill>
                  <a:latin typeface="HGP創英角ﾎﾟｯﾌﾟ体" panose="040B0A00000000000000" pitchFamily="50" charset="-128"/>
                  <a:ea typeface="HGP創英角ﾎﾟｯﾌﾟ体" panose="040B0A00000000000000" pitchFamily="50" charset="-128"/>
                </a:rPr>
                <a:t>形態では判別できない雑種の問題</a:t>
              </a:r>
              <a:endParaRPr kumimoji="1" lang="en-US" altLang="ja-JP" sz="3600" dirty="0" smtClean="0">
                <a:solidFill>
                  <a:schemeClr val="tx1"/>
                </a:solidFill>
                <a:latin typeface="HGP創英角ﾎﾟｯﾌﾟ体" panose="040B0A00000000000000" pitchFamily="50" charset="-128"/>
                <a:ea typeface="HGP創英角ﾎﾟｯﾌﾟ体" panose="040B0A00000000000000" pitchFamily="50" charset="-128"/>
              </a:endParaRPr>
            </a:p>
            <a:p>
              <a:pPr algn="ctr"/>
              <a:endParaRPr lang="en-US" altLang="ja-JP" sz="3600" dirty="0" smtClean="0">
                <a:solidFill>
                  <a:schemeClr val="tx1"/>
                </a:solidFill>
                <a:latin typeface="HGP創英角ﾎﾟｯﾌﾟ体" panose="040B0A00000000000000" pitchFamily="50" charset="-128"/>
                <a:ea typeface="HGP創英角ﾎﾟｯﾌﾟ体" panose="040B0A00000000000000" pitchFamily="50" charset="-128"/>
              </a:endParaRPr>
            </a:p>
            <a:p>
              <a:pPr algn="ctr"/>
              <a:endParaRPr lang="en-US" altLang="ja-JP" sz="3600" dirty="0">
                <a:solidFill>
                  <a:schemeClr val="tx1"/>
                </a:solidFill>
                <a:latin typeface="HGP創英角ﾎﾟｯﾌﾟ体" panose="040B0A00000000000000" pitchFamily="50" charset="-128"/>
                <a:ea typeface="HGP創英角ﾎﾟｯﾌﾟ体" panose="040B0A00000000000000" pitchFamily="50" charset="-128"/>
              </a:endParaRPr>
            </a:p>
            <a:p>
              <a:pPr algn="ctr"/>
              <a:endParaRPr lang="en-US" altLang="ja-JP" sz="3600" dirty="0" smtClean="0">
                <a:solidFill>
                  <a:schemeClr val="tx1"/>
                </a:solidFill>
                <a:latin typeface="HGP創英角ﾎﾟｯﾌﾟ体" panose="040B0A00000000000000" pitchFamily="50" charset="-128"/>
                <a:ea typeface="HGP創英角ﾎﾟｯﾌﾟ体" panose="040B0A00000000000000" pitchFamily="50" charset="-128"/>
              </a:endParaRPr>
            </a:p>
            <a:p>
              <a:pPr algn="ctr"/>
              <a:endParaRPr lang="en-US" altLang="ja-JP" sz="3600" dirty="0">
                <a:solidFill>
                  <a:schemeClr val="tx1"/>
                </a:solidFill>
                <a:latin typeface="HGP創英角ﾎﾟｯﾌﾟ体" panose="040B0A00000000000000" pitchFamily="50" charset="-128"/>
                <a:ea typeface="HGP創英角ﾎﾟｯﾌﾟ体" panose="040B0A00000000000000" pitchFamily="50" charset="-128"/>
              </a:endParaRPr>
            </a:p>
            <a:p>
              <a:pPr algn="ctr"/>
              <a:endParaRPr lang="en-US" altLang="ja-JP" sz="3600" dirty="0" smtClean="0">
                <a:solidFill>
                  <a:schemeClr val="tx1"/>
                </a:solidFill>
                <a:latin typeface="HGP創英角ﾎﾟｯﾌﾟ体" panose="040B0A00000000000000" pitchFamily="50" charset="-128"/>
                <a:ea typeface="HGP創英角ﾎﾟｯﾌﾟ体" panose="040B0A00000000000000" pitchFamily="50" charset="-128"/>
              </a:endParaRPr>
            </a:p>
            <a:p>
              <a:pPr algn="ctr"/>
              <a:endParaRPr lang="en-US" altLang="ja-JP" sz="3600" dirty="0">
                <a:solidFill>
                  <a:schemeClr val="tx1"/>
                </a:solidFill>
                <a:latin typeface="HGP創英角ﾎﾟｯﾌﾟ体" panose="040B0A00000000000000" pitchFamily="50" charset="-128"/>
                <a:ea typeface="HGP創英角ﾎﾟｯﾌﾟ体" panose="040B0A00000000000000" pitchFamily="50" charset="-128"/>
              </a:endParaRPr>
            </a:p>
          </p:txBody>
        </p:sp>
        <p:sp>
          <p:nvSpPr>
            <p:cNvPr id="17" name="右矢印 16"/>
            <p:cNvSpPr/>
            <p:nvPr/>
          </p:nvSpPr>
          <p:spPr>
            <a:xfrm>
              <a:off x="954608" y="2594967"/>
              <a:ext cx="684076" cy="530442"/>
            </a:xfrm>
            <a:prstGeom prst="rightArrow">
              <a:avLst/>
            </a:prstGeom>
            <a:solidFill>
              <a:srgbClr val="FFC000"/>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1858410" y="2539085"/>
              <a:ext cx="7308304" cy="646331"/>
            </a:xfrm>
            <a:prstGeom prst="rect">
              <a:avLst/>
            </a:prstGeom>
            <a:noFill/>
          </p:spPr>
          <p:txBody>
            <a:bodyPr wrap="square" rtlCol="0">
              <a:spAutoFit/>
            </a:bodyPr>
            <a:lstStyle/>
            <a:p>
              <a:r>
                <a:rPr kumimoji="1" lang="ja-JP" altLang="en-US" sz="3600" dirty="0" smtClean="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rPr>
                <a:t>遺伝子汚染が発生し、生態系に影響</a:t>
              </a:r>
              <a:endParaRPr kumimoji="1" lang="ja-JP" altLang="en-US" sz="3600" dirty="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endParaRPr>
            </a:p>
          </p:txBody>
        </p:sp>
      </p:grpSp>
    </p:spTree>
    <p:custDataLst>
      <p:tags r:id="rId1"/>
    </p:custDataLst>
    <p:extLst>
      <p:ext uri="{BB962C8B-B14F-4D97-AF65-F5344CB8AC3E}">
        <p14:creationId xmlns:p14="http://schemas.microsoft.com/office/powerpoint/2010/main" val="2750467776"/>
      </p:ext>
    </p:extLst>
  </p:cSld>
  <p:clrMapOvr>
    <a:masterClrMapping/>
  </p:clrMapOvr>
  <mc:AlternateContent xmlns:mc="http://schemas.openxmlformats.org/markup-compatibility/2006">
    <mc:Choice xmlns:p14="http://schemas.microsoft.com/office/powerpoint/2010/main" Requires="p14">
      <p:transition spd="slow" p14:dur="2000" advTm="32798"/>
    </mc:Choice>
    <mc:Fallback>
      <p:transition spd="slow" advTm="3279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500" fill="hold"/>
                                        <p:tgtEl>
                                          <p:spTgt spid="19"/>
                                        </p:tgtEl>
                                        <p:attrNameLst>
                                          <p:attrName>ppt_x</p:attrName>
                                        </p:attrNameLst>
                                      </p:cBhvr>
                                      <p:tavLst>
                                        <p:tav tm="0">
                                          <p:val>
                                            <p:strVal val="#ppt_x"/>
                                          </p:val>
                                        </p:tav>
                                        <p:tav tm="100000">
                                          <p:val>
                                            <p:strVal val="#ppt_x"/>
                                          </p:val>
                                        </p:tav>
                                      </p:tavLst>
                                    </p:anim>
                                    <p:anim calcmode="lin" valueType="num">
                                      <p:cBhvr additive="base">
                                        <p:cTn id="2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0" y="6525344"/>
            <a:ext cx="9144000" cy="332656"/>
          </a:xfrm>
          <a:prstGeom prst="roundRect">
            <a:avLst/>
          </a:prstGeom>
          <a:solidFill>
            <a:srgbClr val="FFFF69"/>
          </a:solidFill>
          <a:ln>
            <a:solidFill>
              <a:srgbClr val="FFFF0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3" name="テキスト ボックス 2"/>
          <p:cNvSpPr txBox="1"/>
          <p:nvPr/>
        </p:nvSpPr>
        <p:spPr>
          <a:xfrm>
            <a:off x="3455876" y="6537783"/>
            <a:ext cx="2232248" cy="307777"/>
          </a:xfrm>
          <a:prstGeom prst="rect">
            <a:avLst/>
          </a:prstGeom>
          <a:noFill/>
        </p:spPr>
        <p:txBody>
          <a:bodyPr wrap="square" rtlCol="0">
            <a:spAutoFit/>
          </a:bodyPr>
          <a:lstStyle/>
          <a:p>
            <a:pPr algn="ctr"/>
            <a:r>
              <a:rPr kumimoji="1" lang="ja-JP" altLang="en-US" sz="1400" dirty="0" smtClean="0">
                <a:latin typeface="HGP創英角ﾎﾟｯﾌﾟ体" panose="040B0A00000000000000" pitchFamily="50" charset="-128"/>
                <a:ea typeface="HGP創英角ﾎﾟｯﾌﾟ体" panose="040B0A00000000000000" pitchFamily="50" charset="-128"/>
              </a:rPr>
              <a:t>平成２８年度</a:t>
            </a:r>
            <a:r>
              <a:rPr kumimoji="1" lang="en-US" altLang="ja-JP" sz="1400" dirty="0" smtClean="0">
                <a:latin typeface="HGP創英角ﾎﾟｯﾌﾟ体" panose="040B0A00000000000000" pitchFamily="50" charset="-128"/>
                <a:ea typeface="HGP創英角ﾎﾟｯﾌﾟ体" panose="040B0A00000000000000" pitchFamily="50" charset="-128"/>
              </a:rPr>
              <a:t>FFJ</a:t>
            </a:r>
            <a:r>
              <a:rPr kumimoji="1" lang="ja-JP" altLang="en-US" sz="1400" dirty="0" smtClean="0">
                <a:latin typeface="HGP創英角ﾎﾟｯﾌﾟ体" panose="040B0A00000000000000" pitchFamily="50" charset="-128"/>
                <a:ea typeface="HGP創英角ﾎﾟｯﾌﾟ体" panose="040B0A00000000000000" pitchFamily="50" charset="-128"/>
              </a:rPr>
              <a:t>環境調査</a:t>
            </a:r>
            <a:endParaRPr kumimoji="1" lang="ja-JP" altLang="en-US" sz="1400" dirty="0">
              <a:latin typeface="HGP創英角ﾎﾟｯﾌﾟ体" panose="040B0A00000000000000" pitchFamily="50" charset="-128"/>
              <a:ea typeface="HGP創英角ﾎﾟｯﾌﾟ体" panose="040B0A00000000000000" pitchFamily="50" charset="-128"/>
            </a:endParaRPr>
          </a:p>
        </p:txBody>
      </p:sp>
      <p:sp>
        <p:nvSpPr>
          <p:cNvPr id="4" name="テキスト ボックス 3"/>
          <p:cNvSpPr txBox="1"/>
          <p:nvPr/>
        </p:nvSpPr>
        <p:spPr>
          <a:xfrm>
            <a:off x="179512" y="260648"/>
            <a:ext cx="3276364" cy="584775"/>
          </a:xfrm>
          <a:prstGeom prst="rect">
            <a:avLst/>
          </a:prstGeom>
          <a:noFill/>
        </p:spPr>
        <p:txBody>
          <a:bodyPr wrap="square" rtlCol="0">
            <a:spAutoFit/>
          </a:bodyPr>
          <a:lstStyle/>
          <a:p>
            <a:r>
              <a:rPr kumimoji="1" lang="ja-JP" altLang="en-US" sz="3200" dirty="0" smtClean="0">
                <a:latin typeface="HGP創英角ﾎﾟｯﾌﾟ体" panose="040B0A00000000000000" pitchFamily="50" charset="-128"/>
                <a:ea typeface="HGP創英角ﾎﾟｯﾌﾟ体" panose="040B0A00000000000000" pitchFamily="50" charset="-128"/>
              </a:rPr>
              <a:t>全国のクラブ員へ</a:t>
            </a:r>
            <a:endParaRPr kumimoji="1" lang="ja-JP" altLang="en-US" sz="3200" dirty="0">
              <a:latin typeface="HGP創英角ﾎﾟｯﾌﾟ体" panose="040B0A00000000000000" pitchFamily="50" charset="-128"/>
              <a:ea typeface="HGP創英角ﾎﾟｯﾌﾟ体" panose="040B0A00000000000000" pitchFamily="50" charset="-128"/>
            </a:endParaRPr>
          </a:p>
        </p:txBody>
      </p:sp>
      <p:sp>
        <p:nvSpPr>
          <p:cNvPr id="5" name="テキスト ボックス 4"/>
          <p:cNvSpPr txBox="1"/>
          <p:nvPr/>
        </p:nvSpPr>
        <p:spPr>
          <a:xfrm>
            <a:off x="431540" y="1268760"/>
            <a:ext cx="8280920" cy="923330"/>
          </a:xfrm>
          <a:prstGeom prst="rect">
            <a:avLst/>
          </a:prstGeom>
          <a:noFill/>
        </p:spPr>
        <p:txBody>
          <a:bodyPr wrap="square" rtlCol="0">
            <a:spAutoFit/>
          </a:bodyPr>
          <a:lstStyle/>
          <a:p>
            <a:r>
              <a:rPr kumimoji="1" lang="ja-JP" altLang="en-US" sz="5400" dirty="0" smtClean="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rPr>
              <a:t>１．環境調査にご協力を！</a:t>
            </a:r>
            <a:endParaRPr kumimoji="1" lang="ja-JP" altLang="en-US" sz="5400" dirty="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endParaRPr>
          </a:p>
        </p:txBody>
      </p:sp>
      <p:sp>
        <p:nvSpPr>
          <p:cNvPr id="6" name="テキスト ボックス 5"/>
          <p:cNvSpPr txBox="1"/>
          <p:nvPr/>
        </p:nvSpPr>
        <p:spPr>
          <a:xfrm>
            <a:off x="437978" y="2762053"/>
            <a:ext cx="8280920" cy="923330"/>
          </a:xfrm>
          <a:prstGeom prst="rect">
            <a:avLst/>
          </a:prstGeom>
          <a:noFill/>
        </p:spPr>
        <p:txBody>
          <a:bodyPr wrap="square" rtlCol="0">
            <a:spAutoFit/>
          </a:bodyPr>
          <a:lstStyle/>
          <a:p>
            <a:r>
              <a:rPr lang="ja-JP" altLang="en-US" sz="5400" dirty="0" smtClean="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rPr>
              <a:t>２．正確な測定を！</a:t>
            </a:r>
            <a:endParaRPr kumimoji="1" lang="ja-JP" altLang="en-US" sz="5400" dirty="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endParaRPr>
          </a:p>
        </p:txBody>
      </p:sp>
      <p:sp>
        <p:nvSpPr>
          <p:cNvPr id="7" name="テキスト ボックス 6"/>
          <p:cNvSpPr txBox="1"/>
          <p:nvPr/>
        </p:nvSpPr>
        <p:spPr>
          <a:xfrm>
            <a:off x="422159" y="4182033"/>
            <a:ext cx="8280920" cy="923330"/>
          </a:xfrm>
          <a:prstGeom prst="rect">
            <a:avLst/>
          </a:prstGeom>
          <a:noFill/>
        </p:spPr>
        <p:txBody>
          <a:bodyPr wrap="square" rtlCol="0">
            <a:spAutoFit/>
          </a:bodyPr>
          <a:lstStyle/>
          <a:p>
            <a:r>
              <a:rPr lang="ja-JP" altLang="en-US" sz="5400" dirty="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rPr>
              <a:t>３</a:t>
            </a:r>
            <a:r>
              <a:rPr lang="ja-JP" altLang="en-US" sz="5400" dirty="0" smtClean="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rPr>
              <a:t>．色々な場所で調査を！</a:t>
            </a:r>
            <a:endParaRPr kumimoji="1" lang="ja-JP" altLang="en-US" sz="5400" dirty="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endParaRPr>
          </a:p>
        </p:txBody>
      </p:sp>
    </p:spTree>
    <p:extLst>
      <p:ext uri="{BB962C8B-B14F-4D97-AF65-F5344CB8AC3E}">
        <p14:creationId xmlns:p14="http://schemas.microsoft.com/office/powerpoint/2010/main" val="3485717531"/>
      </p:ext>
    </p:extLst>
  </p:cSld>
  <p:clrMapOvr>
    <a:masterClrMapping/>
  </p:clrMapOvr>
  <mc:AlternateContent xmlns:mc="http://schemas.openxmlformats.org/markup-compatibility/2006">
    <mc:Choice xmlns:p14="http://schemas.microsoft.com/office/powerpoint/2010/main" Requires="p14">
      <p:transition spd="slow" p14:dur="2000" advTm="10802"/>
    </mc:Choice>
    <mc:Fallback>
      <p:transition spd="slow" advTm="10802"/>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0" y="6525344"/>
            <a:ext cx="9144000" cy="332656"/>
          </a:xfrm>
          <a:prstGeom prst="roundRect">
            <a:avLst/>
          </a:prstGeom>
          <a:solidFill>
            <a:srgbClr val="FFFF69"/>
          </a:solidFill>
          <a:ln>
            <a:solidFill>
              <a:srgbClr val="FFFF0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3" name="テキスト ボックス 2"/>
          <p:cNvSpPr txBox="1"/>
          <p:nvPr/>
        </p:nvSpPr>
        <p:spPr>
          <a:xfrm>
            <a:off x="3455876" y="6537783"/>
            <a:ext cx="2232248" cy="307777"/>
          </a:xfrm>
          <a:prstGeom prst="rect">
            <a:avLst/>
          </a:prstGeom>
          <a:noFill/>
        </p:spPr>
        <p:txBody>
          <a:bodyPr wrap="square" rtlCol="0">
            <a:spAutoFit/>
          </a:bodyPr>
          <a:lstStyle/>
          <a:p>
            <a:pPr algn="ctr"/>
            <a:r>
              <a:rPr kumimoji="1" lang="ja-JP" altLang="en-US" sz="1400" dirty="0" smtClean="0">
                <a:latin typeface="HGP創英角ﾎﾟｯﾌﾟ体" panose="040B0A00000000000000" pitchFamily="50" charset="-128"/>
                <a:ea typeface="HGP創英角ﾎﾟｯﾌﾟ体" panose="040B0A00000000000000" pitchFamily="50" charset="-128"/>
              </a:rPr>
              <a:t>平成２８年度</a:t>
            </a:r>
            <a:r>
              <a:rPr kumimoji="1" lang="en-US" altLang="ja-JP" sz="1400" dirty="0" smtClean="0">
                <a:latin typeface="HGP創英角ﾎﾟｯﾌﾟ体" panose="040B0A00000000000000" pitchFamily="50" charset="-128"/>
                <a:ea typeface="HGP創英角ﾎﾟｯﾌﾟ体" panose="040B0A00000000000000" pitchFamily="50" charset="-128"/>
              </a:rPr>
              <a:t>FFJ</a:t>
            </a:r>
            <a:r>
              <a:rPr kumimoji="1" lang="ja-JP" altLang="en-US" sz="1400" dirty="0" smtClean="0">
                <a:latin typeface="HGP創英角ﾎﾟｯﾌﾟ体" panose="040B0A00000000000000" pitchFamily="50" charset="-128"/>
                <a:ea typeface="HGP創英角ﾎﾟｯﾌﾟ体" panose="040B0A00000000000000" pitchFamily="50" charset="-128"/>
              </a:rPr>
              <a:t>環境調査</a:t>
            </a:r>
            <a:endParaRPr kumimoji="1" lang="ja-JP" altLang="en-US" sz="1400" dirty="0">
              <a:latin typeface="HGP創英角ﾎﾟｯﾌﾟ体" panose="040B0A00000000000000" pitchFamily="50" charset="-128"/>
              <a:ea typeface="HGP創英角ﾎﾟｯﾌﾟ体" panose="040B0A00000000000000" pitchFamily="50" charset="-128"/>
            </a:endParaRPr>
          </a:p>
        </p:txBody>
      </p:sp>
      <p:sp>
        <p:nvSpPr>
          <p:cNvPr id="4" name="テキスト ボックス 3"/>
          <p:cNvSpPr txBox="1"/>
          <p:nvPr/>
        </p:nvSpPr>
        <p:spPr>
          <a:xfrm>
            <a:off x="179512" y="260648"/>
            <a:ext cx="6048672" cy="584775"/>
          </a:xfrm>
          <a:prstGeom prst="rect">
            <a:avLst/>
          </a:prstGeom>
          <a:noFill/>
        </p:spPr>
        <p:txBody>
          <a:bodyPr wrap="square" rtlCol="0">
            <a:spAutoFit/>
          </a:bodyPr>
          <a:lstStyle/>
          <a:p>
            <a:r>
              <a:rPr kumimoji="1" lang="ja-JP" altLang="en-US" sz="3200" dirty="0" smtClean="0">
                <a:latin typeface="HGP創英角ﾎﾟｯﾌﾟ体" panose="040B0A00000000000000" pitchFamily="50" charset="-128"/>
                <a:ea typeface="HGP創英角ﾎﾟｯﾌﾟ体" panose="040B0A00000000000000" pitchFamily="50" charset="-128"/>
              </a:rPr>
              <a:t>来年度の環境調査に求めること</a:t>
            </a:r>
            <a:endParaRPr kumimoji="1" lang="ja-JP" altLang="en-US" sz="3200" dirty="0">
              <a:latin typeface="HGP創英角ﾎﾟｯﾌﾟ体" panose="040B0A00000000000000" pitchFamily="50" charset="-128"/>
              <a:ea typeface="HGP創英角ﾎﾟｯﾌﾟ体" panose="040B0A00000000000000" pitchFamily="50" charset="-128"/>
            </a:endParaRPr>
          </a:p>
        </p:txBody>
      </p:sp>
      <p:sp>
        <p:nvSpPr>
          <p:cNvPr id="5" name="テキスト ボックス 4"/>
          <p:cNvSpPr txBox="1"/>
          <p:nvPr/>
        </p:nvSpPr>
        <p:spPr>
          <a:xfrm>
            <a:off x="431540" y="1268760"/>
            <a:ext cx="8280920" cy="923330"/>
          </a:xfrm>
          <a:prstGeom prst="rect">
            <a:avLst/>
          </a:prstGeom>
          <a:noFill/>
        </p:spPr>
        <p:txBody>
          <a:bodyPr wrap="square" rtlCol="0">
            <a:spAutoFit/>
          </a:bodyPr>
          <a:lstStyle/>
          <a:p>
            <a:r>
              <a:rPr kumimoji="1" lang="ja-JP" altLang="en-US" sz="5400" dirty="0" smtClean="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rPr>
              <a:t>１．調査項目の拡張</a:t>
            </a:r>
            <a:endParaRPr kumimoji="1" lang="ja-JP" altLang="en-US" sz="5400" dirty="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endParaRPr>
          </a:p>
        </p:txBody>
      </p:sp>
      <p:sp>
        <p:nvSpPr>
          <p:cNvPr id="6" name="テキスト ボックス 5"/>
          <p:cNvSpPr txBox="1"/>
          <p:nvPr/>
        </p:nvSpPr>
        <p:spPr>
          <a:xfrm>
            <a:off x="437978" y="2762053"/>
            <a:ext cx="8280920" cy="923330"/>
          </a:xfrm>
          <a:prstGeom prst="rect">
            <a:avLst/>
          </a:prstGeom>
          <a:noFill/>
        </p:spPr>
        <p:txBody>
          <a:bodyPr wrap="square" rtlCol="0">
            <a:spAutoFit/>
          </a:bodyPr>
          <a:lstStyle/>
          <a:p>
            <a:r>
              <a:rPr lang="ja-JP" altLang="en-US" sz="5400" dirty="0" smtClean="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rPr>
              <a:t>２．環境調査の強制化</a:t>
            </a:r>
            <a:endParaRPr kumimoji="1" lang="ja-JP" altLang="en-US" sz="5400" dirty="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endParaRPr>
          </a:p>
        </p:txBody>
      </p:sp>
      <p:sp>
        <p:nvSpPr>
          <p:cNvPr id="7" name="テキスト ボックス 6"/>
          <p:cNvSpPr txBox="1"/>
          <p:nvPr/>
        </p:nvSpPr>
        <p:spPr>
          <a:xfrm>
            <a:off x="422159" y="4182033"/>
            <a:ext cx="8280920" cy="923330"/>
          </a:xfrm>
          <a:prstGeom prst="rect">
            <a:avLst/>
          </a:prstGeom>
          <a:noFill/>
        </p:spPr>
        <p:txBody>
          <a:bodyPr wrap="square" rtlCol="0">
            <a:spAutoFit/>
          </a:bodyPr>
          <a:lstStyle/>
          <a:p>
            <a:r>
              <a:rPr lang="ja-JP" altLang="en-US" sz="5400" dirty="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rPr>
              <a:t>３</a:t>
            </a:r>
            <a:r>
              <a:rPr lang="ja-JP" altLang="en-US" sz="5400" dirty="0" smtClean="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rPr>
              <a:t>．調査回数の増加</a:t>
            </a:r>
            <a:endParaRPr kumimoji="1" lang="ja-JP" altLang="en-US" sz="5400" dirty="0">
              <a:ln>
                <a:solidFill>
                  <a:schemeClr val="accent6">
                    <a:lumMod val="75000"/>
                  </a:schemeClr>
                </a:solidFill>
              </a:ln>
              <a:solidFill>
                <a:srgbClr val="FFC000"/>
              </a:solidFill>
              <a:latin typeface="HGP創英角ﾎﾟｯﾌﾟ体" panose="040B0A00000000000000" pitchFamily="50" charset="-128"/>
              <a:ea typeface="HGP創英角ﾎﾟｯﾌﾟ体" panose="040B0A00000000000000" pitchFamily="50" charset="-128"/>
            </a:endParaRPr>
          </a:p>
        </p:txBody>
      </p:sp>
    </p:spTree>
    <p:extLst>
      <p:ext uri="{BB962C8B-B14F-4D97-AF65-F5344CB8AC3E}">
        <p14:creationId xmlns:p14="http://schemas.microsoft.com/office/powerpoint/2010/main" val="1061709949"/>
      </p:ext>
    </p:extLst>
  </p:cSld>
  <p:clrMapOvr>
    <a:masterClrMapping/>
  </p:clrMapOvr>
  <mc:AlternateContent xmlns:mc="http://schemas.openxmlformats.org/markup-compatibility/2006">
    <mc:Choice xmlns:p14="http://schemas.microsoft.com/office/powerpoint/2010/main" Requires="p14">
      <p:transition spd="slow" p14:dur="2000" advTm="10951"/>
    </mc:Choice>
    <mc:Fallback>
      <p:transition spd="slow" advTm="10951"/>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5.9"/>
</p:tagLst>
</file>

<file path=ppt/tags/tag2.xml><?xml version="1.0" encoding="utf-8"?>
<p:tagLst xmlns:a="http://schemas.openxmlformats.org/drawingml/2006/main" xmlns:r="http://schemas.openxmlformats.org/officeDocument/2006/relationships" xmlns:p="http://schemas.openxmlformats.org/presentationml/2006/main">
  <p:tag name="TIMING" val="|6"/>
</p:tagLst>
</file>

<file path=ppt/tags/tag3.xml><?xml version="1.0" encoding="utf-8"?>
<p:tagLst xmlns:a="http://schemas.openxmlformats.org/drawingml/2006/main" xmlns:r="http://schemas.openxmlformats.org/officeDocument/2006/relationships" xmlns:p="http://schemas.openxmlformats.org/presentationml/2006/main">
  <p:tag name="TIMING" val="|6.3"/>
</p:tagLst>
</file>

<file path=ppt/tags/tag4.xml><?xml version="1.0" encoding="utf-8"?>
<p:tagLst xmlns:a="http://schemas.openxmlformats.org/drawingml/2006/main" xmlns:r="http://schemas.openxmlformats.org/officeDocument/2006/relationships" xmlns:p="http://schemas.openxmlformats.org/presentationml/2006/main">
  <p:tag name="TIMING" val="|2.7|9.9|10"/>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643</TotalTime>
  <Words>837</Words>
  <Application>Microsoft Office PowerPoint</Application>
  <PresentationFormat>画面に合わせる (4:3)</PresentationFormat>
  <Paragraphs>116</Paragraphs>
  <Slides>7</Slides>
  <Notes>6</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7</vt:i4>
      </vt:variant>
    </vt:vector>
  </HeadingPairs>
  <TitlesOfParts>
    <vt:vector size="13" baseType="lpstr">
      <vt:lpstr>HGP創英角ﾎﾟｯﾌﾟ体</vt:lpstr>
      <vt:lpstr>HG丸ｺﾞｼｯｸM-PRO</vt:lpstr>
      <vt:lpstr>ＭＳ Ｐゴシック</vt:lpstr>
      <vt:lpstr>Arial</vt:lpstr>
      <vt:lpstr>Calibri</vt:lpstr>
      <vt:lpstr>Office ​​テーマ</vt:lpstr>
      <vt:lpstr>平成28年度　 ＦＦＪ環境調査報告書</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Public &amp; work</dc:creator>
  <cp:lastModifiedBy>日本学校農業クラブ連盟</cp:lastModifiedBy>
  <cp:revision>30</cp:revision>
  <dcterms:created xsi:type="dcterms:W3CDTF">2016-12-19T16:42:00Z</dcterms:created>
  <dcterms:modified xsi:type="dcterms:W3CDTF">2016-12-21T05:30:01Z</dcterms:modified>
</cp:coreProperties>
</file>