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notesSlides/notesSlide9.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notesSlides/notesSlide10.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7.xml" ContentType="application/vnd.openxmlformats-officedocument.themeOverride+xml"/>
  <Override PartName="/ppt/notesSlides/notesSlide11.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8.xml" ContentType="application/vnd.openxmlformats-officedocument.themeOverr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9.xml" ContentType="application/vnd.openxmlformats-officedocument.themeOverride+xml"/>
  <Override PartName="/ppt/notesSlides/notesSlide12.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10.xml" ContentType="application/vnd.openxmlformats-officedocument.themeOverr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11.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12.xml" ContentType="application/vnd.openxmlformats-officedocument.themeOverr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13.xml" ContentType="application/vnd.openxmlformats-officedocument.themeOverride+xml"/>
  <Override PartName="/ppt/notesSlides/notesSlide15.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14.xml" ContentType="application/vnd.openxmlformats-officedocument.themeOverr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theme/themeOverride15.xml" ContentType="application/vnd.openxmlformats-officedocument.themeOverr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19"/>
  </p:notesMasterIdLst>
  <p:sldIdLst>
    <p:sldId id="256" r:id="rId2"/>
    <p:sldId id="257" r:id="rId3"/>
    <p:sldId id="260" r:id="rId4"/>
    <p:sldId id="259" r:id="rId5"/>
    <p:sldId id="261" r:id="rId6"/>
    <p:sldId id="280" r:id="rId7"/>
    <p:sldId id="263" r:id="rId8"/>
    <p:sldId id="266" r:id="rId9"/>
    <p:sldId id="270" r:id="rId10"/>
    <p:sldId id="271" r:id="rId11"/>
    <p:sldId id="277" r:id="rId12"/>
    <p:sldId id="272" r:id="rId13"/>
    <p:sldId id="273" r:id="rId14"/>
    <p:sldId id="274" r:id="rId15"/>
    <p:sldId id="276" r:id="rId16"/>
    <p:sldId id="264" r:id="rId17"/>
    <p:sldId id="265" r:id="rId18"/>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6186" autoAdjust="0"/>
  </p:normalViewPr>
  <p:slideViewPr>
    <p:cSldViewPr>
      <p:cViewPr varScale="1">
        <p:scale>
          <a:sx n="76" d="100"/>
          <a:sy n="76" d="100"/>
        </p:scale>
        <p:origin x="263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______.xlsx"/></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package" Target="../embeddings/Microsoft_Excel_______9.xlsx"/></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package" Target="../embeddings/Microsoft_Excel_______10.xlsx"/></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package" Target="../embeddings/Microsoft_Excel_______11.xlsx"/></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13.xm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package" Target="../embeddings/Microsoft_Excel_______12.xlsx"/></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14.xm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package" Target="../embeddings/Microsoft_Excel_______13.xlsx"/></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15.xm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package" Target="../embeddings/Microsoft_Excel_______14.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______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______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______3.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______4.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______5.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______6.xlsx"/></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Microsoft_Excel_______7.xlsx"/></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package" Target="../embeddings/Microsoft_Excel_______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Sheet1!$B$20</c:f>
              <c:strCache>
                <c:ptCount val="1"/>
                <c:pt idx="0">
                  <c:v>シロバナタンポポ（在）</c:v>
                </c:pt>
              </c:strCache>
            </c:strRef>
          </c:tx>
          <c:spPr>
            <a:ln w="28575" cap="rnd">
              <a:solidFill>
                <a:srgbClr val="92D050"/>
              </a:solidFill>
              <a:round/>
            </a:ln>
            <a:effectLst/>
          </c:spPr>
          <c:marker>
            <c:symbol val="circle"/>
            <c:size val="5"/>
            <c:spPr>
              <a:solidFill>
                <a:srgbClr val="92D050"/>
              </a:solidFill>
              <a:ln w="9525">
                <a:solidFill>
                  <a:srgbClr val="92D050"/>
                </a:solidFill>
              </a:ln>
              <a:effectLst/>
            </c:spPr>
          </c:marker>
          <c:cat>
            <c:strRef>
              <c:f>Sheet1!$C$19:$K$19</c:f>
              <c:strCache>
                <c:ptCount val="9"/>
                <c:pt idx="0">
                  <c:v>2000
(H12)</c:v>
                </c:pt>
                <c:pt idx="1">
                  <c:v>2001
(H13)</c:v>
                </c:pt>
                <c:pt idx="2">
                  <c:v>2014
(H26)</c:v>
                </c:pt>
                <c:pt idx="3">
                  <c:v>2015
(H27)</c:v>
                </c:pt>
                <c:pt idx="4">
                  <c:v>2016
(H28)</c:v>
                </c:pt>
                <c:pt idx="5">
                  <c:v>2017
(H29)</c:v>
                </c:pt>
                <c:pt idx="6">
                  <c:v>2018
(H30)</c:v>
                </c:pt>
                <c:pt idx="7">
                  <c:v>2019
(R1)</c:v>
                </c:pt>
                <c:pt idx="8">
                  <c:v>2020
(R2)</c:v>
                </c:pt>
              </c:strCache>
            </c:strRef>
          </c:cat>
          <c:val>
            <c:numRef>
              <c:f>Sheet1!$C$20:$K$20</c:f>
              <c:numCache>
                <c:formatCode>General</c:formatCode>
                <c:ptCount val="9"/>
                <c:pt idx="0">
                  <c:v>10</c:v>
                </c:pt>
                <c:pt idx="1">
                  <c:v>10.1</c:v>
                </c:pt>
                <c:pt idx="2">
                  <c:v>6.1</c:v>
                </c:pt>
                <c:pt idx="3">
                  <c:v>7.5</c:v>
                </c:pt>
                <c:pt idx="4">
                  <c:v>6.7</c:v>
                </c:pt>
                <c:pt idx="5">
                  <c:v>7.2</c:v>
                </c:pt>
                <c:pt idx="6">
                  <c:v>7.6</c:v>
                </c:pt>
                <c:pt idx="7" formatCode="0.0">
                  <c:v>7.8002378121284188</c:v>
                </c:pt>
                <c:pt idx="8" formatCode="0.0">
                  <c:v>6.4932201521331727</c:v>
                </c:pt>
              </c:numCache>
            </c:numRef>
          </c:val>
          <c:smooth val="0"/>
          <c:extLst>
            <c:ext xmlns:c16="http://schemas.microsoft.com/office/drawing/2014/chart" uri="{C3380CC4-5D6E-409C-BE32-E72D297353CC}">
              <c16:uniqueId val="{00000000-BD60-4259-A619-8B1C22E2E65B}"/>
            </c:ext>
          </c:extLst>
        </c:ser>
        <c:ser>
          <c:idx val="1"/>
          <c:order val="1"/>
          <c:tx>
            <c:strRef>
              <c:f>Sheet1!$B$21</c:f>
              <c:strCache>
                <c:ptCount val="1"/>
                <c:pt idx="0">
                  <c:v>カントウタンポポ（在）</c:v>
                </c:pt>
              </c:strCache>
            </c:strRef>
          </c:tx>
          <c:spPr>
            <a:ln w="28575" cap="rnd">
              <a:solidFill>
                <a:srgbClr val="7030A0"/>
              </a:solidFill>
              <a:round/>
            </a:ln>
            <a:effectLst/>
          </c:spPr>
          <c:marker>
            <c:symbol val="circle"/>
            <c:size val="5"/>
            <c:spPr>
              <a:solidFill>
                <a:srgbClr val="7030A0"/>
              </a:solidFill>
              <a:ln w="9525">
                <a:solidFill>
                  <a:srgbClr val="7030A0"/>
                </a:solidFill>
              </a:ln>
              <a:effectLst/>
            </c:spPr>
          </c:marker>
          <c:cat>
            <c:strRef>
              <c:f>Sheet1!$C$19:$K$19</c:f>
              <c:strCache>
                <c:ptCount val="9"/>
                <c:pt idx="0">
                  <c:v>2000
(H12)</c:v>
                </c:pt>
                <c:pt idx="1">
                  <c:v>2001
(H13)</c:v>
                </c:pt>
                <c:pt idx="2">
                  <c:v>2014
(H26)</c:v>
                </c:pt>
                <c:pt idx="3">
                  <c:v>2015
(H27)</c:v>
                </c:pt>
                <c:pt idx="4">
                  <c:v>2016
(H28)</c:v>
                </c:pt>
                <c:pt idx="5">
                  <c:v>2017
(H29)</c:v>
                </c:pt>
                <c:pt idx="6">
                  <c:v>2018
(H30)</c:v>
                </c:pt>
                <c:pt idx="7">
                  <c:v>2019
(R1)</c:v>
                </c:pt>
                <c:pt idx="8">
                  <c:v>2020
(R2)</c:v>
                </c:pt>
              </c:strCache>
            </c:strRef>
          </c:cat>
          <c:val>
            <c:numRef>
              <c:f>Sheet1!$C$21:$K$21</c:f>
              <c:numCache>
                <c:formatCode>General</c:formatCode>
                <c:ptCount val="9"/>
                <c:pt idx="0">
                  <c:v>28.6</c:v>
                </c:pt>
                <c:pt idx="1">
                  <c:v>28.1</c:v>
                </c:pt>
                <c:pt idx="2">
                  <c:v>30.1</c:v>
                </c:pt>
                <c:pt idx="3">
                  <c:v>11.9</c:v>
                </c:pt>
                <c:pt idx="4">
                  <c:v>12.6</c:v>
                </c:pt>
                <c:pt idx="5">
                  <c:v>14.5</c:v>
                </c:pt>
                <c:pt idx="6">
                  <c:v>12.5</c:v>
                </c:pt>
                <c:pt idx="7" formatCode="0.0">
                  <c:v>13.293697978596908</c:v>
                </c:pt>
                <c:pt idx="8" formatCode="0.0">
                  <c:v>19.766288171094697</c:v>
                </c:pt>
              </c:numCache>
            </c:numRef>
          </c:val>
          <c:smooth val="0"/>
          <c:extLst>
            <c:ext xmlns:c16="http://schemas.microsoft.com/office/drawing/2014/chart" uri="{C3380CC4-5D6E-409C-BE32-E72D297353CC}">
              <c16:uniqueId val="{00000001-BD60-4259-A619-8B1C22E2E65B}"/>
            </c:ext>
          </c:extLst>
        </c:ser>
        <c:ser>
          <c:idx val="2"/>
          <c:order val="2"/>
          <c:tx>
            <c:strRef>
              <c:f>Sheet1!$B$22</c:f>
              <c:strCache>
                <c:ptCount val="1"/>
                <c:pt idx="0">
                  <c:v>セイヨウタンポポ（外）</c:v>
                </c:pt>
              </c:strCache>
            </c:strRef>
          </c:tx>
          <c:spPr>
            <a:ln w="28575" cap="rnd">
              <a:solidFill>
                <a:srgbClr val="0070C0"/>
              </a:solidFill>
              <a:round/>
            </a:ln>
            <a:effectLst/>
          </c:spPr>
          <c:marker>
            <c:symbol val="circle"/>
            <c:size val="5"/>
            <c:spPr>
              <a:solidFill>
                <a:srgbClr val="0070C0"/>
              </a:solidFill>
              <a:ln w="9525">
                <a:solidFill>
                  <a:srgbClr val="0070C0"/>
                </a:solidFill>
              </a:ln>
              <a:effectLst/>
            </c:spPr>
          </c:marker>
          <c:cat>
            <c:strRef>
              <c:f>Sheet1!$C$19:$K$19</c:f>
              <c:strCache>
                <c:ptCount val="9"/>
                <c:pt idx="0">
                  <c:v>2000
(H12)</c:v>
                </c:pt>
                <c:pt idx="1">
                  <c:v>2001
(H13)</c:v>
                </c:pt>
                <c:pt idx="2">
                  <c:v>2014
(H26)</c:v>
                </c:pt>
                <c:pt idx="3">
                  <c:v>2015
(H27)</c:v>
                </c:pt>
                <c:pt idx="4">
                  <c:v>2016
(H28)</c:v>
                </c:pt>
                <c:pt idx="5">
                  <c:v>2017
(H29)</c:v>
                </c:pt>
                <c:pt idx="6">
                  <c:v>2018
(H30)</c:v>
                </c:pt>
                <c:pt idx="7">
                  <c:v>2019
(R1)</c:v>
                </c:pt>
                <c:pt idx="8">
                  <c:v>2020
(R2)</c:v>
                </c:pt>
              </c:strCache>
            </c:strRef>
          </c:cat>
          <c:val>
            <c:numRef>
              <c:f>Sheet1!$C$22:$K$22</c:f>
              <c:numCache>
                <c:formatCode>General</c:formatCode>
                <c:ptCount val="9"/>
                <c:pt idx="0">
                  <c:v>51.5</c:v>
                </c:pt>
                <c:pt idx="1">
                  <c:v>51.8</c:v>
                </c:pt>
                <c:pt idx="2">
                  <c:v>63.8</c:v>
                </c:pt>
                <c:pt idx="3">
                  <c:v>74</c:v>
                </c:pt>
                <c:pt idx="4">
                  <c:v>76.599999999999994</c:v>
                </c:pt>
                <c:pt idx="5">
                  <c:v>74.3</c:v>
                </c:pt>
                <c:pt idx="6">
                  <c:v>76.400000000000006</c:v>
                </c:pt>
                <c:pt idx="7" formatCode="0.0">
                  <c:v>73.84066587395958</c:v>
                </c:pt>
                <c:pt idx="8" formatCode="0.0">
                  <c:v>66.067688237239551</c:v>
                </c:pt>
              </c:numCache>
            </c:numRef>
          </c:val>
          <c:smooth val="0"/>
          <c:extLst>
            <c:ext xmlns:c16="http://schemas.microsoft.com/office/drawing/2014/chart" uri="{C3380CC4-5D6E-409C-BE32-E72D297353CC}">
              <c16:uniqueId val="{00000002-BD60-4259-A619-8B1C22E2E65B}"/>
            </c:ext>
          </c:extLst>
        </c:ser>
        <c:ser>
          <c:idx val="3"/>
          <c:order val="3"/>
          <c:tx>
            <c:strRef>
              <c:f>Sheet1!$B$23</c:f>
              <c:strCache>
                <c:ptCount val="1"/>
                <c:pt idx="0">
                  <c:v>アカミタンポポ（外）</c:v>
                </c:pt>
              </c:strCache>
            </c:strRef>
          </c:tx>
          <c:spPr>
            <a:ln w="28575" cap="rnd">
              <a:solidFill>
                <a:srgbClr val="FF0000"/>
              </a:solidFill>
              <a:round/>
            </a:ln>
            <a:effectLst/>
          </c:spPr>
          <c:marker>
            <c:symbol val="circle"/>
            <c:size val="5"/>
            <c:spPr>
              <a:solidFill>
                <a:srgbClr val="FF0000"/>
              </a:solidFill>
              <a:ln w="9525">
                <a:solidFill>
                  <a:srgbClr val="FF0000"/>
                </a:solidFill>
              </a:ln>
              <a:effectLst/>
            </c:spPr>
          </c:marker>
          <c:cat>
            <c:strRef>
              <c:f>Sheet1!$C$19:$K$19</c:f>
              <c:strCache>
                <c:ptCount val="9"/>
                <c:pt idx="0">
                  <c:v>2000
(H12)</c:v>
                </c:pt>
                <c:pt idx="1">
                  <c:v>2001
(H13)</c:v>
                </c:pt>
                <c:pt idx="2">
                  <c:v>2014
(H26)</c:v>
                </c:pt>
                <c:pt idx="3">
                  <c:v>2015
(H27)</c:v>
                </c:pt>
                <c:pt idx="4">
                  <c:v>2016
(H28)</c:v>
                </c:pt>
                <c:pt idx="5">
                  <c:v>2017
(H29)</c:v>
                </c:pt>
                <c:pt idx="6">
                  <c:v>2018
(H30)</c:v>
                </c:pt>
                <c:pt idx="7">
                  <c:v>2019
(R1)</c:v>
                </c:pt>
                <c:pt idx="8">
                  <c:v>2020
(R2)</c:v>
                </c:pt>
              </c:strCache>
            </c:strRef>
          </c:cat>
          <c:val>
            <c:numRef>
              <c:f>Sheet1!$C$23:$K$23</c:f>
              <c:numCache>
                <c:formatCode>General</c:formatCode>
                <c:ptCount val="9"/>
                <c:pt idx="0">
                  <c:v>9.9</c:v>
                </c:pt>
                <c:pt idx="1">
                  <c:v>10</c:v>
                </c:pt>
                <c:pt idx="2">
                  <c:v>0</c:v>
                </c:pt>
                <c:pt idx="3">
                  <c:v>6.6</c:v>
                </c:pt>
                <c:pt idx="4">
                  <c:v>4.0999999999999996</c:v>
                </c:pt>
                <c:pt idx="5">
                  <c:v>4</c:v>
                </c:pt>
                <c:pt idx="6">
                  <c:v>3.5</c:v>
                </c:pt>
                <c:pt idx="7" formatCode="0.0">
                  <c:v>5.0653983353151011</c:v>
                </c:pt>
                <c:pt idx="8" formatCode="0.0">
                  <c:v>7.6728034395325757</c:v>
                </c:pt>
              </c:numCache>
            </c:numRef>
          </c:val>
          <c:smooth val="0"/>
          <c:extLst>
            <c:ext xmlns:c16="http://schemas.microsoft.com/office/drawing/2014/chart" uri="{C3380CC4-5D6E-409C-BE32-E72D297353CC}">
              <c16:uniqueId val="{00000003-BD60-4259-A619-8B1C22E2E65B}"/>
            </c:ext>
          </c:extLst>
        </c:ser>
        <c:dLbls>
          <c:showLegendKey val="0"/>
          <c:showVal val="0"/>
          <c:showCatName val="0"/>
          <c:showSerName val="0"/>
          <c:showPercent val="0"/>
          <c:showBubbleSize val="0"/>
        </c:dLbls>
        <c:marker val="1"/>
        <c:smooth val="0"/>
        <c:axId val="490039448"/>
        <c:axId val="492020544"/>
      </c:lineChart>
      <c:catAx>
        <c:axId val="490039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ja-JP"/>
          </a:p>
        </c:txPr>
        <c:crossAx val="492020544"/>
        <c:crosses val="autoZero"/>
        <c:auto val="1"/>
        <c:lblAlgn val="ctr"/>
        <c:lblOffset val="100"/>
        <c:noMultiLvlLbl val="0"/>
      </c:catAx>
      <c:valAx>
        <c:axId val="492020544"/>
        <c:scaling>
          <c:orientation val="minMax"/>
          <c:max val="8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a:t>(%)</a:t>
                </a:r>
              </a:p>
            </c:rich>
          </c:tx>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ja-JP"/>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ja-JP"/>
          </a:p>
        </c:txPr>
        <c:crossAx val="490039448"/>
        <c:crosses val="autoZero"/>
        <c:crossBetween val="between"/>
        <c:majorUnit val="20"/>
      </c:valAx>
      <c:spPr>
        <a:noFill/>
        <a:ln>
          <a:noFill/>
        </a:ln>
        <a:effectLst/>
      </c:spPr>
    </c:plotArea>
    <c:legend>
      <c:legendPos val="r"/>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sz="1200"/>
      </a:pPr>
      <a:endParaRPr lang="ja-JP"/>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ja-JP" altLang="en-US" dirty="0" smtClean="0"/>
              <a:t>種類と生育環境</a:t>
            </a:r>
            <a:endParaRPr lang="ja-JP" altLang="en-US" dirty="0"/>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barChart>
        <c:barDir val="col"/>
        <c:grouping val="clustered"/>
        <c:varyColors val="0"/>
        <c:ser>
          <c:idx val="0"/>
          <c:order val="0"/>
          <c:tx>
            <c:strRef>
              <c:f>'全国集計(2020)'!$B$67</c:f>
              <c:strCache>
                <c:ptCount val="1"/>
                <c:pt idx="0">
                  <c:v>セイヨウタンポポ</c:v>
                </c:pt>
              </c:strCache>
            </c:strRef>
          </c:tx>
          <c:spPr>
            <a:solidFill>
              <a:schemeClr val="accent1"/>
            </a:solidFill>
            <a:ln>
              <a:noFill/>
            </a:ln>
            <a:effectLst/>
          </c:spPr>
          <c:invertIfNegative val="0"/>
          <c:cat>
            <c:strRef>
              <c:f>'全国集計(2020)'!$A$68:$A$78</c:f>
              <c:strCache>
                <c:ptCount val="11"/>
                <c:pt idx="0">
                  <c:v>畑・周辺</c:v>
                </c:pt>
                <c:pt idx="1">
                  <c:v>田・周辺</c:v>
                </c:pt>
                <c:pt idx="2">
                  <c:v>建て込んだ住宅・周辺</c:v>
                </c:pt>
                <c:pt idx="3">
                  <c:v>緑の多い住宅・周辺</c:v>
                </c:pt>
                <c:pt idx="4">
                  <c:v>公園</c:v>
                </c:pt>
                <c:pt idx="5">
                  <c:v>林</c:v>
                </c:pt>
                <c:pt idx="6">
                  <c:v>河川敷</c:v>
                </c:pt>
                <c:pt idx="7">
                  <c:v>海岸</c:v>
                </c:pt>
                <c:pt idx="8">
                  <c:v>草原</c:v>
                </c:pt>
                <c:pt idx="9">
                  <c:v>校庭</c:v>
                </c:pt>
                <c:pt idx="10">
                  <c:v>その他</c:v>
                </c:pt>
              </c:strCache>
            </c:strRef>
          </c:cat>
          <c:val>
            <c:numRef>
              <c:f>'全国集計(2020)'!$B$68:$B$78</c:f>
              <c:numCache>
                <c:formatCode>#,##0_ </c:formatCode>
                <c:ptCount val="11"/>
                <c:pt idx="0">
                  <c:v>35</c:v>
                </c:pt>
                <c:pt idx="1">
                  <c:v>15</c:v>
                </c:pt>
                <c:pt idx="2">
                  <c:v>14</c:v>
                </c:pt>
                <c:pt idx="3">
                  <c:v>23</c:v>
                </c:pt>
                <c:pt idx="4">
                  <c:v>17</c:v>
                </c:pt>
                <c:pt idx="5">
                  <c:v>0</c:v>
                </c:pt>
                <c:pt idx="6">
                  <c:v>15</c:v>
                </c:pt>
                <c:pt idx="7">
                  <c:v>0</c:v>
                </c:pt>
                <c:pt idx="8">
                  <c:v>14</c:v>
                </c:pt>
                <c:pt idx="9">
                  <c:v>5</c:v>
                </c:pt>
                <c:pt idx="10">
                  <c:v>13</c:v>
                </c:pt>
              </c:numCache>
            </c:numRef>
          </c:val>
          <c:extLst>
            <c:ext xmlns:c16="http://schemas.microsoft.com/office/drawing/2014/chart" uri="{C3380CC4-5D6E-409C-BE32-E72D297353CC}">
              <c16:uniqueId val="{00000000-D848-4152-80A2-D2179AAF107D}"/>
            </c:ext>
          </c:extLst>
        </c:ser>
        <c:ser>
          <c:idx val="1"/>
          <c:order val="1"/>
          <c:tx>
            <c:strRef>
              <c:f>'全国集計(2020)'!$C$67</c:f>
              <c:strCache>
                <c:ptCount val="1"/>
                <c:pt idx="0">
                  <c:v>アカミタンポポ</c:v>
                </c:pt>
              </c:strCache>
            </c:strRef>
          </c:tx>
          <c:spPr>
            <a:solidFill>
              <a:schemeClr val="accent2"/>
            </a:solidFill>
            <a:ln>
              <a:noFill/>
            </a:ln>
            <a:effectLst/>
          </c:spPr>
          <c:invertIfNegative val="0"/>
          <c:cat>
            <c:strRef>
              <c:f>'全国集計(2020)'!$A$68:$A$78</c:f>
              <c:strCache>
                <c:ptCount val="11"/>
                <c:pt idx="0">
                  <c:v>畑・周辺</c:v>
                </c:pt>
                <c:pt idx="1">
                  <c:v>田・周辺</c:v>
                </c:pt>
                <c:pt idx="2">
                  <c:v>建て込んだ住宅・周辺</c:v>
                </c:pt>
                <c:pt idx="3">
                  <c:v>緑の多い住宅・周辺</c:v>
                </c:pt>
                <c:pt idx="4">
                  <c:v>公園</c:v>
                </c:pt>
                <c:pt idx="5">
                  <c:v>林</c:v>
                </c:pt>
                <c:pt idx="6">
                  <c:v>河川敷</c:v>
                </c:pt>
                <c:pt idx="7">
                  <c:v>海岸</c:v>
                </c:pt>
                <c:pt idx="8">
                  <c:v>草原</c:v>
                </c:pt>
                <c:pt idx="9">
                  <c:v>校庭</c:v>
                </c:pt>
                <c:pt idx="10">
                  <c:v>その他</c:v>
                </c:pt>
              </c:strCache>
            </c:strRef>
          </c:cat>
          <c:val>
            <c:numRef>
              <c:f>'全国集計(2020)'!$C$68:$C$78</c:f>
              <c:numCache>
                <c:formatCode>#,##0_ </c:formatCode>
                <c:ptCount val="11"/>
                <c:pt idx="0">
                  <c:v>4</c:v>
                </c:pt>
                <c:pt idx="1">
                  <c:v>6</c:v>
                </c:pt>
                <c:pt idx="2">
                  <c:v>4</c:v>
                </c:pt>
                <c:pt idx="3">
                  <c:v>7</c:v>
                </c:pt>
                <c:pt idx="4">
                  <c:v>2</c:v>
                </c:pt>
                <c:pt idx="5">
                  <c:v>0</c:v>
                </c:pt>
                <c:pt idx="6">
                  <c:v>0</c:v>
                </c:pt>
                <c:pt idx="7">
                  <c:v>0</c:v>
                </c:pt>
                <c:pt idx="8">
                  <c:v>2</c:v>
                </c:pt>
                <c:pt idx="9">
                  <c:v>0</c:v>
                </c:pt>
                <c:pt idx="10">
                  <c:v>1</c:v>
                </c:pt>
              </c:numCache>
            </c:numRef>
          </c:val>
          <c:extLst>
            <c:ext xmlns:c16="http://schemas.microsoft.com/office/drawing/2014/chart" uri="{C3380CC4-5D6E-409C-BE32-E72D297353CC}">
              <c16:uniqueId val="{00000001-D848-4152-80A2-D2179AAF107D}"/>
            </c:ext>
          </c:extLst>
        </c:ser>
        <c:ser>
          <c:idx val="2"/>
          <c:order val="2"/>
          <c:tx>
            <c:strRef>
              <c:f>'全国集計(2020)'!$D$67</c:f>
              <c:strCache>
                <c:ptCount val="1"/>
                <c:pt idx="0">
                  <c:v>シロバナタンポポ</c:v>
                </c:pt>
              </c:strCache>
            </c:strRef>
          </c:tx>
          <c:spPr>
            <a:solidFill>
              <a:schemeClr val="accent3"/>
            </a:solidFill>
            <a:ln>
              <a:noFill/>
            </a:ln>
            <a:effectLst/>
          </c:spPr>
          <c:invertIfNegative val="0"/>
          <c:cat>
            <c:strRef>
              <c:f>'全国集計(2020)'!$A$68:$A$78</c:f>
              <c:strCache>
                <c:ptCount val="11"/>
                <c:pt idx="0">
                  <c:v>畑・周辺</c:v>
                </c:pt>
                <c:pt idx="1">
                  <c:v>田・周辺</c:v>
                </c:pt>
                <c:pt idx="2">
                  <c:v>建て込んだ住宅・周辺</c:v>
                </c:pt>
                <c:pt idx="3">
                  <c:v>緑の多い住宅・周辺</c:v>
                </c:pt>
                <c:pt idx="4">
                  <c:v>公園</c:v>
                </c:pt>
                <c:pt idx="5">
                  <c:v>林</c:v>
                </c:pt>
                <c:pt idx="6">
                  <c:v>河川敷</c:v>
                </c:pt>
                <c:pt idx="7">
                  <c:v>海岸</c:v>
                </c:pt>
                <c:pt idx="8">
                  <c:v>草原</c:v>
                </c:pt>
                <c:pt idx="9">
                  <c:v>校庭</c:v>
                </c:pt>
                <c:pt idx="10">
                  <c:v>その他</c:v>
                </c:pt>
              </c:strCache>
            </c:strRef>
          </c:cat>
          <c:val>
            <c:numRef>
              <c:f>'全国集計(2020)'!$D$68:$D$78</c:f>
              <c:numCache>
                <c:formatCode>#,##0_ </c:formatCode>
                <c:ptCount val="11"/>
                <c:pt idx="0">
                  <c:v>8</c:v>
                </c:pt>
                <c:pt idx="1">
                  <c:v>6</c:v>
                </c:pt>
                <c:pt idx="2">
                  <c:v>14</c:v>
                </c:pt>
                <c:pt idx="3">
                  <c:v>10</c:v>
                </c:pt>
                <c:pt idx="4">
                  <c:v>7</c:v>
                </c:pt>
                <c:pt idx="5">
                  <c:v>1</c:v>
                </c:pt>
                <c:pt idx="6">
                  <c:v>12</c:v>
                </c:pt>
                <c:pt idx="7">
                  <c:v>0</c:v>
                </c:pt>
                <c:pt idx="8">
                  <c:v>3</c:v>
                </c:pt>
                <c:pt idx="9">
                  <c:v>0</c:v>
                </c:pt>
                <c:pt idx="10">
                  <c:v>5</c:v>
                </c:pt>
              </c:numCache>
            </c:numRef>
          </c:val>
          <c:extLst>
            <c:ext xmlns:c16="http://schemas.microsoft.com/office/drawing/2014/chart" uri="{C3380CC4-5D6E-409C-BE32-E72D297353CC}">
              <c16:uniqueId val="{00000002-D848-4152-80A2-D2179AAF107D}"/>
            </c:ext>
          </c:extLst>
        </c:ser>
        <c:ser>
          <c:idx val="3"/>
          <c:order val="3"/>
          <c:tx>
            <c:strRef>
              <c:f>'全国集計(2020)'!$E$67</c:f>
              <c:strCache>
                <c:ptCount val="1"/>
                <c:pt idx="0">
                  <c:v>カントウタンポポ</c:v>
                </c:pt>
              </c:strCache>
            </c:strRef>
          </c:tx>
          <c:spPr>
            <a:solidFill>
              <a:schemeClr val="accent4"/>
            </a:solidFill>
            <a:ln>
              <a:noFill/>
            </a:ln>
            <a:effectLst/>
          </c:spPr>
          <c:invertIfNegative val="0"/>
          <c:cat>
            <c:strRef>
              <c:f>'全国集計(2020)'!$A$68:$A$78</c:f>
              <c:strCache>
                <c:ptCount val="11"/>
                <c:pt idx="0">
                  <c:v>畑・周辺</c:v>
                </c:pt>
                <c:pt idx="1">
                  <c:v>田・周辺</c:v>
                </c:pt>
                <c:pt idx="2">
                  <c:v>建て込んだ住宅・周辺</c:v>
                </c:pt>
                <c:pt idx="3">
                  <c:v>緑の多い住宅・周辺</c:v>
                </c:pt>
                <c:pt idx="4">
                  <c:v>公園</c:v>
                </c:pt>
                <c:pt idx="5">
                  <c:v>林</c:v>
                </c:pt>
                <c:pt idx="6">
                  <c:v>河川敷</c:v>
                </c:pt>
                <c:pt idx="7">
                  <c:v>海岸</c:v>
                </c:pt>
                <c:pt idx="8">
                  <c:v>草原</c:v>
                </c:pt>
                <c:pt idx="9">
                  <c:v>校庭</c:v>
                </c:pt>
                <c:pt idx="10">
                  <c:v>その他</c:v>
                </c:pt>
              </c:strCache>
            </c:strRef>
          </c:cat>
          <c:val>
            <c:numRef>
              <c:f>'全国集計(2020)'!$E$68:$E$78</c:f>
              <c:numCache>
                <c:formatCode>#,##0_ </c:formatCode>
                <c:ptCount val="11"/>
                <c:pt idx="0">
                  <c:v>21</c:v>
                </c:pt>
                <c:pt idx="1">
                  <c:v>8</c:v>
                </c:pt>
                <c:pt idx="2">
                  <c:v>2</c:v>
                </c:pt>
                <c:pt idx="3">
                  <c:v>5</c:v>
                </c:pt>
                <c:pt idx="4">
                  <c:v>5</c:v>
                </c:pt>
                <c:pt idx="5">
                  <c:v>0</c:v>
                </c:pt>
                <c:pt idx="6">
                  <c:v>3</c:v>
                </c:pt>
                <c:pt idx="7">
                  <c:v>0</c:v>
                </c:pt>
                <c:pt idx="8">
                  <c:v>2</c:v>
                </c:pt>
                <c:pt idx="9">
                  <c:v>2</c:v>
                </c:pt>
                <c:pt idx="10">
                  <c:v>0</c:v>
                </c:pt>
              </c:numCache>
            </c:numRef>
          </c:val>
          <c:extLst>
            <c:ext xmlns:c16="http://schemas.microsoft.com/office/drawing/2014/chart" uri="{C3380CC4-5D6E-409C-BE32-E72D297353CC}">
              <c16:uniqueId val="{00000003-D848-4152-80A2-D2179AAF107D}"/>
            </c:ext>
          </c:extLst>
        </c:ser>
        <c:dLbls>
          <c:showLegendKey val="0"/>
          <c:showVal val="0"/>
          <c:showCatName val="0"/>
          <c:showSerName val="0"/>
          <c:showPercent val="0"/>
          <c:showBubbleSize val="0"/>
        </c:dLbls>
        <c:gapWidth val="219"/>
        <c:overlap val="-27"/>
        <c:axId val="167321151"/>
        <c:axId val="28973039"/>
      </c:barChart>
      <c:catAx>
        <c:axId val="16732115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28973039"/>
        <c:crosses val="autoZero"/>
        <c:auto val="1"/>
        <c:lblAlgn val="ctr"/>
        <c:lblOffset val="100"/>
        <c:noMultiLvlLbl val="0"/>
      </c:catAx>
      <c:valAx>
        <c:axId val="28973039"/>
        <c:scaling>
          <c:orientation val="minMax"/>
        </c:scaling>
        <c:delete val="0"/>
        <c:axPos val="l"/>
        <c:majorGridlines>
          <c:spPr>
            <a:ln w="9525" cap="flat" cmpd="sng" algn="ctr">
              <a:solidFill>
                <a:schemeClr val="tx1">
                  <a:lumMod val="15000"/>
                  <a:lumOff val="85000"/>
                </a:schemeClr>
              </a:solidFill>
              <a:round/>
            </a:ln>
            <a:effectLst/>
          </c:spPr>
        </c:majorGridlines>
        <c:numFmt formatCode="#,##0_ "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67321151"/>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ja-JP" altLang="en-US" dirty="0" smtClean="0"/>
              <a:t>種類と地表面の状況</a:t>
            </a:r>
            <a:endParaRPr lang="ja-JP" altLang="en-US" dirty="0"/>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barChart>
        <c:barDir val="col"/>
        <c:grouping val="clustered"/>
        <c:varyColors val="0"/>
        <c:ser>
          <c:idx val="0"/>
          <c:order val="0"/>
          <c:tx>
            <c:strRef>
              <c:f>'全国集計(2020)'!$H$67</c:f>
              <c:strCache>
                <c:ptCount val="1"/>
                <c:pt idx="0">
                  <c:v>セイヨウタンポポ</c:v>
                </c:pt>
              </c:strCache>
            </c:strRef>
          </c:tx>
          <c:spPr>
            <a:solidFill>
              <a:schemeClr val="accent1"/>
            </a:solidFill>
            <a:ln>
              <a:noFill/>
            </a:ln>
            <a:effectLst/>
          </c:spPr>
          <c:invertIfNegative val="0"/>
          <c:cat>
            <c:strRef>
              <c:f>'全国集計(2020)'!$G$68:$G$73</c:f>
              <c:strCache>
                <c:ptCount val="6"/>
                <c:pt idx="0">
                  <c:v>コンクリートなどに囲まれている</c:v>
                </c:pt>
                <c:pt idx="1">
                  <c:v>雑草が密生している</c:v>
                </c:pt>
                <c:pt idx="2">
                  <c:v>雑草がまばらに生息</c:v>
                </c:pt>
                <c:pt idx="3">
                  <c:v>タンポポが群生</c:v>
                </c:pt>
                <c:pt idx="4">
                  <c:v>ほぼ全面が土</c:v>
                </c:pt>
                <c:pt idx="5">
                  <c:v>その他</c:v>
                </c:pt>
              </c:strCache>
            </c:strRef>
          </c:cat>
          <c:val>
            <c:numRef>
              <c:f>'全国集計(2020)'!$H$68:$H$73</c:f>
              <c:numCache>
                <c:formatCode>#,##0_ </c:formatCode>
                <c:ptCount val="6"/>
                <c:pt idx="0">
                  <c:v>18</c:v>
                </c:pt>
                <c:pt idx="1">
                  <c:v>86</c:v>
                </c:pt>
                <c:pt idx="2">
                  <c:v>34</c:v>
                </c:pt>
                <c:pt idx="3">
                  <c:v>5</c:v>
                </c:pt>
                <c:pt idx="4">
                  <c:v>6</c:v>
                </c:pt>
                <c:pt idx="5">
                  <c:v>2</c:v>
                </c:pt>
              </c:numCache>
            </c:numRef>
          </c:val>
          <c:extLst>
            <c:ext xmlns:c16="http://schemas.microsoft.com/office/drawing/2014/chart" uri="{C3380CC4-5D6E-409C-BE32-E72D297353CC}">
              <c16:uniqueId val="{00000000-28F2-49EF-AB3F-4A4F81FEA1FA}"/>
            </c:ext>
          </c:extLst>
        </c:ser>
        <c:ser>
          <c:idx val="1"/>
          <c:order val="1"/>
          <c:tx>
            <c:strRef>
              <c:f>'全国集計(2020)'!$I$67</c:f>
              <c:strCache>
                <c:ptCount val="1"/>
                <c:pt idx="0">
                  <c:v>アカミタンポポ</c:v>
                </c:pt>
              </c:strCache>
            </c:strRef>
          </c:tx>
          <c:spPr>
            <a:solidFill>
              <a:schemeClr val="accent2"/>
            </a:solidFill>
            <a:ln>
              <a:noFill/>
            </a:ln>
            <a:effectLst/>
          </c:spPr>
          <c:invertIfNegative val="0"/>
          <c:cat>
            <c:strRef>
              <c:f>'全国集計(2020)'!$G$68:$G$73</c:f>
              <c:strCache>
                <c:ptCount val="6"/>
                <c:pt idx="0">
                  <c:v>コンクリートなどに囲まれている</c:v>
                </c:pt>
                <c:pt idx="1">
                  <c:v>雑草が密生している</c:v>
                </c:pt>
                <c:pt idx="2">
                  <c:v>雑草がまばらに生息</c:v>
                </c:pt>
                <c:pt idx="3">
                  <c:v>タンポポが群生</c:v>
                </c:pt>
                <c:pt idx="4">
                  <c:v>ほぼ全面が土</c:v>
                </c:pt>
                <c:pt idx="5">
                  <c:v>その他</c:v>
                </c:pt>
              </c:strCache>
            </c:strRef>
          </c:cat>
          <c:val>
            <c:numRef>
              <c:f>'全国集計(2020)'!$I$68:$I$73</c:f>
              <c:numCache>
                <c:formatCode>#,##0_ </c:formatCode>
                <c:ptCount val="6"/>
                <c:pt idx="0">
                  <c:v>3</c:v>
                </c:pt>
                <c:pt idx="1">
                  <c:v>15</c:v>
                </c:pt>
                <c:pt idx="2">
                  <c:v>6</c:v>
                </c:pt>
                <c:pt idx="3">
                  <c:v>1</c:v>
                </c:pt>
                <c:pt idx="4">
                  <c:v>1</c:v>
                </c:pt>
                <c:pt idx="5">
                  <c:v>0</c:v>
                </c:pt>
              </c:numCache>
            </c:numRef>
          </c:val>
          <c:extLst>
            <c:ext xmlns:c16="http://schemas.microsoft.com/office/drawing/2014/chart" uri="{C3380CC4-5D6E-409C-BE32-E72D297353CC}">
              <c16:uniqueId val="{00000001-28F2-49EF-AB3F-4A4F81FEA1FA}"/>
            </c:ext>
          </c:extLst>
        </c:ser>
        <c:ser>
          <c:idx val="2"/>
          <c:order val="2"/>
          <c:tx>
            <c:strRef>
              <c:f>'全国集計(2020)'!$J$67</c:f>
              <c:strCache>
                <c:ptCount val="1"/>
                <c:pt idx="0">
                  <c:v>シロバナタンポポ</c:v>
                </c:pt>
              </c:strCache>
            </c:strRef>
          </c:tx>
          <c:spPr>
            <a:solidFill>
              <a:schemeClr val="accent3"/>
            </a:solidFill>
            <a:ln>
              <a:noFill/>
            </a:ln>
            <a:effectLst/>
          </c:spPr>
          <c:invertIfNegative val="0"/>
          <c:cat>
            <c:strRef>
              <c:f>'全国集計(2020)'!$G$68:$G$73</c:f>
              <c:strCache>
                <c:ptCount val="6"/>
                <c:pt idx="0">
                  <c:v>コンクリートなどに囲まれている</c:v>
                </c:pt>
                <c:pt idx="1">
                  <c:v>雑草が密生している</c:v>
                </c:pt>
                <c:pt idx="2">
                  <c:v>雑草がまばらに生息</c:v>
                </c:pt>
                <c:pt idx="3">
                  <c:v>タンポポが群生</c:v>
                </c:pt>
                <c:pt idx="4">
                  <c:v>ほぼ全面が土</c:v>
                </c:pt>
                <c:pt idx="5">
                  <c:v>その他</c:v>
                </c:pt>
              </c:strCache>
            </c:strRef>
          </c:cat>
          <c:val>
            <c:numRef>
              <c:f>'全国集計(2020)'!$J$68:$J$73</c:f>
              <c:numCache>
                <c:formatCode>#,##0_ </c:formatCode>
                <c:ptCount val="6"/>
                <c:pt idx="0">
                  <c:v>8</c:v>
                </c:pt>
                <c:pt idx="1">
                  <c:v>34</c:v>
                </c:pt>
                <c:pt idx="2">
                  <c:v>10</c:v>
                </c:pt>
                <c:pt idx="3">
                  <c:v>9</c:v>
                </c:pt>
                <c:pt idx="4">
                  <c:v>5</c:v>
                </c:pt>
                <c:pt idx="5">
                  <c:v>0</c:v>
                </c:pt>
              </c:numCache>
            </c:numRef>
          </c:val>
          <c:extLst>
            <c:ext xmlns:c16="http://schemas.microsoft.com/office/drawing/2014/chart" uri="{C3380CC4-5D6E-409C-BE32-E72D297353CC}">
              <c16:uniqueId val="{00000002-28F2-49EF-AB3F-4A4F81FEA1FA}"/>
            </c:ext>
          </c:extLst>
        </c:ser>
        <c:ser>
          <c:idx val="3"/>
          <c:order val="3"/>
          <c:tx>
            <c:strRef>
              <c:f>'全国集計(2020)'!$K$67</c:f>
              <c:strCache>
                <c:ptCount val="1"/>
                <c:pt idx="0">
                  <c:v>カントウタンポポ</c:v>
                </c:pt>
              </c:strCache>
            </c:strRef>
          </c:tx>
          <c:spPr>
            <a:solidFill>
              <a:schemeClr val="accent4"/>
            </a:solidFill>
            <a:ln>
              <a:noFill/>
            </a:ln>
            <a:effectLst/>
          </c:spPr>
          <c:invertIfNegative val="0"/>
          <c:cat>
            <c:strRef>
              <c:f>'全国集計(2020)'!$G$68:$G$73</c:f>
              <c:strCache>
                <c:ptCount val="6"/>
                <c:pt idx="0">
                  <c:v>コンクリートなどに囲まれている</c:v>
                </c:pt>
                <c:pt idx="1">
                  <c:v>雑草が密生している</c:v>
                </c:pt>
                <c:pt idx="2">
                  <c:v>雑草がまばらに生息</c:v>
                </c:pt>
                <c:pt idx="3">
                  <c:v>タンポポが群生</c:v>
                </c:pt>
                <c:pt idx="4">
                  <c:v>ほぼ全面が土</c:v>
                </c:pt>
                <c:pt idx="5">
                  <c:v>その他</c:v>
                </c:pt>
              </c:strCache>
            </c:strRef>
          </c:cat>
          <c:val>
            <c:numRef>
              <c:f>'全国集計(2020)'!$K$68:$K$73</c:f>
              <c:numCache>
                <c:formatCode>#,##0_ </c:formatCode>
                <c:ptCount val="6"/>
                <c:pt idx="0">
                  <c:v>3</c:v>
                </c:pt>
                <c:pt idx="1">
                  <c:v>23</c:v>
                </c:pt>
                <c:pt idx="2">
                  <c:v>16</c:v>
                </c:pt>
                <c:pt idx="3">
                  <c:v>5</c:v>
                </c:pt>
                <c:pt idx="4">
                  <c:v>1</c:v>
                </c:pt>
                <c:pt idx="5">
                  <c:v>0</c:v>
                </c:pt>
              </c:numCache>
            </c:numRef>
          </c:val>
          <c:extLst>
            <c:ext xmlns:c16="http://schemas.microsoft.com/office/drawing/2014/chart" uri="{C3380CC4-5D6E-409C-BE32-E72D297353CC}">
              <c16:uniqueId val="{00000003-28F2-49EF-AB3F-4A4F81FEA1FA}"/>
            </c:ext>
          </c:extLst>
        </c:ser>
        <c:dLbls>
          <c:showLegendKey val="0"/>
          <c:showVal val="0"/>
          <c:showCatName val="0"/>
          <c:showSerName val="0"/>
          <c:showPercent val="0"/>
          <c:showBubbleSize val="0"/>
        </c:dLbls>
        <c:gapWidth val="219"/>
        <c:overlap val="-27"/>
        <c:axId val="570420367"/>
        <c:axId val="570421199"/>
      </c:barChart>
      <c:catAx>
        <c:axId val="57042036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570421199"/>
        <c:crosses val="autoZero"/>
        <c:auto val="1"/>
        <c:lblAlgn val="ctr"/>
        <c:lblOffset val="100"/>
        <c:noMultiLvlLbl val="0"/>
      </c:catAx>
      <c:valAx>
        <c:axId val="570421199"/>
        <c:scaling>
          <c:orientation val="minMax"/>
        </c:scaling>
        <c:delete val="0"/>
        <c:axPos val="l"/>
        <c:majorGridlines>
          <c:spPr>
            <a:ln w="9525" cap="flat" cmpd="sng" algn="ctr">
              <a:solidFill>
                <a:schemeClr val="tx1">
                  <a:lumMod val="15000"/>
                  <a:lumOff val="85000"/>
                </a:schemeClr>
              </a:solidFill>
              <a:round/>
            </a:ln>
            <a:effectLst/>
          </c:spPr>
        </c:majorGridlines>
        <c:numFmt formatCode="#,##0_ "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570420367"/>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ja-JP" altLang="en-US" b="1" dirty="0"/>
              <a:t>種類と生育</a:t>
            </a:r>
            <a:r>
              <a:rPr lang="ja-JP" altLang="en-US" b="1" dirty="0" smtClean="0"/>
              <a:t>環境</a:t>
            </a:r>
            <a:endParaRPr lang="ja-JP" altLang="en-US" b="0" i="0" dirty="0"/>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barChart>
        <c:barDir val="col"/>
        <c:grouping val="clustered"/>
        <c:varyColors val="0"/>
        <c:ser>
          <c:idx val="0"/>
          <c:order val="0"/>
          <c:tx>
            <c:strRef>
              <c:f>'2020（集計表）日連事務局提出用'!$P$11</c:f>
              <c:strCache>
                <c:ptCount val="1"/>
                <c:pt idx="0">
                  <c:v>セイヨウタンポポ</c:v>
                </c:pt>
              </c:strCache>
            </c:strRef>
          </c:tx>
          <c:spPr>
            <a:solidFill>
              <a:schemeClr val="accent1"/>
            </a:solidFill>
            <a:ln>
              <a:noFill/>
            </a:ln>
            <a:effectLst/>
          </c:spPr>
          <c:invertIfNegative val="0"/>
          <c:cat>
            <c:strRef>
              <c:f>'2020（集計表）日連事務局提出用'!$O$12:$O$22</c:f>
              <c:strCache>
                <c:ptCount val="11"/>
                <c:pt idx="0">
                  <c:v>畑・周辺</c:v>
                </c:pt>
                <c:pt idx="1">
                  <c:v>田・周辺</c:v>
                </c:pt>
                <c:pt idx="2">
                  <c:v>建て込んだ住宅・周辺</c:v>
                </c:pt>
                <c:pt idx="3">
                  <c:v>緑の多い住宅・周辺</c:v>
                </c:pt>
                <c:pt idx="4">
                  <c:v>公園</c:v>
                </c:pt>
                <c:pt idx="5">
                  <c:v>林</c:v>
                </c:pt>
                <c:pt idx="6">
                  <c:v>河川敷</c:v>
                </c:pt>
                <c:pt idx="7">
                  <c:v>海岸</c:v>
                </c:pt>
                <c:pt idx="8">
                  <c:v>草原</c:v>
                </c:pt>
                <c:pt idx="9">
                  <c:v>校庭</c:v>
                </c:pt>
                <c:pt idx="10">
                  <c:v>その他</c:v>
                </c:pt>
              </c:strCache>
            </c:strRef>
          </c:cat>
          <c:val>
            <c:numRef>
              <c:f>'2020（集計表）日連事務局提出用'!$P$12:$P$22</c:f>
              <c:numCache>
                <c:formatCode>General</c:formatCode>
                <c:ptCount val="11"/>
                <c:pt idx="0">
                  <c:v>97</c:v>
                </c:pt>
                <c:pt idx="1">
                  <c:v>54</c:v>
                </c:pt>
                <c:pt idx="2">
                  <c:v>68</c:v>
                </c:pt>
                <c:pt idx="3">
                  <c:v>88</c:v>
                </c:pt>
                <c:pt idx="4">
                  <c:v>77</c:v>
                </c:pt>
                <c:pt idx="5">
                  <c:v>1</c:v>
                </c:pt>
                <c:pt idx="6">
                  <c:v>19</c:v>
                </c:pt>
                <c:pt idx="7">
                  <c:v>4</c:v>
                </c:pt>
                <c:pt idx="8">
                  <c:v>22</c:v>
                </c:pt>
                <c:pt idx="9">
                  <c:v>10</c:v>
                </c:pt>
                <c:pt idx="10">
                  <c:v>44</c:v>
                </c:pt>
              </c:numCache>
            </c:numRef>
          </c:val>
          <c:extLst>
            <c:ext xmlns:c16="http://schemas.microsoft.com/office/drawing/2014/chart" uri="{C3380CC4-5D6E-409C-BE32-E72D297353CC}">
              <c16:uniqueId val="{00000000-5876-443B-BD86-C22152B1EEA4}"/>
            </c:ext>
          </c:extLst>
        </c:ser>
        <c:ser>
          <c:idx val="1"/>
          <c:order val="1"/>
          <c:tx>
            <c:strRef>
              <c:f>'2020（集計表）日連事務局提出用'!$Q$11</c:f>
              <c:strCache>
                <c:ptCount val="1"/>
                <c:pt idx="0">
                  <c:v>アカミタンポポ</c:v>
                </c:pt>
              </c:strCache>
            </c:strRef>
          </c:tx>
          <c:spPr>
            <a:solidFill>
              <a:schemeClr val="accent2"/>
            </a:solidFill>
            <a:ln>
              <a:noFill/>
            </a:ln>
            <a:effectLst/>
          </c:spPr>
          <c:invertIfNegative val="0"/>
          <c:cat>
            <c:strRef>
              <c:f>'2020（集計表）日連事務局提出用'!$O$12:$O$22</c:f>
              <c:strCache>
                <c:ptCount val="11"/>
                <c:pt idx="0">
                  <c:v>畑・周辺</c:v>
                </c:pt>
                <c:pt idx="1">
                  <c:v>田・周辺</c:v>
                </c:pt>
                <c:pt idx="2">
                  <c:v>建て込んだ住宅・周辺</c:v>
                </c:pt>
                <c:pt idx="3">
                  <c:v>緑の多い住宅・周辺</c:v>
                </c:pt>
                <c:pt idx="4">
                  <c:v>公園</c:v>
                </c:pt>
                <c:pt idx="5">
                  <c:v>林</c:v>
                </c:pt>
                <c:pt idx="6">
                  <c:v>河川敷</c:v>
                </c:pt>
                <c:pt idx="7">
                  <c:v>海岸</c:v>
                </c:pt>
                <c:pt idx="8">
                  <c:v>草原</c:v>
                </c:pt>
                <c:pt idx="9">
                  <c:v>校庭</c:v>
                </c:pt>
                <c:pt idx="10">
                  <c:v>その他</c:v>
                </c:pt>
              </c:strCache>
            </c:strRef>
          </c:cat>
          <c:val>
            <c:numRef>
              <c:f>'2020（集計表）日連事務局提出用'!$Q$12:$Q$22</c:f>
              <c:numCache>
                <c:formatCode>General</c:formatCode>
                <c:ptCount val="11"/>
                <c:pt idx="0">
                  <c:v>9</c:v>
                </c:pt>
                <c:pt idx="1">
                  <c:v>8</c:v>
                </c:pt>
                <c:pt idx="2">
                  <c:v>7</c:v>
                </c:pt>
                <c:pt idx="3">
                  <c:v>13</c:v>
                </c:pt>
                <c:pt idx="4">
                  <c:v>11</c:v>
                </c:pt>
                <c:pt idx="5">
                  <c:v>0</c:v>
                </c:pt>
                <c:pt idx="6">
                  <c:v>3</c:v>
                </c:pt>
                <c:pt idx="7">
                  <c:v>0</c:v>
                </c:pt>
                <c:pt idx="8">
                  <c:v>8</c:v>
                </c:pt>
                <c:pt idx="9">
                  <c:v>2</c:v>
                </c:pt>
                <c:pt idx="10">
                  <c:v>5</c:v>
                </c:pt>
              </c:numCache>
            </c:numRef>
          </c:val>
          <c:extLst>
            <c:ext xmlns:c16="http://schemas.microsoft.com/office/drawing/2014/chart" uri="{C3380CC4-5D6E-409C-BE32-E72D297353CC}">
              <c16:uniqueId val="{00000001-5876-443B-BD86-C22152B1EEA4}"/>
            </c:ext>
          </c:extLst>
        </c:ser>
        <c:ser>
          <c:idx val="2"/>
          <c:order val="2"/>
          <c:tx>
            <c:strRef>
              <c:f>'2020（集計表）日連事務局提出用'!$R$11</c:f>
              <c:strCache>
                <c:ptCount val="1"/>
                <c:pt idx="0">
                  <c:v>シロバナタンポポ</c:v>
                </c:pt>
              </c:strCache>
            </c:strRef>
          </c:tx>
          <c:spPr>
            <a:solidFill>
              <a:schemeClr val="accent3"/>
            </a:solidFill>
            <a:ln>
              <a:noFill/>
            </a:ln>
            <a:effectLst/>
          </c:spPr>
          <c:invertIfNegative val="0"/>
          <c:cat>
            <c:strRef>
              <c:f>'2020（集計表）日連事務局提出用'!$O$12:$O$22</c:f>
              <c:strCache>
                <c:ptCount val="11"/>
                <c:pt idx="0">
                  <c:v>畑・周辺</c:v>
                </c:pt>
                <c:pt idx="1">
                  <c:v>田・周辺</c:v>
                </c:pt>
                <c:pt idx="2">
                  <c:v>建て込んだ住宅・周辺</c:v>
                </c:pt>
                <c:pt idx="3">
                  <c:v>緑の多い住宅・周辺</c:v>
                </c:pt>
                <c:pt idx="4">
                  <c:v>公園</c:v>
                </c:pt>
                <c:pt idx="5">
                  <c:v>林</c:v>
                </c:pt>
                <c:pt idx="6">
                  <c:v>河川敷</c:v>
                </c:pt>
                <c:pt idx="7">
                  <c:v>海岸</c:v>
                </c:pt>
                <c:pt idx="8">
                  <c:v>草原</c:v>
                </c:pt>
                <c:pt idx="9">
                  <c:v>校庭</c:v>
                </c:pt>
                <c:pt idx="10">
                  <c:v>その他</c:v>
                </c:pt>
              </c:strCache>
            </c:strRef>
          </c:cat>
          <c:val>
            <c:numRef>
              <c:f>'2020（集計表）日連事務局提出用'!$R$12:$R$22</c:f>
              <c:numCache>
                <c:formatCode>General</c:formatCode>
                <c:ptCount val="11"/>
                <c:pt idx="0">
                  <c:v>36</c:v>
                </c:pt>
                <c:pt idx="1">
                  <c:v>15</c:v>
                </c:pt>
                <c:pt idx="2">
                  <c:v>14</c:v>
                </c:pt>
                <c:pt idx="3">
                  <c:v>21</c:v>
                </c:pt>
                <c:pt idx="4">
                  <c:v>15</c:v>
                </c:pt>
                <c:pt idx="5">
                  <c:v>0</c:v>
                </c:pt>
                <c:pt idx="6">
                  <c:v>2</c:v>
                </c:pt>
                <c:pt idx="7">
                  <c:v>0</c:v>
                </c:pt>
                <c:pt idx="8">
                  <c:v>15</c:v>
                </c:pt>
                <c:pt idx="9">
                  <c:v>4</c:v>
                </c:pt>
                <c:pt idx="10">
                  <c:v>13</c:v>
                </c:pt>
              </c:numCache>
            </c:numRef>
          </c:val>
          <c:extLst>
            <c:ext xmlns:c16="http://schemas.microsoft.com/office/drawing/2014/chart" uri="{C3380CC4-5D6E-409C-BE32-E72D297353CC}">
              <c16:uniqueId val="{00000002-5876-443B-BD86-C22152B1EEA4}"/>
            </c:ext>
          </c:extLst>
        </c:ser>
        <c:ser>
          <c:idx val="3"/>
          <c:order val="3"/>
          <c:tx>
            <c:strRef>
              <c:f>'2020（集計表）日連事務局提出用'!$S$11</c:f>
              <c:strCache>
                <c:ptCount val="1"/>
                <c:pt idx="0">
                  <c:v>カントウタンポポ</c:v>
                </c:pt>
              </c:strCache>
            </c:strRef>
          </c:tx>
          <c:spPr>
            <a:solidFill>
              <a:schemeClr val="accent4"/>
            </a:solidFill>
            <a:ln>
              <a:noFill/>
            </a:ln>
            <a:effectLst/>
          </c:spPr>
          <c:invertIfNegative val="0"/>
          <c:cat>
            <c:strRef>
              <c:f>'2020（集計表）日連事務局提出用'!$O$12:$O$22</c:f>
              <c:strCache>
                <c:ptCount val="11"/>
                <c:pt idx="0">
                  <c:v>畑・周辺</c:v>
                </c:pt>
                <c:pt idx="1">
                  <c:v>田・周辺</c:v>
                </c:pt>
                <c:pt idx="2">
                  <c:v>建て込んだ住宅・周辺</c:v>
                </c:pt>
                <c:pt idx="3">
                  <c:v>緑の多い住宅・周辺</c:v>
                </c:pt>
                <c:pt idx="4">
                  <c:v>公園</c:v>
                </c:pt>
                <c:pt idx="5">
                  <c:v>林</c:v>
                </c:pt>
                <c:pt idx="6">
                  <c:v>河川敷</c:v>
                </c:pt>
                <c:pt idx="7">
                  <c:v>海岸</c:v>
                </c:pt>
                <c:pt idx="8">
                  <c:v>草原</c:v>
                </c:pt>
                <c:pt idx="9">
                  <c:v>校庭</c:v>
                </c:pt>
                <c:pt idx="10">
                  <c:v>その他</c:v>
                </c:pt>
              </c:strCache>
            </c:strRef>
          </c:cat>
          <c:val>
            <c:numRef>
              <c:f>'2020（集計表）日連事務局提出用'!$S$12:$S$22</c:f>
              <c:numCache>
                <c:formatCode>General</c:formatCode>
                <c:ptCount val="11"/>
                <c:pt idx="0">
                  <c:v>25</c:v>
                </c:pt>
                <c:pt idx="1">
                  <c:v>13</c:v>
                </c:pt>
                <c:pt idx="2">
                  <c:v>25</c:v>
                </c:pt>
                <c:pt idx="3">
                  <c:v>41</c:v>
                </c:pt>
                <c:pt idx="4">
                  <c:v>22</c:v>
                </c:pt>
                <c:pt idx="5">
                  <c:v>1</c:v>
                </c:pt>
                <c:pt idx="6">
                  <c:v>19</c:v>
                </c:pt>
                <c:pt idx="7">
                  <c:v>1</c:v>
                </c:pt>
                <c:pt idx="8">
                  <c:v>9</c:v>
                </c:pt>
                <c:pt idx="9">
                  <c:v>8</c:v>
                </c:pt>
                <c:pt idx="10">
                  <c:v>15</c:v>
                </c:pt>
              </c:numCache>
            </c:numRef>
          </c:val>
          <c:extLst>
            <c:ext xmlns:c16="http://schemas.microsoft.com/office/drawing/2014/chart" uri="{C3380CC4-5D6E-409C-BE32-E72D297353CC}">
              <c16:uniqueId val="{00000003-5876-443B-BD86-C22152B1EEA4}"/>
            </c:ext>
          </c:extLst>
        </c:ser>
        <c:dLbls>
          <c:showLegendKey val="0"/>
          <c:showVal val="0"/>
          <c:showCatName val="0"/>
          <c:showSerName val="0"/>
          <c:showPercent val="0"/>
          <c:showBubbleSize val="0"/>
        </c:dLbls>
        <c:gapWidth val="219"/>
        <c:overlap val="-27"/>
        <c:axId val="643300736"/>
        <c:axId val="643301064"/>
      </c:barChart>
      <c:catAx>
        <c:axId val="6433007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vert="eaVert"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643301064"/>
        <c:crosses val="autoZero"/>
        <c:auto val="1"/>
        <c:lblAlgn val="ctr"/>
        <c:lblOffset val="100"/>
        <c:noMultiLvlLbl val="0"/>
      </c:catAx>
      <c:valAx>
        <c:axId val="64330106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ltLang="ja-JP"/>
                  <a:t>(</a:t>
                </a:r>
                <a:r>
                  <a:rPr lang="ja-JP" altLang="en-US"/>
                  <a:t>件</a:t>
                </a:r>
                <a:r>
                  <a:rPr lang="en-US" altLang="ja-JP"/>
                  <a:t>)</a:t>
                </a:r>
                <a:endParaRPr lang="ja-JP" altLang="en-US"/>
              </a:p>
            </c:rich>
          </c:tx>
          <c:layout>
            <c:manualLayout>
              <c:xMode val="edge"/>
              <c:yMode val="edge"/>
              <c:x val="3.0555555555555555E-2"/>
              <c:y val="0.26627624671916011"/>
            </c:manualLayout>
          </c:layout>
          <c:overlay val="0"/>
          <c:spPr>
            <a:noFill/>
            <a:ln>
              <a:noFill/>
            </a:ln>
            <a:effectLst/>
          </c:spPr>
          <c:txPr>
            <a:bodyPr rot="0" spcFirstLastPara="1" vertOverflow="ellipsis"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ja-JP"/>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64330073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4">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ctr">
              <a:defRPr sz="1400" b="0" i="0" u="none" strike="noStrike" kern="1200" spc="0" baseline="0">
                <a:solidFill>
                  <a:schemeClr val="tx1">
                    <a:lumMod val="65000"/>
                    <a:lumOff val="35000"/>
                  </a:schemeClr>
                </a:solidFill>
                <a:latin typeface="+mn-lt"/>
                <a:ea typeface="+mn-ea"/>
                <a:cs typeface="+mn-cs"/>
              </a:defRPr>
            </a:pPr>
            <a:r>
              <a:rPr lang="ja-JP" altLang="en-US" b="1" dirty="0"/>
              <a:t>種類と地表面の</a:t>
            </a:r>
            <a:r>
              <a:rPr lang="ja-JP" altLang="en-US" b="1" dirty="0" smtClean="0"/>
              <a:t>状況</a:t>
            </a:r>
            <a:endParaRPr lang="ja-JP" altLang="en-US" b="0" dirty="0"/>
          </a:p>
        </c:rich>
      </c:tx>
      <c:layout>
        <c:manualLayout>
          <c:xMode val="edge"/>
          <c:yMode val="edge"/>
          <c:x val="0.31107633420822395"/>
          <c:y val="3.5575191301686453E-2"/>
        </c:manualLayout>
      </c:layout>
      <c:overlay val="0"/>
      <c:spPr>
        <a:noFill/>
        <a:ln>
          <a:noFill/>
        </a:ln>
        <a:effectLst/>
      </c:spPr>
      <c:txPr>
        <a:bodyPr rot="0" spcFirstLastPara="1" vertOverflow="ellipsis" vert="horz" wrap="square" anchor="ctr" anchorCtr="1"/>
        <a:lstStyle/>
        <a:p>
          <a:pPr algn="ct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barChart>
        <c:barDir val="col"/>
        <c:grouping val="clustered"/>
        <c:varyColors val="0"/>
        <c:ser>
          <c:idx val="0"/>
          <c:order val="0"/>
          <c:tx>
            <c:strRef>
              <c:f>'2020（集計表）日連事務局提出用'!$P$38</c:f>
              <c:strCache>
                <c:ptCount val="1"/>
                <c:pt idx="0">
                  <c:v>セイヨウタンポポ</c:v>
                </c:pt>
              </c:strCache>
            </c:strRef>
          </c:tx>
          <c:spPr>
            <a:solidFill>
              <a:schemeClr val="accent1"/>
            </a:solidFill>
            <a:ln>
              <a:noFill/>
            </a:ln>
            <a:effectLst/>
          </c:spPr>
          <c:invertIfNegative val="0"/>
          <c:cat>
            <c:strRef>
              <c:f>'2020（集計表）日連事務局提出用'!$O$39:$O$44</c:f>
              <c:strCache>
                <c:ptCount val="6"/>
                <c:pt idx="0">
                  <c:v>コンクリートなどに囲まれている</c:v>
                </c:pt>
                <c:pt idx="1">
                  <c:v>雑草が密生している</c:v>
                </c:pt>
                <c:pt idx="2">
                  <c:v>雑草がまばらに生息</c:v>
                </c:pt>
                <c:pt idx="3">
                  <c:v>タンポポが群生</c:v>
                </c:pt>
                <c:pt idx="4">
                  <c:v>ほぼ全面が土</c:v>
                </c:pt>
                <c:pt idx="5">
                  <c:v>その他</c:v>
                </c:pt>
              </c:strCache>
            </c:strRef>
          </c:cat>
          <c:val>
            <c:numRef>
              <c:f>'2020（集計表）日連事務局提出用'!$P$39:$P$44</c:f>
              <c:numCache>
                <c:formatCode>General</c:formatCode>
                <c:ptCount val="6"/>
                <c:pt idx="0">
                  <c:v>59</c:v>
                </c:pt>
                <c:pt idx="1">
                  <c:v>206</c:v>
                </c:pt>
                <c:pt idx="2">
                  <c:v>152</c:v>
                </c:pt>
                <c:pt idx="3">
                  <c:v>25</c:v>
                </c:pt>
                <c:pt idx="4">
                  <c:v>22</c:v>
                </c:pt>
                <c:pt idx="5">
                  <c:v>20</c:v>
                </c:pt>
              </c:numCache>
            </c:numRef>
          </c:val>
          <c:extLst>
            <c:ext xmlns:c16="http://schemas.microsoft.com/office/drawing/2014/chart" uri="{C3380CC4-5D6E-409C-BE32-E72D297353CC}">
              <c16:uniqueId val="{00000000-6044-42B1-A902-ED50946A77B5}"/>
            </c:ext>
          </c:extLst>
        </c:ser>
        <c:ser>
          <c:idx val="1"/>
          <c:order val="1"/>
          <c:tx>
            <c:strRef>
              <c:f>'2020（集計表）日連事務局提出用'!$Q$38</c:f>
              <c:strCache>
                <c:ptCount val="1"/>
                <c:pt idx="0">
                  <c:v>アカミタンポポ</c:v>
                </c:pt>
              </c:strCache>
            </c:strRef>
          </c:tx>
          <c:spPr>
            <a:solidFill>
              <a:schemeClr val="accent2"/>
            </a:solidFill>
            <a:ln>
              <a:noFill/>
            </a:ln>
            <a:effectLst/>
          </c:spPr>
          <c:invertIfNegative val="0"/>
          <c:cat>
            <c:strRef>
              <c:f>'2020（集計表）日連事務局提出用'!$O$39:$O$44</c:f>
              <c:strCache>
                <c:ptCount val="6"/>
                <c:pt idx="0">
                  <c:v>コンクリートなどに囲まれている</c:v>
                </c:pt>
                <c:pt idx="1">
                  <c:v>雑草が密生している</c:v>
                </c:pt>
                <c:pt idx="2">
                  <c:v>雑草がまばらに生息</c:v>
                </c:pt>
                <c:pt idx="3">
                  <c:v>タンポポが群生</c:v>
                </c:pt>
                <c:pt idx="4">
                  <c:v>ほぼ全面が土</c:v>
                </c:pt>
                <c:pt idx="5">
                  <c:v>その他</c:v>
                </c:pt>
              </c:strCache>
            </c:strRef>
          </c:cat>
          <c:val>
            <c:numRef>
              <c:f>'2020（集計表）日連事務局提出用'!$Q$39:$Q$44</c:f>
              <c:numCache>
                <c:formatCode>General</c:formatCode>
                <c:ptCount val="6"/>
                <c:pt idx="0">
                  <c:v>7</c:v>
                </c:pt>
                <c:pt idx="1">
                  <c:v>33</c:v>
                </c:pt>
                <c:pt idx="2">
                  <c:v>18</c:v>
                </c:pt>
                <c:pt idx="3">
                  <c:v>4</c:v>
                </c:pt>
                <c:pt idx="4">
                  <c:v>1</c:v>
                </c:pt>
                <c:pt idx="5">
                  <c:v>3</c:v>
                </c:pt>
              </c:numCache>
            </c:numRef>
          </c:val>
          <c:extLst>
            <c:ext xmlns:c16="http://schemas.microsoft.com/office/drawing/2014/chart" uri="{C3380CC4-5D6E-409C-BE32-E72D297353CC}">
              <c16:uniqueId val="{00000001-6044-42B1-A902-ED50946A77B5}"/>
            </c:ext>
          </c:extLst>
        </c:ser>
        <c:ser>
          <c:idx val="2"/>
          <c:order val="2"/>
          <c:tx>
            <c:strRef>
              <c:f>'2020（集計表）日連事務局提出用'!$R$38</c:f>
              <c:strCache>
                <c:ptCount val="1"/>
                <c:pt idx="0">
                  <c:v>シロバナタンポポ</c:v>
                </c:pt>
              </c:strCache>
            </c:strRef>
          </c:tx>
          <c:spPr>
            <a:solidFill>
              <a:schemeClr val="accent3"/>
            </a:solidFill>
            <a:ln>
              <a:noFill/>
            </a:ln>
            <a:effectLst/>
          </c:spPr>
          <c:invertIfNegative val="0"/>
          <c:cat>
            <c:strRef>
              <c:f>'2020（集計表）日連事務局提出用'!$O$39:$O$44</c:f>
              <c:strCache>
                <c:ptCount val="6"/>
                <c:pt idx="0">
                  <c:v>コンクリートなどに囲まれている</c:v>
                </c:pt>
                <c:pt idx="1">
                  <c:v>雑草が密生している</c:v>
                </c:pt>
                <c:pt idx="2">
                  <c:v>雑草がまばらに生息</c:v>
                </c:pt>
                <c:pt idx="3">
                  <c:v>タンポポが群生</c:v>
                </c:pt>
                <c:pt idx="4">
                  <c:v>ほぼ全面が土</c:v>
                </c:pt>
                <c:pt idx="5">
                  <c:v>その他</c:v>
                </c:pt>
              </c:strCache>
            </c:strRef>
          </c:cat>
          <c:val>
            <c:numRef>
              <c:f>'2020（集計表）日連事務局提出用'!$R$39:$R$44</c:f>
              <c:numCache>
                <c:formatCode>General</c:formatCode>
                <c:ptCount val="6"/>
                <c:pt idx="0">
                  <c:v>14</c:v>
                </c:pt>
                <c:pt idx="1">
                  <c:v>53</c:v>
                </c:pt>
                <c:pt idx="2">
                  <c:v>42</c:v>
                </c:pt>
                <c:pt idx="3">
                  <c:v>16</c:v>
                </c:pt>
                <c:pt idx="4">
                  <c:v>7</c:v>
                </c:pt>
                <c:pt idx="5">
                  <c:v>3</c:v>
                </c:pt>
              </c:numCache>
            </c:numRef>
          </c:val>
          <c:extLst>
            <c:ext xmlns:c16="http://schemas.microsoft.com/office/drawing/2014/chart" uri="{C3380CC4-5D6E-409C-BE32-E72D297353CC}">
              <c16:uniqueId val="{00000002-6044-42B1-A902-ED50946A77B5}"/>
            </c:ext>
          </c:extLst>
        </c:ser>
        <c:ser>
          <c:idx val="3"/>
          <c:order val="3"/>
          <c:tx>
            <c:strRef>
              <c:f>'2020（集計表）日連事務局提出用'!$S$38</c:f>
              <c:strCache>
                <c:ptCount val="1"/>
                <c:pt idx="0">
                  <c:v>カントウタンポポ</c:v>
                </c:pt>
              </c:strCache>
            </c:strRef>
          </c:tx>
          <c:spPr>
            <a:solidFill>
              <a:schemeClr val="accent4"/>
            </a:solidFill>
            <a:ln>
              <a:noFill/>
            </a:ln>
            <a:effectLst/>
          </c:spPr>
          <c:invertIfNegative val="0"/>
          <c:cat>
            <c:strRef>
              <c:f>'2020（集計表）日連事務局提出用'!$O$39:$O$44</c:f>
              <c:strCache>
                <c:ptCount val="6"/>
                <c:pt idx="0">
                  <c:v>コンクリートなどに囲まれている</c:v>
                </c:pt>
                <c:pt idx="1">
                  <c:v>雑草が密生している</c:v>
                </c:pt>
                <c:pt idx="2">
                  <c:v>雑草がまばらに生息</c:v>
                </c:pt>
                <c:pt idx="3">
                  <c:v>タンポポが群生</c:v>
                </c:pt>
                <c:pt idx="4">
                  <c:v>ほぼ全面が土</c:v>
                </c:pt>
                <c:pt idx="5">
                  <c:v>その他</c:v>
                </c:pt>
              </c:strCache>
            </c:strRef>
          </c:cat>
          <c:val>
            <c:numRef>
              <c:f>'2020（集計表）日連事務局提出用'!$S$39:$S$44</c:f>
              <c:numCache>
                <c:formatCode>General</c:formatCode>
                <c:ptCount val="6"/>
                <c:pt idx="0">
                  <c:v>28</c:v>
                </c:pt>
                <c:pt idx="1">
                  <c:v>70</c:v>
                </c:pt>
                <c:pt idx="2">
                  <c:v>61</c:v>
                </c:pt>
                <c:pt idx="3">
                  <c:v>8</c:v>
                </c:pt>
                <c:pt idx="4">
                  <c:v>10</c:v>
                </c:pt>
                <c:pt idx="5">
                  <c:v>2</c:v>
                </c:pt>
              </c:numCache>
            </c:numRef>
          </c:val>
          <c:extLst>
            <c:ext xmlns:c16="http://schemas.microsoft.com/office/drawing/2014/chart" uri="{C3380CC4-5D6E-409C-BE32-E72D297353CC}">
              <c16:uniqueId val="{00000003-6044-42B1-A902-ED50946A77B5}"/>
            </c:ext>
          </c:extLst>
        </c:ser>
        <c:dLbls>
          <c:showLegendKey val="0"/>
          <c:showVal val="0"/>
          <c:showCatName val="0"/>
          <c:showSerName val="0"/>
          <c:showPercent val="0"/>
          <c:showBubbleSize val="0"/>
        </c:dLbls>
        <c:gapWidth val="219"/>
        <c:overlap val="-27"/>
        <c:axId val="641452896"/>
        <c:axId val="641446992"/>
      </c:barChart>
      <c:catAx>
        <c:axId val="6414528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vert="eaVert"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641446992"/>
        <c:crosses val="autoZero"/>
        <c:auto val="1"/>
        <c:lblAlgn val="ctr"/>
        <c:lblOffset val="100"/>
        <c:noMultiLvlLbl val="0"/>
      </c:catAx>
      <c:valAx>
        <c:axId val="64144699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ltLang="ja-JP"/>
                  <a:t>(</a:t>
                </a:r>
                <a:r>
                  <a:rPr lang="ja-JP" altLang="en-US"/>
                  <a:t>件</a:t>
                </a:r>
                <a:r>
                  <a:rPr lang="en-US" altLang="ja-JP"/>
                  <a:t>)</a:t>
                </a:r>
                <a:endParaRPr lang="ja-JP" altLang="en-US"/>
              </a:p>
            </c:rich>
          </c:tx>
          <c:layout/>
          <c:overlay val="0"/>
          <c:spPr>
            <a:noFill/>
            <a:ln>
              <a:noFill/>
            </a:ln>
            <a:effectLst/>
          </c:spPr>
          <c:txPr>
            <a:bodyPr rot="0" spcFirstLastPara="1" vertOverflow="ellipsis"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ja-JP"/>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64145289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4">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ja-JP" altLang="en-US" dirty="0" smtClean="0"/>
              <a:t>種類と生育環境</a:t>
            </a:r>
            <a:endParaRPr lang="ja-JP" altLang="en-US" dirty="0"/>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barChart>
        <c:barDir val="col"/>
        <c:grouping val="clustered"/>
        <c:varyColors val="0"/>
        <c:ser>
          <c:idx val="0"/>
          <c:order val="0"/>
          <c:tx>
            <c:strRef>
              <c:f>'（集計表）日連事務局提出用'!$P$11</c:f>
              <c:strCache>
                <c:ptCount val="1"/>
                <c:pt idx="0">
                  <c:v>セイヨウタンポポ</c:v>
                </c:pt>
              </c:strCache>
            </c:strRef>
          </c:tx>
          <c:spPr>
            <a:solidFill>
              <a:schemeClr val="accent1"/>
            </a:solidFill>
            <a:ln>
              <a:noFill/>
            </a:ln>
            <a:effectLst/>
          </c:spPr>
          <c:invertIfNegative val="0"/>
          <c:cat>
            <c:strRef>
              <c:f>'（集計表）日連事務局提出用'!$O$12:$O$22</c:f>
              <c:strCache>
                <c:ptCount val="11"/>
                <c:pt idx="0">
                  <c:v>畑・周辺</c:v>
                </c:pt>
                <c:pt idx="1">
                  <c:v>田・周辺</c:v>
                </c:pt>
                <c:pt idx="2">
                  <c:v>建て込んだ住宅・周辺</c:v>
                </c:pt>
                <c:pt idx="3">
                  <c:v>緑の多い住宅・周辺</c:v>
                </c:pt>
                <c:pt idx="4">
                  <c:v>公園</c:v>
                </c:pt>
                <c:pt idx="5">
                  <c:v>林</c:v>
                </c:pt>
                <c:pt idx="6">
                  <c:v>河川敷</c:v>
                </c:pt>
                <c:pt idx="7">
                  <c:v>海岸</c:v>
                </c:pt>
                <c:pt idx="8">
                  <c:v>草原</c:v>
                </c:pt>
                <c:pt idx="9">
                  <c:v>校庭</c:v>
                </c:pt>
                <c:pt idx="10">
                  <c:v>その他</c:v>
                </c:pt>
              </c:strCache>
            </c:strRef>
          </c:cat>
          <c:val>
            <c:numRef>
              <c:f>'（集計表）日連事務局提出用'!$P$12:$P$22</c:f>
              <c:numCache>
                <c:formatCode>General</c:formatCode>
                <c:ptCount val="11"/>
                <c:pt idx="0">
                  <c:v>31</c:v>
                </c:pt>
                <c:pt idx="1">
                  <c:v>28</c:v>
                </c:pt>
                <c:pt idx="2">
                  <c:v>8</c:v>
                </c:pt>
                <c:pt idx="3">
                  <c:v>19</c:v>
                </c:pt>
                <c:pt idx="4">
                  <c:v>9</c:v>
                </c:pt>
                <c:pt idx="5">
                  <c:v>0</c:v>
                </c:pt>
                <c:pt idx="6">
                  <c:v>0</c:v>
                </c:pt>
                <c:pt idx="7">
                  <c:v>0</c:v>
                </c:pt>
                <c:pt idx="8">
                  <c:v>6</c:v>
                </c:pt>
                <c:pt idx="9">
                  <c:v>8</c:v>
                </c:pt>
                <c:pt idx="10">
                  <c:v>12</c:v>
                </c:pt>
              </c:numCache>
            </c:numRef>
          </c:val>
          <c:extLst>
            <c:ext xmlns:c16="http://schemas.microsoft.com/office/drawing/2014/chart" uri="{C3380CC4-5D6E-409C-BE32-E72D297353CC}">
              <c16:uniqueId val="{00000000-AA69-42B5-8B49-E8F8E6020045}"/>
            </c:ext>
          </c:extLst>
        </c:ser>
        <c:ser>
          <c:idx val="1"/>
          <c:order val="1"/>
          <c:tx>
            <c:strRef>
              <c:f>'（集計表）日連事務局提出用'!$Q$11</c:f>
              <c:strCache>
                <c:ptCount val="1"/>
                <c:pt idx="0">
                  <c:v>アカミタンポポ</c:v>
                </c:pt>
              </c:strCache>
            </c:strRef>
          </c:tx>
          <c:spPr>
            <a:solidFill>
              <a:schemeClr val="accent2"/>
            </a:solidFill>
            <a:ln>
              <a:noFill/>
            </a:ln>
            <a:effectLst/>
          </c:spPr>
          <c:invertIfNegative val="0"/>
          <c:cat>
            <c:strRef>
              <c:f>'（集計表）日連事務局提出用'!$O$12:$O$22</c:f>
              <c:strCache>
                <c:ptCount val="11"/>
                <c:pt idx="0">
                  <c:v>畑・周辺</c:v>
                </c:pt>
                <c:pt idx="1">
                  <c:v>田・周辺</c:v>
                </c:pt>
                <c:pt idx="2">
                  <c:v>建て込んだ住宅・周辺</c:v>
                </c:pt>
                <c:pt idx="3">
                  <c:v>緑の多い住宅・周辺</c:v>
                </c:pt>
                <c:pt idx="4">
                  <c:v>公園</c:v>
                </c:pt>
                <c:pt idx="5">
                  <c:v>林</c:v>
                </c:pt>
                <c:pt idx="6">
                  <c:v>河川敷</c:v>
                </c:pt>
                <c:pt idx="7">
                  <c:v>海岸</c:v>
                </c:pt>
                <c:pt idx="8">
                  <c:v>草原</c:v>
                </c:pt>
                <c:pt idx="9">
                  <c:v>校庭</c:v>
                </c:pt>
                <c:pt idx="10">
                  <c:v>その他</c:v>
                </c:pt>
              </c:strCache>
            </c:strRef>
          </c:cat>
          <c:val>
            <c:numRef>
              <c:f>'（集計表）日連事務局提出用'!$Q$12:$Q$22</c:f>
              <c:numCache>
                <c:formatCode>General</c:formatCode>
                <c:ptCount val="11"/>
                <c:pt idx="0">
                  <c:v>5</c:v>
                </c:pt>
                <c:pt idx="1">
                  <c:v>6</c:v>
                </c:pt>
                <c:pt idx="2">
                  <c:v>3</c:v>
                </c:pt>
                <c:pt idx="3">
                  <c:v>4</c:v>
                </c:pt>
                <c:pt idx="4">
                  <c:v>1</c:v>
                </c:pt>
                <c:pt idx="5">
                  <c:v>0</c:v>
                </c:pt>
                <c:pt idx="6">
                  <c:v>0</c:v>
                </c:pt>
                <c:pt idx="7">
                  <c:v>0</c:v>
                </c:pt>
                <c:pt idx="8">
                  <c:v>5</c:v>
                </c:pt>
                <c:pt idx="9">
                  <c:v>0</c:v>
                </c:pt>
                <c:pt idx="10">
                  <c:v>1</c:v>
                </c:pt>
              </c:numCache>
            </c:numRef>
          </c:val>
          <c:extLst>
            <c:ext xmlns:c16="http://schemas.microsoft.com/office/drawing/2014/chart" uri="{C3380CC4-5D6E-409C-BE32-E72D297353CC}">
              <c16:uniqueId val="{00000001-AA69-42B5-8B49-E8F8E6020045}"/>
            </c:ext>
          </c:extLst>
        </c:ser>
        <c:ser>
          <c:idx val="2"/>
          <c:order val="2"/>
          <c:tx>
            <c:strRef>
              <c:f>'（集計表）日連事務局提出用'!$R$11</c:f>
              <c:strCache>
                <c:ptCount val="1"/>
                <c:pt idx="0">
                  <c:v>シロバナタンポポ</c:v>
                </c:pt>
              </c:strCache>
            </c:strRef>
          </c:tx>
          <c:spPr>
            <a:solidFill>
              <a:schemeClr val="accent3"/>
            </a:solidFill>
            <a:ln>
              <a:noFill/>
            </a:ln>
            <a:effectLst/>
          </c:spPr>
          <c:invertIfNegative val="0"/>
          <c:cat>
            <c:strRef>
              <c:f>'（集計表）日連事務局提出用'!$O$12:$O$22</c:f>
              <c:strCache>
                <c:ptCount val="11"/>
                <c:pt idx="0">
                  <c:v>畑・周辺</c:v>
                </c:pt>
                <c:pt idx="1">
                  <c:v>田・周辺</c:v>
                </c:pt>
                <c:pt idx="2">
                  <c:v>建て込んだ住宅・周辺</c:v>
                </c:pt>
                <c:pt idx="3">
                  <c:v>緑の多い住宅・周辺</c:v>
                </c:pt>
                <c:pt idx="4">
                  <c:v>公園</c:v>
                </c:pt>
                <c:pt idx="5">
                  <c:v>林</c:v>
                </c:pt>
                <c:pt idx="6">
                  <c:v>河川敷</c:v>
                </c:pt>
                <c:pt idx="7">
                  <c:v>海岸</c:v>
                </c:pt>
                <c:pt idx="8">
                  <c:v>草原</c:v>
                </c:pt>
                <c:pt idx="9">
                  <c:v>校庭</c:v>
                </c:pt>
                <c:pt idx="10">
                  <c:v>その他</c:v>
                </c:pt>
              </c:strCache>
            </c:strRef>
          </c:cat>
          <c:val>
            <c:numRef>
              <c:f>'（集計表）日連事務局提出用'!$R$12:$R$22</c:f>
              <c:numCache>
                <c:formatCode>General</c:formatCode>
                <c:ptCount val="11"/>
                <c:pt idx="0">
                  <c:v>9</c:v>
                </c:pt>
                <c:pt idx="1">
                  <c:v>4</c:v>
                </c:pt>
                <c:pt idx="2">
                  <c:v>1</c:v>
                </c:pt>
                <c:pt idx="3">
                  <c:v>3</c:v>
                </c:pt>
                <c:pt idx="4">
                  <c:v>0</c:v>
                </c:pt>
                <c:pt idx="5">
                  <c:v>0</c:v>
                </c:pt>
                <c:pt idx="6">
                  <c:v>3</c:v>
                </c:pt>
                <c:pt idx="7">
                  <c:v>0</c:v>
                </c:pt>
                <c:pt idx="8">
                  <c:v>1</c:v>
                </c:pt>
                <c:pt idx="9">
                  <c:v>0</c:v>
                </c:pt>
                <c:pt idx="10">
                  <c:v>0</c:v>
                </c:pt>
              </c:numCache>
            </c:numRef>
          </c:val>
          <c:extLst>
            <c:ext xmlns:c16="http://schemas.microsoft.com/office/drawing/2014/chart" uri="{C3380CC4-5D6E-409C-BE32-E72D297353CC}">
              <c16:uniqueId val="{00000002-AA69-42B5-8B49-E8F8E6020045}"/>
            </c:ext>
          </c:extLst>
        </c:ser>
        <c:ser>
          <c:idx val="3"/>
          <c:order val="3"/>
          <c:tx>
            <c:strRef>
              <c:f>'（集計表）日連事務局提出用'!$S$11</c:f>
              <c:strCache>
                <c:ptCount val="1"/>
                <c:pt idx="0">
                  <c:v>カントウタンポポ</c:v>
                </c:pt>
              </c:strCache>
            </c:strRef>
          </c:tx>
          <c:spPr>
            <a:solidFill>
              <a:schemeClr val="accent4"/>
            </a:solidFill>
            <a:ln>
              <a:noFill/>
            </a:ln>
            <a:effectLst/>
          </c:spPr>
          <c:invertIfNegative val="0"/>
          <c:cat>
            <c:strRef>
              <c:f>'（集計表）日連事務局提出用'!$O$12:$O$22</c:f>
              <c:strCache>
                <c:ptCount val="11"/>
                <c:pt idx="0">
                  <c:v>畑・周辺</c:v>
                </c:pt>
                <c:pt idx="1">
                  <c:v>田・周辺</c:v>
                </c:pt>
                <c:pt idx="2">
                  <c:v>建て込んだ住宅・周辺</c:v>
                </c:pt>
                <c:pt idx="3">
                  <c:v>緑の多い住宅・周辺</c:v>
                </c:pt>
                <c:pt idx="4">
                  <c:v>公園</c:v>
                </c:pt>
                <c:pt idx="5">
                  <c:v>林</c:v>
                </c:pt>
                <c:pt idx="6">
                  <c:v>河川敷</c:v>
                </c:pt>
                <c:pt idx="7">
                  <c:v>海岸</c:v>
                </c:pt>
                <c:pt idx="8">
                  <c:v>草原</c:v>
                </c:pt>
                <c:pt idx="9">
                  <c:v>校庭</c:v>
                </c:pt>
                <c:pt idx="10">
                  <c:v>その他</c:v>
                </c:pt>
              </c:strCache>
            </c:strRef>
          </c:cat>
          <c:val>
            <c:numRef>
              <c:f>'（集計表）日連事務局提出用'!$S$12:$S$22</c:f>
              <c:numCache>
                <c:formatCode>General</c:formatCode>
                <c:ptCount val="11"/>
                <c:pt idx="0">
                  <c:v>3</c:v>
                </c:pt>
                <c:pt idx="1">
                  <c:v>0</c:v>
                </c:pt>
                <c:pt idx="2">
                  <c:v>1</c:v>
                </c:pt>
                <c:pt idx="3">
                  <c:v>4</c:v>
                </c:pt>
                <c:pt idx="4">
                  <c:v>1</c:v>
                </c:pt>
                <c:pt idx="5">
                  <c:v>0</c:v>
                </c:pt>
                <c:pt idx="6">
                  <c:v>2</c:v>
                </c:pt>
                <c:pt idx="7">
                  <c:v>0</c:v>
                </c:pt>
                <c:pt idx="8">
                  <c:v>1</c:v>
                </c:pt>
                <c:pt idx="9">
                  <c:v>0</c:v>
                </c:pt>
                <c:pt idx="10">
                  <c:v>0</c:v>
                </c:pt>
              </c:numCache>
            </c:numRef>
          </c:val>
          <c:extLst>
            <c:ext xmlns:c16="http://schemas.microsoft.com/office/drawing/2014/chart" uri="{C3380CC4-5D6E-409C-BE32-E72D297353CC}">
              <c16:uniqueId val="{00000003-AA69-42B5-8B49-E8F8E6020045}"/>
            </c:ext>
          </c:extLst>
        </c:ser>
        <c:dLbls>
          <c:showLegendKey val="0"/>
          <c:showVal val="0"/>
          <c:showCatName val="0"/>
          <c:showSerName val="0"/>
          <c:showPercent val="0"/>
          <c:showBubbleSize val="0"/>
        </c:dLbls>
        <c:gapWidth val="219"/>
        <c:overlap val="-27"/>
        <c:axId val="585357672"/>
        <c:axId val="585353408"/>
      </c:barChart>
      <c:catAx>
        <c:axId val="5853576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585353408"/>
        <c:crosses val="autoZero"/>
        <c:auto val="1"/>
        <c:lblAlgn val="ctr"/>
        <c:lblOffset val="100"/>
        <c:noMultiLvlLbl val="0"/>
      </c:catAx>
      <c:valAx>
        <c:axId val="5853534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58535767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4">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ja-JP" altLang="en-US" dirty="0" smtClean="0"/>
              <a:t>種類と地表面の状況</a:t>
            </a:r>
            <a:endParaRPr lang="ja-JP" altLang="en-US" dirty="0"/>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barChart>
        <c:barDir val="col"/>
        <c:grouping val="clustered"/>
        <c:varyColors val="0"/>
        <c:ser>
          <c:idx val="0"/>
          <c:order val="0"/>
          <c:tx>
            <c:strRef>
              <c:f>'（集計表）日連事務局提出用'!$P$38</c:f>
              <c:strCache>
                <c:ptCount val="1"/>
                <c:pt idx="0">
                  <c:v>セイヨウタンポポ</c:v>
                </c:pt>
              </c:strCache>
            </c:strRef>
          </c:tx>
          <c:spPr>
            <a:solidFill>
              <a:schemeClr val="accent1"/>
            </a:solidFill>
            <a:ln>
              <a:noFill/>
            </a:ln>
            <a:effectLst/>
          </c:spPr>
          <c:invertIfNegative val="0"/>
          <c:cat>
            <c:strRef>
              <c:f>'（集計表）日連事務局提出用'!$O$39:$O$44</c:f>
              <c:strCache>
                <c:ptCount val="6"/>
                <c:pt idx="0">
                  <c:v>コンクリートなどに囲まれている</c:v>
                </c:pt>
                <c:pt idx="1">
                  <c:v>雑草が密生している</c:v>
                </c:pt>
                <c:pt idx="2">
                  <c:v>雑草がまばらに生息</c:v>
                </c:pt>
                <c:pt idx="3">
                  <c:v>タンポポが群生</c:v>
                </c:pt>
                <c:pt idx="4">
                  <c:v>ほぼ全面が土</c:v>
                </c:pt>
                <c:pt idx="5">
                  <c:v>その他</c:v>
                </c:pt>
              </c:strCache>
            </c:strRef>
          </c:cat>
          <c:val>
            <c:numRef>
              <c:f>'（集計表）日連事務局提出用'!$P$39:$P$44</c:f>
              <c:numCache>
                <c:formatCode>General</c:formatCode>
                <c:ptCount val="6"/>
                <c:pt idx="0">
                  <c:v>17</c:v>
                </c:pt>
                <c:pt idx="1">
                  <c:v>66</c:v>
                </c:pt>
                <c:pt idx="2">
                  <c:v>32</c:v>
                </c:pt>
                <c:pt idx="3">
                  <c:v>4</c:v>
                </c:pt>
                <c:pt idx="4">
                  <c:v>2</c:v>
                </c:pt>
                <c:pt idx="5">
                  <c:v>0</c:v>
                </c:pt>
              </c:numCache>
            </c:numRef>
          </c:val>
          <c:extLst>
            <c:ext xmlns:c16="http://schemas.microsoft.com/office/drawing/2014/chart" uri="{C3380CC4-5D6E-409C-BE32-E72D297353CC}">
              <c16:uniqueId val="{00000000-9173-4B4F-934B-9A7423F1CF68}"/>
            </c:ext>
          </c:extLst>
        </c:ser>
        <c:ser>
          <c:idx val="1"/>
          <c:order val="1"/>
          <c:tx>
            <c:strRef>
              <c:f>'（集計表）日連事務局提出用'!$Q$38</c:f>
              <c:strCache>
                <c:ptCount val="1"/>
                <c:pt idx="0">
                  <c:v>アカミタンポポ</c:v>
                </c:pt>
              </c:strCache>
            </c:strRef>
          </c:tx>
          <c:spPr>
            <a:solidFill>
              <a:schemeClr val="accent2"/>
            </a:solidFill>
            <a:ln>
              <a:noFill/>
            </a:ln>
            <a:effectLst/>
          </c:spPr>
          <c:invertIfNegative val="0"/>
          <c:cat>
            <c:strRef>
              <c:f>'（集計表）日連事務局提出用'!$O$39:$O$44</c:f>
              <c:strCache>
                <c:ptCount val="6"/>
                <c:pt idx="0">
                  <c:v>コンクリートなどに囲まれている</c:v>
                </c:pt>
                <c:pt idx="1">
                  <c:v>雑草が密生している</c:v>
                </c:pt>
                <c:pt idx="2">
                  <c:v>雑草がまばらに生息</c:v>
                </c:pt>
                <c:pt idx="3">
                  <c:v>タンポポが群生</c:v>
                </c:pt>
                <c:pt idx="4">
                  <c:v>ほぼ全面が土</c:v>
                </c:pt>
                <c:pt idx="5">
                  <c:v>その他</c:v>
                </c:pt>
              </c:strCache>
            </c:strRef>
          </c:cat>
          <c:val>
            <c:numRef>
              <c:f>'（集計表）日連事務局提出用'!$Q$39:$Q$44</c:f>
              <c:numCache>
                <c:formatCode>General</c:formatCode>
                <c:ptCount val="6"/>
                <c:pt idx="0">
                  <c:v>3</c:v>
                </c:pt>
                <c:pt idx="1">
                  <c:v>12</c:v>
                </c:pt>
                <c:pt idx="2">
                  <c:v>7</c:v>
                </c:pt>
                <c:pt idx="3">
                  <c:v>2</c:v>
                </c:pt>
                <c:pt idx="4">
                  <c:v>1</c:v>
                </c:pt>
                <c:pt idx="5">
                  <c:v>0</c:v>
                </c:pt>
              </c:numCache>
            </c:numRef>
          </c:val>
          <c:extLst>
            <c:ext xmlns:c16="http://schemas.microsoft.com/office/drawing/2014/chart" uri="{C3380CC4-5D6E-409C-BE32-E72D297353CC}">
              <c16:uniqueId val="{00000001-9173-4B4F-934B-9A7423F1CF68}"/>
            </c:ext>
          </c:extLst>
        </c:ser>
        <c:ser>
          <c:idx val="2"/>
          <c:order val="2"/>
          <c:tx>
            <c:strRef>
              <c:f>'（集計表）日連事務局提出用'!$R$38</c:f>
              <c:strCache>
                <c:ptCount val="1"/>
                <c:pt idx="0">
                  <c:v>シロバナタンポポ</c:v>
                </c:pt>
              </c:strCache>
            </c:strRef>
          </c:tx>
          <c:spPr>
            <a:solidFill>
              <a:schemeClr val="accent3"/>
            </a:solidFill>
            <a:ln>
              <a:noFill/>
            </a:ln>
            <a:effectLst/>
          </c:spPr>
          <c:invertIfNegative val="0"/>
          <c:cat>
            <c:strRef>
              <c:f>'（集計表）日連事務局提出用'!$O$39:$O$44</c:f>
              <c:strCache>
                <c:ptCount val="6"/>
                <c:pt idx="0">
                  <c:v>コンクリートなどに囲まれている</c:v>
                </c:pt>
                <c:pt idx="1">
                  <c:v>雑草が密生している</c:v>
                </c:pt>
                <c:pt idx="2">
                  <c:v>雑草がまばらに生息</c:v>
                </c:pt>
                <c:pt idx="3">
                  <c:v>タンポポが群生</c:v>
                </c:pt>
                <c:pt idx="4">
                  <c:v>ほぼ全面が土</c:v>
                </c:pt>
                <c:pt idx="5">
                  <c:v>その他</c:v>
                </c:pt>
              </c:strCache>
            </c:strRef>
          </c:cat>
          <c:val>
            <c:numRef>
              <c:f>'（集計表）日連事務局提出用'!$R$39:$R$44</c:f>
              <c:numCache>
                <c:formatCode>General</c:formatCode>
                <c:ptCount val="6"/>
                <c:pt idx="0">
                  <c:v>0</c:v>
                </c:pt>
                <c:pt idx="1">
                  <c:v>14</c:v>
                </c:pt>
                <c:pt idx="2">
                  <c:v>4</c:v>
                </c:pt>
                <c:pt idx="3">
                  <c:v>2</c:v>
                </c:pt>
                <c:pt idx="4">
                  <c:v>1</c:v>
                </c:pt>
                <c:pt idx="5">
                  <c:v>0</c:v>
                </c:pt>
              </c:numCache>
            </c:numRef>
          </c:val>
          <c:extLst>
            <c:ext xmlns:c16="http://schemas.microsoft.com/office/drawing/2014/chart" uri="{C3380CC4-5D6E-409C-BE32-E72D297353CC}">
              <c16:uniqueId val="{00000002-9173-4B4F-934B-9A7423F1CF68}"/>
            </c:ext>
          </c:extLst>
        </c:ser>
        <c:ser>
          <c:idx val="3"/>
          <c:order val="3"/>
          <c:tx>
            <c:strRef>
              <c:f>'（集計表）日連事務局提出用'!$S$38</c:f>
              <c:strCache>
                <c:ptCount val="1"/>
                <c:pt idx="0">
                  <c:v>カントウタンポポ</c:v>
                </c:pt>
              </c:strCache>
            </c:strRef>
          </c:tx>
          <c:spPr>
            <a:solidFill>
              <a:schemeClr val="accent4"/>
            </a:solidFill>
            <a:ln>
              <a:noFill/>
            </a:ln>
            <a:effectLst/>
          </c:spPr>
          <c:invertIfNegative val="0"/>
          <c:cat>
            <c:strRef>
              <c:f>'（集計表）日連事務局提出用'!$O$39:$O$44</c:f>
              <c:strCache>
                <c:ptCount val="6"/>
                <c:pt idx="0">
                  <c:v>コンクリートなどに囲まれている</c:v>
                </c:pt>
                <c:pt idx="1">
                  <c:v>雑草が密生している</c:v>
                </c:pt>
                <c:pt idx="2">
                  <c:v>雑草がまばらに生息</c:v>
                </c:pt>
                <c:pt idx="3">
                  <c:v>タンポポが群生</c:v>
                </c:pt>
                <c:pt idx="4">
                  <c:v>ほぼ全面が土</c:v>
                </c:pt>
                <c:pt idx="5">
                  <c:v>その他</c:v>
                </c:pt>
              </c:strCache>
            </c:strRef>
          </c:cat>
          <c:val>
            <c:numRef>
              <c:f>'（集計表）日連事務局提出用'!$S$39:$S$44</c:f>
              <c:numCache>
                <c:formatCode>General</c:formatCode>
                <c:ptCount val="6"/>
                <c:pt idx="0">
                  <c:v>0</c:v>
                </c:pt>
                <c:pt idx="1">
                  <c:v>5</c:v>
                </c:pt>
                <c:pt idx="2">
                  <c:v>5</c:v>
                </c:pt>
                <c:pt idx="3">
                  <c:v>1</c:v>
                </c:pt>
                <c:pt idx="4">
                  <c:v>1</c:v>
                </c:pt>
                <c:pt idx="5">
                  <c:v>0</c:v>
                </c:pt>
              </c:numCache>
            </c:numRef>
          </c:val>
          <c:extLst>
            <c:ext xmlns:c16="http://schemas.microsoft.com/office/drawing/2014/chart" uri="{C3380CC4-5D6E-409C-BE32-E72D297353CC}">
              <c16:uniqueId val="{00000003-9173-4B4F-934B-9A7423F1CF68}"/>
            </c:ext>
          </c:extLst>
        </c:ser>
        <c:dLbls>
          <c:showLegendKey val="0"/>
          <c:showVal val="0"/>
          <c:showCatName val="0"/>
          <c:showSerName val="0"/>
          <c:showPercent val="0"/>
          <c:showBubbleSize val="0"/>
        </c:dLbls>
        <c:gapWidth val="219"/>
        <c:overlap val="-27"/>
        <c:axId val="582277472"/>
        <c:axId val="582277800"/>
      </c:barChart>
      <c:catAx>
        <c:axId val="5822774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582277800"/>
        <c:crosses val="autoZero"/>
        <c:auto val="1"/>
        <c:lblAlgn val="ctr"/>
        <c:lblOffset val="100"/>
        <c:noMultiLvlLbl val="0"/>
      </c:catAx>
      <c:valAx>
        <c:axId val="5822778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58227747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ja-JP"/>
              <a:t>種類と生育環境</a:t>
            </a:r>
            <a:endParaRPr lang="en-US"/>
          </a:p>
        </c:rich>
      </c:tx>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barChart>
        <c:barDir val="col"/>
        <c:grouping val="clustered"/>
        <c:varyColors val="0"/>
        <c:ser>
          <c:idx val="0"/>
          <c:order val="0"/>
          <c:tx>
            <c:strRef>
              <c:f>'全国集計(2019)'!$B$3</c:f>
              <c:strCache>
                <c:ptCount val="1"/>
                <c:pt idx="0">
                  <c:v>セイヨウタンポポ</c:v>
                </c:pt>
              </c:strCache>
            </c:strRef>
          </c:tx>
          <c:spPr>
            <a:solidFill>
              <a:schemeClr val="accent1"/>
            </a:solidFill>
            <a:ln>
              <a:noFill/>
            </a:ln>
            <a:effectLst/>
          </c:spPr>
          <c:invertIfNegative val="0"/>
          <c:cat>
            <c:strRef>
              <c:f>'全国集計(2019)'!$A$4:$A$14</c:f>
              <c:strCache>
                <c:ptCount val="11"/>
                <c:pt idx="0">
                  <c:v>畑・周辺</c:v>
                </c:pt>
                <c:pt idx="1">
                  <c:v>田・周辺</c:v>
                </c:pt>
                <c:pt idx="2">
                  <c:v>建て込んだ住宅・周辺</c:v>
                </c:pt>
                <c:pt idx="3">
                  <c:v>緑の多い住宅・周辺</c:v>
                </c:pt>
                <c:pt idx="4">
                  <c:v>公園</c:v>
                </c:pt>
                <c:pt idx="5">
                  <c:v>林</c:v>
                </c:pt>
                <c:pt idx="6">
                  <c:v>河川敷</c:v>
                </c:pt>
                <c:pt idx="7">
                  <c:v>海岸</c:v>
                </c:pt>
                <c:pt idx="8">
                  <c:v>草原</c:v>
                </c:pt>
                <c:pt idx="9">
                  <c:v>校庭</c:v>
                </c:pt>
                <c:pt idx="10">
                  <c:v>その他</c:v>
                </c:pt>
              </c:strCache>
            </c:strRef>
          </c:cat>
          <c:val>
            <c:numRef>
              <c:f>'全国集計(2019)'!$B$4:$B$14</c:f>
              <c:numCache>
                <c:formatCode>#,##0_ </c:formatCode>
                <c:ptCount val="11"/>
                <c:pt idx="0">
                  <c:v>50</c:v>
                </c:pt>
                <c:pt idx="1">
                  <c:v>60</c:v>
                </c:pt>
                <c:pt idx="2">
                  <c:v>60</c:v>
                </c:pt>
                <c:pt idx="3">
                  <c:v>75</c:v>
                </c:pt>
                <c:pt idx="4">
                  <c:v>45</c:v>
                </c:pt>
                <c:pt idx="5">
                  <c:v>5</c:v>
                </c:pt>
                <c:pt idx="6">
                  <c:v>18</c:v>
                </c:pt>
                <c:pt idx="7">
                  <c:v>10</c:v>
                </c:pt>
                <c:pt idx="8">
                  <c:v>28</c:v>
                </c:pt>
                <c:pt idx="9">
                  <c:v>36</c:v>
                </c:pt>
                <c:pt idx="10">
                  <c:v>24</c:v>
                </c:pt>
              </c:numCache>
            </c:numRef>
          </c:val>
          <c:extLst>
            <c:ext xmlns:c16="http://schemas.microsoft.com/office/drawing/2014/chart" uri="{C3380CC4-5D6E-409C-BE32-E72D297353CC}">
              <c16:uniqueId val="{00000000-AC35-4EE6-BC99-D8F3448E932D}"/>
            </c:ext>
          </c:extLst>
        </c:ser>
        <c:ser>
          <c:idx val="1"/>
          <c:order val="1"/>
          <c:tx>
            <c:strRef>
              <c:f>'全国集計(2019)'!$C$3</c:f>
              <c:strCache>
                <c:ptCount val="1"/>
                <c:pt idx="0">
                  <c:v>アカミタンポポ</c:v>
                </c:pt>
              </c:strCache>
            </c:strRef>
          </c:tx>
          <c:spPr>
            <a:solidFill>
              <a:schemeClr val="accent2"/>
            </a:solidFill>
            <a:ln>
              <a:noFill/>
            </a:ln>
            <a:effectLst/>
          </c:spPr>
          <c:invertIfNegative val="0"/>
          <c:cat>
            <c:strRef>
              <c:f>'全国集計(2019)'!$A$4:$A$14</c:f>
              <c:strCache>
                <c:ptCount val="11"/>
                <c:pt idx="0">
                  <c:v>畑・周辺</c:v>
                </c:pt>
                <c:pt idx="1">
                  <c:v>田・周辺</c:v>
                </c:pt>
                <c:pt idx="2">
                  <c:v>建て込んだ住宅・周辺</c:v>
                </c:pt>
                <c:pt idx="3">
                  <c:v>緑の多い住宅・周辺</c:v>
                </c:pt>
                <c:pt idx="4">
                  <c:v>公園</c:v>
                </c:pt>
                <c:pt idx="5">
                  <c:v>林</c:v>
                </c:pt>
                <c:pt idx="6">
                  <c:v>河川敷</c:v>
                </c:pt>
                <c:pt idx="7">
                  <c:v>海岸</c:v>
                </c:pt>
                <c:pt idx="8">
                  <c:v>草原</c:v>
                </c:pt>
                <c:pt idx="9">
                  <c:v>校庭</c:v>
                </c:pt>
                <c:pt idx="10">
                  <c:v>その他</c:v>
                </c:pt>
              </c:strCache>
            </c:strRef>
          </c:cat>
          <c:val>
            <c:numRef>
              <c:f>'全国集計(2019)'!$C$4:$C$14</c:f>
              <c:numCache>
                <c:formatCode>#,##0_ </c:formatCode>
                <c:ptCount val="11"/>
                <c:pt idx="0">
                  <c:v>10</c:v>
                </c:pt>
                <c:pt idx="1">
                  <c:v>1</c:v>
                </c:pt>
                <c:pt idx="2">
                  <c:v>4</c:v>
                </c:pt>
                <c:pt idx="3">
                  <c:v>6</c:v>
                </c:pt>
                <c:pt idx="4">
                  <c:v>5</c:v>
                </c:pt>
                <c:pt idx="5">
                  <c:v>0</c:v>
                </c:pt>
                <c:pt idx="6">
                  <c:v>0</c:v>
                </c:pt>
                <c:pt idx="7">
                  <c:v>0</c:v>
                </c:pt>
                <c:pt idx="8">
                  <c:v>2</c:v>
                </c:pt>
                <c:pt idx="9">
                  <c:v>2</c:v>
                </c:pt>
                <c:pt idx="10">
                  <c:v>1</c:v>
                </c:pt>
              </c:numCache>
            </c:numRef>
          </c:val>
          <c:extLst>
            <c:ext xmlns:c16="http://schemas.microsoft.com/office/drawing/2014/chart" uri="{C3380CC4-5D6E-409C-BE32-E72D297353CC}">
              <c16:uniqueId val="{00000001-AC35-4EE6-BC99-D8F3448E932D}"/>
            </c:ext>
          </c:extLst>
        </c:ser>
        <c:ser>
          <c:idx val="2"/>
          <c:order val="2"/>
          <c:tx>
            <c:strRef>
              <c:f>'全国集計(2019)'!$D$3</c:f>
              <c:strCache>
                <c:ptCount val="1"/>
                <c:pt idx="0">
                  <c:v>シロバナタンポポ</c:v>
                </c:pt>
              </c:strCache>
            </c:strRef>
          </c:tx>
          <c:spPr>
            <a:solidFill>
              <a:schemeClr val="accent3"/>
            </a:solidFill>
            <a:ln>
              <a:noFill/>
            </a:ln>
            <a:effectLst/>
          </c:spPr>
          <c:invertIfNegative val="0"/>
          <c:cat>
            <c:strRef>
              <c:f>'全国集計(2019)'!$A$4:$A$14</c:f>
              <c:strCache>
                <c:ptCount val="11"/>
                <c:pt idx="0">
                  <c:v>畑・周辺</c:v>
                </c:pt>
                <c:pt idx="1">
                  <c:v>田・周辺</c:v>
                </c:pt>
                <c:pt idx="2">
                  <c:v>建て込んだ住宅・周辺</c:v>
                </c:pt>
                <c:pt idx="3">
                  <c:v>緑の多い住宅・周辺</c:v>
                </c:pt>
                <c:pt idx="4">
                  <c:v>公園</c:v>
                </c:pt>
                <c:pt idx="5">
                  <c:v>林</c:v>
                </c:pt>
                <c:pt idx="6">
                  <c:v>河川敷</c:v>
                </c:pt>
                <c:pt idx="7">
                  <c:v>海岸</c:v>
                </c:pt>
                <c:pt idx="8">
                  <c:v>草原</c:v>
                </c:pt>
                <c:pt idx="9">
                  <c:v>校庭</c:v>
                </c:pt>
                <c:pt idx="10">
                  <c:v>その他</c:v>
                </c:pt>
              </c:strCache>
            </c:strRef>
          </c:cat>
          <c:val>
            <c:numRef>
              <c:f>'全国集計(2019)'!$D$4:$D$14</c:f>
              <c:numCache>
                <c:formatCode>#,##0_ </c:formatCode>
                <c:ptCount val="11"/>
                <c:pt idx="0">
                  <c:v>4</c:v>
                </c:pt>
                <c:pt idx="1">
                  <c:v>3</c:v>
                </c:pt>
                <c:pt idx="2">
                  <c:v>2</c:v>
                </c:pt>
                <c:pt idx="3">
                  <c:v>2</c:v>
                </c:pt>
                <c:pt idx="4">
                  <c:v>9</c:v>
                </c:pt>
                <c:pt idx="5">
                  <c:v>0</c:v>
                </c:pt>
                <c:pt idx="6">
                  <c:v>0</c:v>
                </c:pt>
                <c:pt idx="7">
                  <c:v>0</c:v>
                </c:pt>
                <c:pt idx="8">
                  <c:v>2</c:v>
                </c:pt>
                <c:pt idx="9">
                  <c:v>0</c:v>
                </c:pt>
                <c:pt idx="10">
                  <c:v>0</c:v>
                </c:pt>
              </c:numCache>
            </c:numRef>
          </c:val>
          <c:extLst>
            <c:ext xmlns:c16="http://schemas.microsoft.com/office/drawing/2014/chart" uri="{C3380CC4-5D6E-409C-BE32-E72D297353CC}">
              <c16:uniqueId val="{00000002-AC35-4EE6-BC99-D8F3448E932D}"/>
            </c:ext>
          </c:extLst>
        </c:ser>
        <c:ser>
          <c:idx val="3"/>
          <c:order val="3"/>
          <c:tx>
            <c:strRef>
              <c:f>'全国集計(2019)'!$E$3</c:f>
              <c:strCache>
                <c:ptCount val="1"/>
                <c:pt idx="0">
                  <c:v>カントウタンポポ</c:v>
                </c:pt>
              </c:strCache>
            </c:strRef>
          </c:tx>
          <c:spPr>
            <a:solidFill>
              <a:schemeClr val="accent4"/>
            </a:solidFill>
            <a:ln>
              <a:noFill/>
            </a:ln>
            <a:effectLst/>
          </c:spPr>
          <c:invertIfNegative val="0"/>
          <c:cat>
            <c:strRef>
              <c:f>'全国集計(2019)'!$A$4:$A$14</c:f>
              <c:strCache>
                <c:ptCount val="11"/>
                <c:pt idx="0">
                  <c:v>畑・周辺</c:v>
                </c:pt>
                <c:pt idx="1">
                  <c:v>田・周辺</c:v>
                </c:pt>
                <c:pt idx="2">
                  <c:v>建て込んだ住宅・周辺</c:v>
                </c:pt>
                <c:pt idx="3">
                  <c:v>緑の多い住宅・周辺</c:v>
                </c:pt>
                <c:pt idx="4">
                  <c:v>公園</c:v>
                </c:pt>
                <c:pt idx="5">
                  <c:v>林</c:v>
                </c:pt>
                <c:pt idx="6">
                  <c:v>河川敷</c:v>
                </c:pt>
                <c:pt idx="7">
                  <c:v>海岸</c:v>
                </c:pt>
                <c:pt idx="8">
                  <c:v>草原</c:v>
                </c:pt>
                <c:pt idx="9">
                  <c:v>校庭</c:v>
                </c:pt>
                <c:pt idx="10">
                  <c:v>その他</c:v>
                </c:pt>
              </c:strCache>
            </c:strRef>
          </c:cat>
          <c:val>
            <c:numRef>
              <c:f>'全国集計(2019)'!$E$4:$E$14</c:f>
              <c:numCache>
                <c:formatCode>#,##0_ </c:formatCode>
                <c:ptCount val="11"/>
                <c:pt idx="0">
                  <c:v>6</c:v>
                </c:pt>
                <c:pt idx="1">
                  <c:v>3</c:v>
                </c:pt>
                <c:pt idx="2">
                  <c:v>6</c:v>
                </c:pt>
                <c:pt idx="3">
                  <c:v>12</c:v>
                </c:pt>
                <c:pt idx="4">
                  <c:v>9</c:v>
                </c:pt>
                <c:pt idx="5">
                  <c:v>0</c:v>
                </c:pt>
                <c:pt idx="6">
                  <c:v>3</c:v>
                </c:pt>
                <c:pt idx="7">
                  <c:v>0</c:v>
                </c:pt>
                <c:pt idx="8">
                  <c:v>6</c:v>
                </c:pt>
                <c:pt idx="9">
                  <c:v>1</c:v>
                </c:pt>
                <c:pt idx="10">
                  <c:v>10</c:v>
                </c:pt>
              </c:numCache>
            </c:numRef>
          </c:val>
          <c:extLst>
            <c:ext xmlns:c16="http://schemas.microsoft.com/office/drawing/2014/chart" uri="{C3380CC4-5D6E-409C-BE32-E72D297353CC}">
              <c16:uniqueId val="{00000003-AC35-4EE6-BC99-D8F3448E932D}"/>
            </c:ext>
          </c:extLst>
        </c:ser>
        <c:dLbls>
          <c:showLegendKey val="0"/>
          <c:showVal val="0"/>
          <c:showCatName val="0"/>
          <c:showSerName val="0"/>
          <c:showPercent val="0"/>
          <c:showBubbleSize val="0"/>
        </c:dLbls>
        <c:gapWidth val="219"/>
        <c:overlap val="-27"/>
        <c:axId val="437863488"/>
        <c:axId val="437860864"/>
      </c:barChart>
      <c:catAx>
        <c:axId val="4378634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ja-JP"/>
          </a:p>
        </c:txPr>
        <c:crossAx val="437860864"/>
        <c:crosses val="autoZero"/>
        <c:auto val="1"/>
        <c:lblAlgn val="ctr"/>
        <c:lblOffset val="100"/>
        <c:noMultiLvlLbl val="0"/>
      </c:catAx>
      <c:valAx>
        <c:axId val="437860864"/>
        <c:scaling>
          <c:orientation val="minMax"/>
        </c:scaling>
        <c:delete val="0"/>
        <c:axPos val="l"/>
        <c:majorGridlines>
          <c:spPr>
            <a:ln w="9525" cap="flat" cmpd="sng" algn="ctr">
              <a:solidFill>
                <a:schemeClr val="tx1">
                  <a:lumMod val="15000"/>
                  <a:lumOff val="85000"/>
                </a:schemeClr>
              </a:solidFill>
              <a:round/>
            </a:ln>
            <a:effectLst/>
          </c:spPr>
        </c:majorGridlines>
        <c:numFmt formatCode="#,##0_ "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ja-JP"/>
          </a:p>
        </c:txPr>
        <c:crossAx val="43786348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sz="1000"/>
      </a:pPr>
      <a:endParaRPr lang="ja-JP"/>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ja-JP" altLang="en-US" dirty="0" smtClean="0"/>
              <a:t>種類</a:t>
            </a:r>
            <a:r>
              <a:rPr lang="ja-JP" altLang="en-US" dirty="0"/>
              <a:t>と地表面の</a:t>
            </a:r>
            <a:r>
              <a:rPr lang="ja-JP" altLang="en-US" dirty="0" smtClean="0"/>
              <a:t>状況</a:t>
            </a:r>
            <a:endParaRPr lang="en-US" altLang="ja-JP" dirty="0"/>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barChart>
        <c:barDir val="col"/>
        <c:grouping val="clustered"/>
        <c:varyColors val="0"/>
        <c:ser>
          <c:idx val="0"/>
          <c:order val="0"/>
          <c:tx>
            <c:strRef>
              <c:f>'全国集計(2019)'!$H$3</c:f>
              <c:strCache>
                <c:ptCount val="1"/>
                <c:pt idx="0">
                  <c:v>セイヨウタンポポ</c:v>
                </c:pt>
              </c:strCache>
            </c:strRef>
          </c:tx>
          <c:spPr>
            <a:solidFill>
              <a:schemeClr val="accent1"/>
            </a:solidFill>
            <a:ln>
              <a:noFill/>
            </a:ln>
            <a:effectLst/>
          </c:spPr>
          <c:invertIfNegative val="0"/>
          <c:cat>
            <c:strRef>
              <c:f>'全国集計(2019)'!$G$4:$G$9</c:f>
              <c:strCache>
                <c:ptCount val="6"/>
                <c:pt idx="0">
                  <c:v>コンクリートなどに囲まれている</c:v>
                </c:pt>
                <c:pt idx="1">
                  <c:v>雑草が密生している</c:v>
                </c:pt>
                <c:pt idx="2">
                  <c:v>雑草がまばらに生息</c:v>
                </c:pt>
                <c:pt idx="3">
                  <c:v>タンポポが群生</c:v>
                </c:pt>
                <c:pt idx="4">
                  <c:v>ほぼ全面が土</c:v>
                </c:pt>
                <c:pt idx="5">
                  <c:v>その他</c:v>
                </c:pt>
              </c:strCache>
            </c:strRef>
          </c:cat>
          <c:val>
            <c:numRef>
              <c:f>'全国集計(2019)'!$H$4:$H$9</c:f>
              <c:numCache>
                <c:formatCode>0_ </c:formatCode>
                <c:ptCount val="6"/>
                <c:pt idx="0">
                  <c:v>33</c:v>
                </c:pt>
                <c:pt idx="1">
                  <c:v>191</c:v>
                </c:pt>
                <c:pt idx="2">
                  <c:v>121</c:v>
                </c:pt>
                <c:pt idx="3">
                  <c:v>48</c:v>
                </c:pt>
                <c:pt idx="4">
                  <c:v>11</c:v>
                </c:pt>
                <c:pt idx="5">
                  <c:v>7</c:v>
                </c:pt>
              </c:numCache>
            </c:numRef>
          </c:val>
          <c:extLst>
            <c:ext xmlns:c16="http://schemas.microsoft.com/office/drawing/2014/chart" uri="{C3380CC4-5D6E-409C-BE32-E72D297353CC}">
              <c16:uniqueId val="{00000000-50A4-4897-8B41-DC5C649D03BE}"/>
            </c:ext>
          </c:extLst>
        </c:ser>
        <c:ser>
          <c:idx val="1"/>
          <c:order val="1"/>
          <c:tx>
            <c:strRef>
              <c:f>'全国集計(2019)'!$I$3</c:f>
              <c:strCache>
                <c:ptCount val="1"/>
                <c:pt idx="0">
                  <c:v>アカミタンポポ</c:v>
                </c:pt>
              </c:strCache>
            </c:strRef>
          </c:tx>
          <c:spPr>
            <a:solidFill>
              <a:schemeClr val="accent2"/>
            </a:solidFill>
            <a:ln>
              <a:noFill/>
            </a:ln>
            <a:effectLst/>
          </c:spPr>
          <c:invertIfNegative val="0"/>
          <c:cat>
            <c:strRef>
              <c:f>'全国集計(2019)'!$G$4:$G$9</c:f>
              <c:strCache>
                <c:ptCount val="6"/>
                <c:pt idx="0">
                  <c:v>コンクリートなどに囲まれている</c:v>
                </c:pt>
                <c:pt idx="1">
                  <c:v>雑草が密生している</c:v>
                </c:pt>
                <c:pt idx="2">
                  <c:v>雑草がまばらに生息</c:v>
                </c:pt>
                <c:pt idx="3">
                  <c:v>タンポポが群生</c:v>
                </c:pt>
                <c:pt idx="4">
                  <c:v>ほぼ全面が土</c:v>
                </c:pt>
                <c:pt idx="5">
                  <c:v>その他</c:v>
                </c:pt>
              </c:strCache>
            </c:strRef>
          </c:cat>
          <c:val>
            <c:numRef>
              <c:f>'全国集計(2019)'!$I$4:$I$9</c:f>
              <c:numCache>
                <c:formatCode>0_ </c:formatCode>
                <c:ptCount val="6"/>
                <c:pt idx="0">
                  <c:v>3</c:v>
                </c:pt>
                <c:pt idx="1">
                  <c:v>13</c:v>
                </c:pt>
                <c:pt idx="2">
                  <c:v>13</c:v>
                </c:pt>
                <c:pt idx="3">
                  <c:v>1</c:v>
                </c:pt>
                <c:pt idx="4">
                  <c:v>1</c:v>
                </c:pt>
                <c:pt idx="5">
                  <c:v>0</c:v>
                </c:pt>
              </c:numCache>
            </c:numRef>
          </c:val>
          <c:extLst>
            <c:ext xmlns:c16="http://schemas.microsoft.com/office/drawing/2014/chart" uri="{C3380CC4-5D6E-409C-BE32-E72D297353CC}">
              <c16:uniqueId val="{00000001-50A4-4897-8B41-DC5C649D03BE}"/>
            </c:ext>
          </c:extLst>
        </c:ser>
        <c:ser>
          <c:idx val="2"/>
          <c:order val="2"/>
          <c:tx>
            <c:strRef>
              <c:f>'全国集計(2019)'!$J$3</c:f>
              <c:strCache>
                <c:ptCount val="1"/>
                <c:pt idx="0">
                  <c:v>シロバナタンポポ</c:v>
                </c:pt>
              </c:strCache>
            </c:strRef>
          </c:tx>
          <c:spPr>
            <a:solidFill>
              <a:schemeClr val="accent3"/>
            </a:solidFill>
            <a:ln>
              <a:noFill/>
            </a:ln>
            <a:effectLst/>
          </c:spPr>
          <c:invertIfNegative val="0"/>
          <c:cat>
            <c:strRef>
              <c:f>'全国集計(2019)'!$G$4:$G$9</c:f>
              <c:strCache>
                <c:ptCount val="6"/>
                <c:pt idx="0">
                  <c:v>コンクリートなどに囲まれている</c:v>
                </c:pt>
                <c:pt idx="1">
                  <c:v>雑草が密生している</c:v>
                </c:pt>
                <c:pt idx="2">
                  <c:v>雑草がまばらに生息</c:v>
                </c:pt>
                <c:pt idx="3">
                  <c:v>タンポポが群生</c:v>
                </c:pt>
                <c:pt idx="4">
                  <c:v>ほぼ全面が土</c:v>
                </c:pt>
                <c:pt idx="5">
                  <c:v>その他</c:v>
                </c:pt>
              </c:strCache>
            </c:strRef>
          </c:cat>
          <c:val>
            <c:numRef>
              <c:f>'全国集計(2019)'!$J$4:$J$9</c:f>
              <c:numCache>
                <c:formatCode>0_ </c:formatCode>
                <c:ptCount val="6"/>
                <c:pt idx="0">
                  <c:v>1</c:v>
                </c:pt>
                <c:pt idx="1">
                  <c:v>13</c:v>
                </c:pt>
                <c:pt idx="2">
                  <c:v>5</c:v>
                </c:pt>
                <c:pt idx="3">
                  <c:v>0</c:v>
                </c:pt>
                <c:pt idx="4">
                  <c:v>3</c:v>
                </c:pt>
                <c:pt idx="5">
                  <c:v>0</c:v>
                </c:pt>
              </c:numCache>
            </c:numRef>
          </c:val>
          <c:extLst>
            <c:ext xmlns:c16="http://schemas.microsoft.com/office/drawing/2014/chart" uri="{C3380CC4-5D6E-409C-BE32-E72D297353CC}">
              <c16:uniqueId val="{00000002-50A4-4897-8B41-DC5C649D03BE}"/>
            </c:ext>
          </c:extLst>
        </c:ser>
        <c:ser>
          <c:idx val="3"/>
          <c:order val="3"/>
          <c:tx>
            <c:strRef>
              <c:f>'全国集計(2019)'!$K$3</c:f>
              <c:strCache>
                <c:ptCount val="1"/>
                <c:pt idx="0">
                  <c:v>カントウタンポポ</c:v>
                </c:pt>
              </c:strCache>
            </c:strRef>
          </c:tx>
          <c:spPr>
            <a:solidFill>
              <a:schemeClr val="accent4"/>
            </a:solidFill>
            <a:ln>
              <a:noFill/>
            </a:ln>
            <a:effectLst/>
          </c:spPr>
          <c:invertIfNegative val="0"/>
          <c:cat>
            <c:strRef>
              <c:f>'全国集計(2019)'!$G$4:$G$9</c:f>
              <c:strCache>
                <c:ptCount val="6"/>
                <c:pt idx="0">
                  <c:v>コンクリートなどに囲まれている</c:v>
                </c:pt>
                <c:pt idx="1">
                  <c:v>雑草が密生している</c:v>
                </c:pt>
                <c:pt idx="2">
                  <c:v>雑草がまばらに生息</c:v>
                </c:pt>
                <c:pt idx="3">
                  <c:v>タンポポが群生</c:v>
                </c:pt>
                <c:pt idx="4">
                  <c:v>ほぼ全面が土</c:v>
                </c:pt>
                <c:pt idx="5">
                  <c:v>その他</c:v>
                </c:pt>
              </c:strCache>
            </c:strRef>
          </c:cat>
          <c:val>
            <c:numRef>
              <c:f>'全国集計(2019)'!$K$4:$K$9</c:f>
              <c:numCache>
                <c:formatCode>0_ </c:formatCode>
                <c:ptCount val="6"/>
                <c:pt idx="0">
                  <c:v>4</c:v>
                </c:pt>
                <c:pt idx="1">
                  <c:v>25</c:v>
                </c:pt>
                <c:pt idx="2">
                  <c:v>15</c:v>
                </c:pt>
                <c:pt idx="3">
                  <c:v>8</c:v>
                </c:pt>
                <c:pt idx="4">
                  <c:v>4</c:v>
                </c:pt>
                <c:pt idx="5">
                  <c:v>0</c:v>
                </c:pt>
              </c:numCache>
            </c:numRef>
          </c:val>
          <c:extLst>
            <c:ext xmlns:c16="http://schemas.microsoft.com/office/drawing/2014/chart" uri="{C3380CC4-5D6E-409C-BE32-E72D297353CC}">
              <c16:uniqueId val="{00000003-50A4-4897-8B41-DC5C649D03BE}"/>
            </c:ext>
          </c:extLst>
        </c:ser>
        <c:dLbls>
          <c:showLegendKey val="0"/>
          <c:showVal val="0"/>
          <c:showCatName val="0"/>
          <c:showSerName val="0"/>
          <c:showPercent val="0"/>
          <c:showBubbleSize val="0"/>
        </c:dLbls>
        <c:gapWidth val="219"/>
        <c:overlap val="-27"/>
        <c:axId val="668503648"/>
        <c:axId val="668502008"/>
      </c:barChart>
      <c:catAx>
        <c:axId val="668503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668502008"/>
        <c:crosses val="autoZero"/>
        <c:auto val="1"/>
        <c:lblAlgn val="ctr"/>
        <c:lblOffset val="100"/>
        <c:noMultiLvlLbl val="0"/>
      </c:catAx>
      <c:valAx>
        <c:axId val="668502008"/>
        <c:scaling>
          <c:orientation val="minMax"/>
        </c:scaling>
        <c:delete val="0"/>
        <c:axPos val="l"/>
        <c:majorGridlines>
          <c:spPr>
            <a:ln w="9525" cap="flat" cmpd="sng" algn="ctr">
              <a:solidFill>
                <a:schemeClr val="tx1">
                  <a:lumMod val="15000"/>
                  <a:lumOff val="85000"/>
                </a:schemeClr>
              </a:solidFill>
              <a:round/>
            </a:ln>
            <a:effectLst/>
          </c:spPr>
        </c:majorGridlines>
        <c:numFmt formatCode="0_ "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66850364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ja-JP" altLang="en-US" dirty="0" smtClean="0"/>
              <a:t>種類と生育環境</a:t>
            </a:r>
            <a:endParaRPr lang="ja-JP" altLang="en-US" dirty="0"/>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barChart>
        <c:barDir val="col"/>
        <c:grouping val="clustered"/>
        <c:varyColors val="0"/>
        <c:ser>
          <c:idx val="0"/>
          <c:order val="0"/>
          <c:tx>
            <c:strRef>
              <c:f>'関東集計(2020)'!$B$19</c:f>
              <c:strCache>
                <c:ptCount val="1"/>
                <c:pt idx="0">
                  <c:v>セイヨウタンポポ</c:v>
                </c:pt>
              </c:strCache>
            </c:strRef>
          </c:tx>
          <c:spPr>
            <a:solidFill>
              <a:schemeClr val="accent1"/>
            </a:solidFill>
            <a:ln>
              <a:noFill/>
            </a:ln>
            <a:effectLst/>
          </c:spPr>
          <c:invertIfNegative val="0"/>
          <c:cat>
            <c:strRef>
              <c:f>'関東集計(2020)'!$A$20:$A$30</c:f>
              <c:strCache>
                <c:ptCount val="11"/>
                <c:pt idx="0">
                  <c:v>畑・周辺</c:v>
                </c:pt>
                <c:pt idx="1">
                  <c:v>田・周辺</c:v>
                </c:pt>
                <c:pt idx="2">
                  <c:v>建て込んだ住宅・周辺</c:v>
                </c:pt>
                <c:pt idx="3">
                  <c:v>緑の多い住宅・周辺</c:v>
                </c:pt>
                <c:pt idx="4">
                  <c:v>公園</c:v>
                </c:pt>
                <c:pt idx="5">
                  <c:v>林</c:v>
                </c:pt>
                <c:pt idx="6">
                  <c:v>河川敷</c:v>
                </c:pt>
                <c:pt idx="7">
                  <c:v>海岸</c:v>
                </c:pt>
                <c:pt idx="8">
                  <c:v>草原</c:v>
                </c:pt>
                <c:pt idx="9">
                  <c:v>校庭</c:v>
                </c:pt>
                <c:pt idx="10">
                  <c:v>その他</c:v>
                </c:pt>
              </c:strCache>
            </c:strRef>
          </c:cat>
          <c:val>
            <c:numRef>
              <c:f>'関東集計(2020)'!$B$20:$B$30</c:f>
              <c:numCache>
                <c:formatCode>#,##0_ </c:formatCode>
                <c:ptCount val="11"/>
                <c:pt idx="0">
                  <c:v>406</c:v>
                </c:pt>
                <c:pt idx="1">
                  <c:v>281</c:v>
                </c:pt>
                <c:pt idx="2">
                  <c:v>523</c:v>
                </c:pt>
                <c:pt idx="3">
                  <c:v>544</c:v>
                </c:pt>
                <c:pt idx="4">
                  <c:v>521</c:v>
                </c:pt>
                <c:pt idx="5">
                  <c:v>25</c:v>
                </c:pt>
                <c:pt idx="6">
                  <c:v>118</c:v>
                </c:pt>
                <c:pt idx="7">
                  <c:v>4</c:v>
                </c:pt>
                <c:pt idx="8">
                  <c:v>264</c:v>
                </c:pt>
                <c:pt idx="9">
                  <c:v>73</c:v>
                </c:pt>
                <c:pt idx="10">
                  <c:v>164</c:v>
                </c:pt>
              </c:numCache>
            </c:numRef>
          </c:val>
          <c:extLst>
            <c:ext xmlns:c16="http://schemas.microsoft.com/office/drawing/2014/chart" uri="{C3380CC4-5D6E-409C-BE32-E72D297353CC}">
              <c16:uniqueId val="{00000000-9977-41CA-9CFE-63AAE03CC6C7}"/>
            </c:ext>
          </c:extLst>
        </c:ser>
        <c:ser>
          <c:idx val="1"/>
          <c:order val="1"/>
          <c:tx>
            <c:strRef>
              <c:f>'関東集計(2020)'!$C$19</c:f>
              <c:strCache>
                <c:ptCount val="1"/>
                <c:pt idx="0">
                  <c:v>アカミタンポポ</c:v>
                </c:pt>
              </c:strCache>
            </c:strRef>
          </c:tx>
          <c:spPr>
            <a:solidFill>
              <a:schemeClr val="accent2"/>
            </a:solidFill>
            <a:ln>
              <a:noFill/>
            </a:ln>
            <a:effectLst/>
          </c:spPr>
          <c:invertIfNegative val="0"/>
          <c:cat>
            <c:strRef>
              <c:f>'関東集計(2020)'!$A$20:$A$30</c:f>
              <c:strCache>
                <c:ptCount val="11"/>
                <c:pt idx="0">
                  <c:v>畑・周辺</c:v>
                </c:pt>
                <c:pt idx="1">
                  <c:v>田・周辺</c:v>
                </c:pt>
                <c:pt idx="2">
                  <c:v>建て込んだ住宅・周辺</c:v>
                </c:pt>
                <c:pt idx="3">
                  <c:v>緑の多い住宅・周辺</c:v>
                </c:pt>
                <c:pt idx="4">
                  <c:v>公園</c:v>
                </c:pt>
                <c:pt idx="5">
                  <c:v>林</c:v>
                </c:pt>
                <c:pt idx="6">
                  <c:v>河川敷</c:v>
                </c:pt>
                <c:pt idx="7">
                  <c:v>海岸</c:v>
                </c:pt>
                <c:pt idx="8">
                  <c:v>草原</c:v>
                </c:pt>
                <c:pt idx="9">
                  <c:v>校庭</c:v>
                </c:pt>
                <c:pt idx="10">
                  <c:v>その他</c:v>
                </c:pt>
              </c:strCache>
            </c:strRef>
          </c:cat>
          <c:val>
            <c:numRef>
              <c:f>'関東集計(2020)'!$C$20:$C$30</c:f>
              <c:numCache>
                <c:formatCode>#,##0_ </c:formatCode>
                <c:ptCount val="11"/>
                <c:pt idx="0">
                  <c:v>55</c:v>
                </c:pt>
                <c:pt idx="1">
                  <c:v>34</c:v>
                </c:pt>
                <c:pt idx="2">
                  <c:v>73</c:v>
                </c:pt>
                <c:pt idx="3">
                  <c:v>73</c:v>
                </c:pt>
                <c:pt idx="4">
                  <c:v>67</c:v>
                </c:pt>
                <c:pt idx="5">
                  <c:v>7</c:v>
                </c:pt>
                <c:pt idx="6">
                  <c:v>13</c:v>
                </c:pt>
                <c:pt idx="7">
                  <c:v>1</c:v>
                </c:pt>
                <c:pt idx="8">
                  <c:v>34</c:v>
                </c:pt>
                <c:pt idx="9">
                  <c:v>6</c:v>
                </c:pt>
                <c:pt idx="10">
                  <c:v>15</c:v>
                </c:pt>
              </c:numCache>
            </c:numRef>
          </c:val>
          <c:extLst>
            <c:ext xmlns:c16="http://schemas.microsoft.com/office/drawing/2014/chart" uri="{C3380CC4-5D6E-409C-BE32-E72D297353CC}">
              <c16:uniqueId val="{00000001-9977-41CA-9CFE-63AAE03CC6C7}"/>
            </c:ext>
          </c:extLst>
        </c:ser>
        <c:ser>
          <c:idx val="2"/>
          <c:order val="2"/>
          <c:tx>
            <c:strRef>
              <c:f>'関東集計(2020)'!$D$19</c:f>
              <c:strCache>
                <c:ptCount val="1"/>
                <c:pt idx="0">
                  <c:v>シロバナタンポポ</c:v>
                </c:pt>
              </c:strCache>
            </c:strRef>
          </c:tx>
          <c:spPr>
            <a:solidFill>
              <a:schemeClr val="accent3"/>
            </a:solidFill>
            <a:ln>
              <a:noFill/>
            </a:ln>
            <a:effectLst/>
          </c:spPr>
          <c:invertIfNegative val="0"/>
          <c:cat>
            <c:strRef>
              <c:f>'関東集計(2020)'!$A$20:$A$30</c:f>
              <c:strCache>
                <c:ptCount val="11"/>
                <c:pt idx="0">
                  <c:v>畑・周辺</c:v>
                </c:pt>
                <c:pt idx="1">
                  <c:v>田・周辺</c:v>
                </c:pt>
                <c:pt idx="2">
                  <c:v>建て込んだ住宅・周辺</c:v>
                </c:pt>
                <c:pt idx="3">
                  <c:v>緑の多い住宅・周辺</c:v>
                </c:pt>
                <c:pt idx="4">
                  <c:v>公園</c:v>
                </c:pt>
                <c:pt idx="5">
                  <c:v>林</c:v>
                </c:pt>
                <c:pt idx="6">
                  <c:v>河川敷</c:v>
                </c:pt>
                <c:pt idx="7">
                  <c:v>海岸</c:v>
                </c:pt>
                <c:pt idx="8">
                  <c:v>草原</c:v>
                </c:pt>
                <c:pt idx="9">
                  <c:v>校庭</c:v>
                </c:pt>
                <c:pt idx="10">
                  <c:v>その他</c:v>
                </c:pt>
              </c:strCache>
            </c:strRef>
          </c:cat>
          <c:val>
            <c:numRef>
              <c:f>'関東集計(2020)'!$D$20:$D$30</c:f>
              <c:numCache>
                <c:formatCode>#,##0_ </c:formatCode>
                <c:ptCount val="11"/>
                <c:pt idx="0">
                  <c:v>33</c:v>
                </c:pt>
                <c:pt idx="1">
                  <c:v>23</c:v>
                </c:pt>
                <c:pt idx="2">
                  <c:v>39</c:v>
                </c:pt>
                <c:pt idx="3">
                  <c:v>40</c:v>
                </c:pt>
                <c:pt idx="4">
                  <c:v>43</c:v>
                </c:pt>
                <c:pt idx="5">
                  <c:v>7</c:v>
                </c:pt>
                <c:pt idx="6">
                  <c:v>15</c:v>
                </c:pt>
                <c:pt idx="7">
                  <c:v>0</c:v>
                </c:pt>
                <c:pt idx="8">
                  <c:v>17</c:v>
                </c:pt>
                <c:pt idx="9">
                  <c:v>2</c:v>
                </c:pt>
                <c:pt idx="10">
                  <c:v>3</c:v>
                </c:pt>
              </c:numCache>
            </c:numRef>
          </c:val>
          <c:extLst>
            <c:ext xmlns:c16="http://schemas.microsoft.com/office/drawing/2014/chart" uri="{C3380CC4-5D6E-409C-BE32-E72D297353CC}">
              <c16:uniqueId val="{00000002-9977-41CA-9CFE-63AAE03CC6C7}"/>
            </c:ext>
          </c:extLst>
        </c:ser>
        <c:ser>
          <c:idx val="3"/>
          <c:order val="3"/>
          <c:tx>
            <c:strRef>
              <c:f>'関東集計(2020)'!$E$19</c:f>
              <c:strCache>
                <c:ptCount val="1"/>
                <c:pt idx="0">
                  <c:v>カントウタンポポ</c:v>
                </c:pt>
              </c:strCache>
            </c:strRef>
          </c:tx>
          <c:spPr>
            <a:solidFill>
              <a:schemeClr val="accent4"/>
            </a:solidFill>
            <a:ln>
              <a:noFill/>
            </a:ln>
            <a:effectLst/>
          </c:spPr>
          <c:invertIfNegative val="0"/>
          <c:cat>
            <c:strRef>
              <c:f>'関東集計(2020)'!$A$20:$A$30</c:f>
              <c:strCache>
                <c:ptCount val="11"/>
                <c:pt idx="0">
                  <c:v>畑・周辺</c:v>
                </c:pt>
                <c:pt idx="1">
                  <c:v>田・周辺</c:v>
                </c:pt>
                <c:pt idx="2">
                  <c:v>建て込んだ住宅・周辺</c:v>
                </c:pt>
                <c:pt idx="3">
                  <c:v>緑の多い住宅・周辺</c:v>
                </c:pt>
                <c:pt idx="4">
                  <c:v>公園</c:v>
                </c:pt>
                <c:pt idx="5">
                  <c:v>林</c:v>
                </c:pt>
                <c:pt idx="6">
                  <c:v>河川敷</c:v>
                </c:pt>
                <c:pt idx="7">
                  <c:v>海岸</c:v>
                </c:pt>
                <c:pt idx="8">
                  <c:v>草原</c:v>
                </c:pt>
                <c:pt idx="9">
                  <c:v>校庭</c:v>
                </c:pt>
                <c:pt idx="10">
                  <c:v>その他</c:v>
                </c:pt>
              </c:strCache>
            </c:strRef>
          </c:cat>
          <c:val>
            <c:numRef>
              <c:f>'関東集計(2020)'!$E$20:$E$30</c:f>
              <c:numCache>
                <c:formatCode>#,##0_ </c:formatCode>
                <c:ptCount val="11"/>
                <c:pt idx="0">
                  <c:v>129</c:v>
                </c:pt>
                <c:pt idx="1">
                  <c:v>74</c:v>
                </c:pt>
                <c:pt idx="2">
                  <c:v>183</c:v>
                </c:pt>
                <c:pt idx="3">
                  <c:v>183</c:v>
                </c:pt>
                <c:pt idx="4">
                  <c:v>168</c:v>
                </c:pt>
                <c:pt idx="5">
                  <c:v>13</c:v>
                </c:pt>
                <c:pt idx="6">
                  <c:v>42</c:v>
                </c:pt>
                <c:pt idx="7">
                  <c:v>2</c:v>
                </c:pt>
                <c:pt idx="8">
                  <c:v>88</c:v>
                </c:pt>
                <c:pt idx="9">
                  <c:v>28</c:v>
                </c:pt>
                <c:pt idx="10">
                  <c:v>59</c:v>
                </c:pt>
              </c:numCache>
            </c:numRef>
          </c:val>
          <c:extLst>
            <c:ext xmlns:c16="http://schemas.microsoft.com/office/drawing/2014/chart" uri="{C3380CC4-5D6E-409C-BE32-E72D297353CC}">
              <c16:uniqueId val="{00000003-9977-41CA-9CFE-63AAE03CC6C7}"/>
            </c:ext>
          </c:extLst>
        </c:ser>
        <c:dLbls>
          <c:showLegendKey val="0"/>
          <c:showVal val="0"/>
          <c:showCatName val="0"/>
          <c:showSerName val="0"/>
          <c:showPercent val="0"/>
          <c:showBubbleSize val="0"/>
        </c:dLbls>
        <c:gapWidth val="219"/>
        <c:overlap val="-27"/>
        <c:axId val="508372816"/>
        <c:axId val="508375168"/>
      </c:barChart>
      <c:catAx>
        <c:axId val="508372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508375168"/>
        <c:crosses val="autoZero"/>
        <c:auto val="1"/>
        <c:lblAlgn val="ctr"/>
        <c:lblOffset val="100"/>
        <c:noMultiLvlLbl val="0"/>
      </c:catAx>
      <c:valAx>
        <c:axId val="508375168"/>
        <c:scaling>
          <c:orientation val="minMax"/>
        </c:scaling>
        <c:delete val="0"/>
        <c:axPos val="l"/>
        <c:majorGridlines>
          <c:spPr>
            <a:ln w="9525" cap="flat" cmpd="sng" algn="ctr">
              <a:solidFill>
                <a:schemeClr val="tx1">
                  <a:lumMod val="15000"/>
                  <a:lumOff val="85000"/>
                </a:schemeClr>
              </a:solidFill>
              <a:round/>
            </a:ln>
            <a:effectLst/>
          </c:spPr>
        </c:majorGridlines>
        <c:numFmt formatCode="#,##0_ "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50837281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ja-JP" altLang="en-US" dirty="0" smtClean="0"/>
              <a:t>種類と地表面の状況</a:t>
            </a:r>
            <a:endParaRPr lang="ja-JP" altLang="en-US" dirty="0"/>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barChart>
        <c:barDir val="col"/>
        <c:grouping val="clustered"/>
        <c:varyColors val="0"/>
        <c:ser>
          <c:idx val="0"/>
          <c:order val="0"/>
          <c:tx>
            <c:strRef>
              <c:f>'関東集計(2020)'!$H$19</c:f>
              <c:strCache>
                <c:ptCount val="1"/>
                <c:pt idx="0">
                  <c:v>セイヨウタンポポ</c:v>
                </c:pt>
              </c:strCache>
            </c:strRef>
          </c:tx>
          <c:spPr>
            <a:solidFill>
              <a:schemeClr val="accent1"/>
            </a:solidFill>
            <a:ln>
              <a:noFill/>
            </a:ln>
            <a:effectLst/>
          </c:spPr>
          <c:invertIfNegative val="0"/>
          <c:cat>
            <c:strRef>
              <c:f>'関東集計(2020)'!$G$20:$G$25</c:f>
              <c:strCache>
                <c:ptCount val="6"/>
                <c:pt idx="0">
                  <c:v>コンクリートなどに囲まれている</c:v>
                </c:pt>
                <c:pt idx="1">
                  <c:v>雑草が密生している</c:v>
                </c:pt>
                <c:pt idx="2">
                  <c:v>雑草がまばらに生息</c:v>
                </c:pt>
                <c:pt idx="3">
                  <c:v>タンポポが群生</c:v>
                </c:pt>
                <c:pt idx="4">
                  <c:v>ほぼ全面が土</c:v>
                </c:pt>
                <c:pt idx="5">
                  <c:v>その他</c:v>
                </c:pt>
              </c:strCache>
            </c:strRef>
          </c:cat>
          <c:val>
            <c:numRef>
              <c:f>'関東集計(2020)'!$H$20:$H$25</c:f>
              <c:numCache>
                <c:formatCode>#,##0_ </c:formatCode>
                <c:ptCount val="6"/>
                <c:pt idx="0">
                  <c:v>402</c:v>
                </c:pt>
                <c:pt idx="1">
                  <c:v>1256</c:v>
                </c:pt>
                <c:pt idx="2">
                  <c:v>878</c:v>
                </c:pt>
                <c:pt idx="3">
                  <c:v>154</c:v>
                </c:pt>
                <c:pt idx="4">
                  <c:v>179</c:v>
                </c:pt>
                <c:pt idx="5">
                  <c:v>54</c:v>
                </c:pt>
              </c:numCache>
            </c:numRef>
          </c:val>
          <c:extLst>
            <c:ext xmlns:c16="http://schemas.microsoft.com/office/drawing/2014/chart" uri="{C3380CC4-5D6E-409C-BE32-E72D297353CC}">
              <c16:uniqueId val="{00000000-5FBC-4D3A-AE69-051A12B86E82}"/>
            </c:ext>
          </c:extLst>
        </c:ser>
        <c:ser>
          <c:idx val="1"/>
          <c:order val="1"/>
          <c:tx>
            <c:strRef>
              <c:f>'関東集計(2020)'!$I$19</c:f>
              <c:strCache>
                <c:ptCount val="1"/>
                <c:pt idx="0">
                  <c:v>アカミタンポポ</c:v>
                </c:pt>
              </c:strCache>
            </c:strRef>
          </c:tx>
          <c:spPr>
            <a:solidFill>
              <a:schemeClr val="accent2"/>
            </a:solidFill>
            <a:ln>
              <a:noFill/>
            </a:ln>
            <a:effectLst/>
          </c:spPr>
          <c:invertIfNegative val="0"/>
          <c:cat>
            <c:strRef>
              <c:f>'関東集計(2020)'!$G$20:$G$25</c:f>
              <c:strCache>
                <c:ptCount val="6"/>
                <c:pt idx="0">
                  <c:v>コンクリートなどに囲まれている</c:v>
                </c:pt>
                <c:pt idx="1">
                  <c:v>雑草が密生している</c:v>
                </c:pt>
                <c:pt idx="2">
                  <c:v>雑草がまばらに生息</c:v>
                </c:pt>
                <c:pt idx="3">
                  <c:v>タンポポが群生</c:v>
                </c:pt>
                <c:pt idx="4">
                  <c:v>ほぼ全面が土</c:v>
                </c:pt>
                <c:pt idx="5">
                  <c:v>その他</c:v>
                </c:pt>
              </c:strCache>
            </c:strRef>
          </c:cat>
          <c:val>
            <c:numRef>
              <c:f>'関東集計(2020)'!$I$20:$I$25</c:f>
              <c:numCache>
                <c:formatCode>#,##0_ </c:formatCode>
                <c:ptCount val="6"/>
                <c:pt idx="0">
                  <c:v>49</c:v>
                </c:pt>
                <c:pt idx="1">
                  <c:v>176</c:v>
                </c:pt>
                <c:pt idx="2">
                  <c:v>93</c:v>
                </c:pt>
                <c:pt idx="3">
                  <c:v>23</c:v>
                </c:pt>
                <c:pt idx="4">
                  <c:v>31</c:v>
                </c:pt>
                <c:pt idx="5">
                  <c:v>6</c:v>
                </c:pt>
              </c:numCache>
            </c:numRef>
          </c:val>
          <c:extLst>
            <c:ext xmlns:c16="http://schemas.microsoft.com/office/drawing/2014/chart" uri="{C3380CC4-5D6E-409C-BE32-E72D297353CC}">
              <c16:uniqueId val="{00000001-5FBC-4D3A-AE69-051A12B86E82}"/>
            </c:ext>
          </c:extLst>
        </c:ser>
        <c:ser>
          <c:idx val="2"/>
          <c:order val="2"/>
          <c:tx>
            <c:strRef>
              <c:f>'関東集計(2020)'!$J$19</c:f>
              <c:strCache>
                <c:ptCount val="1"/>
                <c:pt idx="0">
                  <c:v>シロバナタンポポ</c:v>
                </c:pt>
              </c:strCache>
            </c:strRef>
          </c:tx>
          <c:spPr>
            <a:solidFill>
              <a:schemeClr val="accent3"/>
            </a:solidFill>
            <a:ln>
              <a:noFill/>
            </a:ln>
            <a:effectLst/>
          </c:spPr>
          <c:invertIfNegative val="0"/>
          <c:cat>
            <c:strRef>
              <c:f>'関東集計(2020)'!$G$20:$G$25</c:f>
              <c:strCache>
                <c:ptCount val="6"/>
                <c:pt idx="0">
                  <c:v>コンクリートなどに囲まれている</c:v>
                </c:pt>
                <c:pt idx="1">
                  <c:v>雑草が密生している</c:v>
                </c:pt>
                <c:pt idx="2">
                  <c:v>雑草がまばらに生息</c:v>
                </c:pt>
                <c:pt idx="3">
                  <c:v>タンポポが群生</c:v>
                </c:pt>
                <c:pt idx="4">
                  <c:v>ほぼ全面が土</c:v>
                </c:pt>
                <c:pt idx="5">
                  <c:v>その他</c:v>
                </c:pt>
              </c:strCache>
            </c:strRef>
          </c:cat>
          <c:val>
            <c:numRef>
              <c:f>'関東集計(2020)'!$J$20:$J$25</c:f>
              <c:numCache>
                <c:formatCode>#,##0_ </c:formatCode>
                <c:ptCount val="6"/>
                <c:pt idx="0">
                  <c:v>20</c:v>
                </c:pt>
                <c:pt idx="1">
                  <c:v>114</c:v>
                </c:pt>
                <c:pt idx="2">
                  <c:v>59</c:v>
                </c:pt>
                <c:pt idx="3">
                  <c:v>11</c:v>
                </c:pt>
                <c:pt idx="4">
                  <c:v>15</c:v>
                </c:pt>
                <c:pt idx="5">
                  <c:v>3</c:v>
                </c:pt>
              </c:numCache>
            </c:numRef>
          </c:val>
          <c:extLst>
            <c:ext xmlns:c16="http://schemas.microsoft.com/office/drawing/2014/chart" uri="{C3380CC4-5D6E-409C-BE32-E72D297353CC}">
              <c16:uniqueId val="{00000002-5FBC-4D3A-AE69-051A12B86E82}"/>
            </c:ext>
          </c:extLst>
        </c:ser>
        <c:ser>
          <c:idx val="3"/>
          <c:order val="3"/>
          <c:tx>
            <c:strRef>
              <c:f>'関東集計(2020)'!$K$19</c:f>
              <c:strCache>
                <c:ptCount val="1"/>
                <c:pt idx="0">
                  <c:v>カントウタンポポ</c:v>
                </c:pt>
              </c:strCache>
            </c:strRef>
          </c:tx>
          <c:spPr>
            <a:solidFill>
              <a:schemeClr val="accent4"/>
            </a:solidFill>
            <a:ln>
              <a:noFill/>
            </a:ln>
            <a:effectLst/>
          </c:spPr>
          <c:invertIfNegative val="0"/>
          <c:cat>
            <c:strRef>
              <c:f>'関東集計(2020)'!$G$20:$G$25</c:f>
              <c:strCache>
                <c:ptCount val="6"/>
                <c:pt idx="0">
                  <c:v>コンクリートなどに囲まれている</c:v>
                </c:pt>
                <c:pt idx="1">
                  <c:v>雑草が密生している</c:v>
                </c:pt>
                <c:pt idx="2">
                  <c:v>雑草がまばらに生息</c:v>
                </c:pt>
                <c:pt idx="3">
                  <c:v>タンポポが群生</c:v>
                </c:pt>
                <c:pt idx="4">
                  <c:v>ほぼ全面が土</c:v>
                </c:pt>
                <c:pt idx="5">
                  <c:v>その他</c:v>
                </c:pt>
              </c:strCache>
            </c:strRef>
          </c:cat>
          <c:val>
            <c:numRef>
              <c:f>'関東集計(2020)'!$K$20:$K$25</c:f>
              <c:numCache>
                <c:formatCode>#,##0_ </c:formatCode>
                <c:ptCount val="6"/>
                <c:pt idx="0">
                  <c:v>149</c:v>
                </c:pt>
                <c:pt idx="1">
                  <c:v>425</c:v>
                </c:pt>
                <c:pt idx="2">
                  <c:v>279</c:v>
                </c:pt>
                <c:pt idx="3">
                  <c:v>65</c:v>
                </c:pt>
                <c:pt idx="4">
                  <c:v>39</c:v>
                </c:pt>
                <c:pt idx="5">
                  <c:v>12</c:v>
                </c:pt>
              </c:numCache>
            </c:numRef>
          </c:val>
          <c:extLst>
            <c:ext xmlns:c16="http://schemas.microsoft.com/office/drawing/2014/chart" uri="{C3380CC4-5D6E-409C-BE32-E72D297353CC}">
              <c16:uniqueId val="{00000003-5FBC-4D3A-AE69-051A12B86E82}"/>
            </c:ext>
          </c:extLst>
        </c:ser>
        <c:dLbls>
          <c:showLegendKey val="0"/>
          <c:showVal val="0"/>
          <c:showCatName val="0"/>
          <c:showSerName val="0"/>
          <c:showPercent val="0"/>
          <c:showBubbleSize val="0"/>
        </c:dLbls>
        <c:gapWidth val="219"/>
        <c:overlap val="-27"/>
        <c:axId val="436815952"/>
        <c:axId val="436817520"/>
      </c:barChart>
      <c:catAx>
        <c:axId val="436815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436817520"/>
        <c:crosses val="autoZero"/>
        <c:auto val="1"/>
        <c:lblAlgn val="ctr"/>
        <c:lblOffset val="100"/>
        <c:noMultiLvlLbl val="0"/>
      </c:catAx>
      <c:valAx>
        <c:axId val="436817520"/>
        <c:scaling>
          <c:orientation val="minMax"/>
        </c:scaling>
        <c:delete val="0"/>
        <c:axPos val="l"/>
        <c:majorGridlines>
          <c:spPr>
            <a:ln w="9525" cap="flat" cmpd="sng" algn="ctr">
              <a:solidFill>
                <a:schemeClr val="tx1">
                  <a:lumMod val="15000"/>
                  <a:lumOff val="85000"/>
                </a:schemeClr>
              </a:solidFill>
              <a:round/>
            </a:ln>
            <a:effectLst/>
          </c:spPr>
        </c:majorGridlines>
        <c:numFmt formatCode="#,##0_ "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43681595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ja-JP" altLang="en-US" dirty="0" smtClean="0"/>
              <a:t>種類と地表面の状況</a:t>
            </a:r>
            <a:endParaRPr lang="ja-JP" altLang="en-US" dirty="0"/>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barChart>
        <c:barDir val="col"/>
        <c:grouping val="clustered"/>
        <c:varyColors val="0"/>
        <c:ser>
          <c:idx val="0"/>
          <c:order val="0"/>
          <c:tx>
            <c:strRef>
              <c:f>'全国集計(2019)'!$H$51</c:f>
              <c:strCache>
                <c:ptCount val="1"/>
                <c:pt idx="0">
                  <c:v>セイヨウタンポポ</c:v>
                </c:pt>
              </c:strCache>
            </c:strRef>
          </c:tx>
          <c:spPr>
            <a:solidFill>
              <a:schemeClr val="accent1"/>
            </a:solidFill>
            <a:ln>
              <a:noFill/>
            </a:ln>
            <a:effectLst/>
          </c:spPr>
          <c:invertIfNegative val="0"/>
          <c:cat>
            <c:strRef>
              <c:f>'全国集計(2019)'!$G$52:$G$57</c:f>
              <c:strCache>
                <c:ptCount val="6"/>
                <c:pt idx="0">
                  <c:v>コンクリートなどに囲まれている</c:v>
                </c:pt>
                <c:pt idx="1">
                  <c:v>雑草が密生している</c:v>
                </c:pt>
                <c:pt idx="2">
                  <c:v>雑草がまばらに生息</c:v>
                </c:pt>
                <c:pt idx="3">
                  <c:v>タンポポが群生</c:v>
                </c:pt>
                <c:pt idx="4">
                  <c:v>ほぼ全面が土</c:v>
                </c:pt>
                <c:pt idx="5">
                  <c:v>その他</c:v>
                </c:pt>
              </c:strCache>
            </c:strRef>
          </c:cat>
          <c:val>
            <c:numRef>
              <c:f>'全国集計(2019)'!$H$52:$H$57</c:f>
              <c:numCache>
                <c:formatCode>#,##0_ </c:formatCode>
                <c:ptCount val="6"/>
                <c:pt idx="0">
                  <c:v>77</c:v>
                </c:pt>
                <c:pt idx="1">
                  <c:v>463</c:v>
                </c:pt>
                <c:pt idx="2">
                  <c:v>249</c:v>
                </c:pt>
                <c:pt idx="3">
                  <c:v>62</c:v>
                </c:pt>
                <c:pt idx="4">
                  <c:v>25</c:v>
                </c:pt>
                <c:pt idx="5">
                  <c:v>7</c:v>
                </c:pt>
              </c:numCache>
            </c:numRef>
          </c:val>
          <c:extLst>
            <c:ext xmlns:c16="http://schemas.microsoft.com/office/drawing/2014/chart" uri="{C3380CC4-5D6E-409C-BE32-E72D297353CC}">
              <c16:uniqueId val="{00000000-0E2F-467B-BE2D-95C22B611A68}"/>
            </c:ext>
          </c:extLst>
        </c:ser>
        <c:ser>
          <c:idx val="1"/>
          <c:order val="1"/>
          <c:tx>
            <c:strRef>
              <c:f>'全国集計(2019)'!$I$51</c:f>
              <c:strCache>
                <c:ptCount val="1"/>
                <c:pt idx="0">
                  <c:v>アカミタンポポ</c:v>
                </c:pt>
              </c:strCache>
            </c:strRef>
          </c:tx>
          <c:spPr>
            <a:solidFill>
              <a:schemeClr val="accent2"/>
            </a:solidFill>
            <a:ln>
              <a:noFill/>
            </a:ln>
            <a:effectLst/>
          </c:spPr>
          <c:invertIfNegative val="0"/>
          <c:cat>
            <c:strRef>
              <c:f>'全国集計(2019)'!$G$52:$G$57</c:f>
              <c:strCache>
                <c:ptCount val="6"/>
                <c:pt idx="0">
                  <c:v>コンクリートなどに囲まれている</c:v>
                </c:pt>
                <c:pt idx="1">
                  <c:v>雑草が密生している</c:v>
                </c:pt>
                <c:pt idx="2">
                  <c:v>雑草がまばらに生息</c:v>
                </c:pt>
                <c:pt idx="3">
                  <c:v>タンポポが群生</c:v>
                </c:pt>
                <c:pt idx="4">
                  <c:v>ほぼ全面が土</c:v>
                </c:pt>
                <c:pt idx="5">
                  <c:v>その他</c:v>
                </c:pt>
              </c:strCache>
            </c:strRef>
          </c:cat>
          <c:val>
            <c:numRef>
              <c:f>'全国集計(2019)'!$I$52:$I$57</c:f>
              <c:numCache>
                <c:formatCode>#,##0_ </c:formatCode>
                <c:ptCount val="6"/>
                <c:pt idx="0">
                  <c:v>8</c:v>
                </c:pt>
                <c:pt idx="1">
                  <c:v>34</c:v>
                </c:pt>
                <c:pt idx="2">
                  <c:v>19</c:v>
                </c:pt>
                <c:pt idx="3">
                  <c:v>1</c:v>
                </c:pt>
                <c:pt idx="4">
                  <c:v>7</c:v>
                </c:pt>
                <c:pt idx="5">
                  <c:v>0</c:v>
                </c:pt>
              </c:numCache>
            </c:numRef>
          </c:val>
          <c:extLst>
            <c:ext xmlns:c16="http://schemas.microsoft.com/office/drawing/2014/chart" uri="{C3380CC4-5D6E-409C-BE32-E72D297353CC}">
              <c16:uniqueId val="{00000001-0E2F-467B-BE2D-95C22B611A68}"/>
            </c:ext>
          </c:extLst>
        </c:ser>
        <c:ser>
          <c:idx val="2"/>
          <c:order val="2"/>
          <c:tx>
            <c:strRef>
              <c:f>'全国集計(2019)'!$J$51</c:f>
              <c:strCache>
                <c:ptCount val="1"/>
                <c:pt idx="0">
                  <c:v>シロバナタンポポ</c:v>
                </c:pt>
              </c:strCache>
            </c:strRef>
          </c:tx>
          <c:spPr>
            <a:solidFill>
              <a:schemeClr val="accent3"/>
            </a:solidFill>
            <a:ln>
              <a:noFill/>
            </a:ln>
            <a:effectLst/>
          </c:spPr>
          <c:invertIfNegative val="0"/>
          <c:cat>
            <c:strRef>
              <c:f>'全国集計(2019)'!$G$52:$G$57</c:f>
              <c:strCache>
                <c:ptCount val="6"/>
                <c:pt idx="0">
                  <c:v>コンクリートなどに囲まれている</c:v>
                </c:pt>
                <c:pt idx="1">
                  <c:v>雑草が密生している</c:v>
                </c:pt>
                <c:pt idx="2">
                  <c:v>雑草がまばらに生息</c:v>
                </c:pt>
                <c:pt idx="3">
                  <c:v>タンポポが群生</c:v>
                </c:pt>
                <c:pt idx="4">
                  <c:v>ほぼ全面が土</c:v>
                </c:pt>
                <c:pt idx="5">
                  <c:v>その他</c:v>
                </c:pt>
              </c:strCache>
            </c:strRef>
          </c:cat>
          <c:val>
            <c:numRef>
              <c:f>'全国集計(2019)'!$J$52:$J$57</c:f>
              <c:numCache>
                <c:formatCode>#,##0_ </c:formatCode>
                <c:ptCount val="6"/>
                <c:pt idx="0">
                  <c:v>7</c:v>
                </c:pt>
                <c:pt idx="1">
                  <c:v>28</c:v>
                </c:pt>
                <c:pt idx="2">
                  <c:v>14</c:v>
                </c:pt>
                <c:pt idx="3">
                  <c:v>2</c:v>
                </c:pt>
                <c:pt idx="4">
                  <c:v>1</c:v>
                </c:pt>
                <c:pt idx="5">
                  <c:v>1</c:v>
                </c:pt>
              </c:numCache>
            </c:numRef>
          </c:val>
          <c:extLst>
            <c:ext xmlns:c16="http://schemas.microsoft.com/office/drawing/2014/chart" uri="{C3380CC4-5D6E-409C-BE32-E72D297353CC}">
              <c16:uniqueId val="{00000002-0E2F-467B-BE2D-95C22B611A68}"/>
            </c:ext>
          </c:extLst>
        </c:ser>
        <c:ser>
          <c:idx val="3"/>
          <c:order val="3"/>
          <c:tx>
            <c:strRef>
              <c:f>'全国集計(2019)'!$K$51</c:f>
              <c:strCache>
                <c:ptCount val="1"/>
                <c:pt idx="0">
                  <c:v>カントウタンポポ</c:v>
                </c:pt>
              </c:strCache>
            </c:strRef>
          </c:tx>
          <c:spPr>
            <a:solidFill>
              <a:schemeClr val="accent4"/>
            </a:solidFill>
            <a:ln>
              <a:noFill/>
            </a:ln>
            <a:effectLst/>
          </c:spPr>
          <c:invertIfNegative val="0"/>
          <c:cat>
            <c:strRef>
              <c:f>'全国集計(2019)'!$G$52:$G$57</c:f>
              <c:strCache>
                <c:ptCount val="6"/>
                <c:pt idx="0">
                  <c:v>コンクリートなどに囲まれている</c:v>
                </c:pt>
                <c:pt idx="1">
                  <c:v>雑草が密生している</c:v>
                </c:pt>
                <c:pt idx="2">
                  <c:v>雑草がまばらに生息</c:v>
                </c:pt>
                <c:pt idx="3">
                  <c:v>タンポポが群生</c:v>
                </c:pt>
                <c:pt idx="4">
                  <c:v>ほぼ全面が土</c:v>
                </c:pt>
                <c:pt idx="5">
                  <c:v>その他</c:v>
                </c:pt>
              </c:strCache>
            </c:strRef>
          </c:cat>
          <c:val>
            <c:numRef>
              <c:f>'全国集計(2019)'!$K$52:$K$57</c:f>
              <c:numCache>
                <c:formatCode>#,##0_ </c:formatCode>
                <c:ptCount val="6"/>
                <c:pt idx="0">
                  <c:v>22</c:v>
                </c:pt>
                <c:pt idx="1">
                  <c:v>92</c:v>
                </c:pt>
                <c:pt idx="2">
                  <c:v>51</c:v>
                </c:pt>
                <c:pt idx="3">
                  <c:v>16</c:v>
                </c:pt>
                <c:pt idx="4">
                  <c:v>3</c:v>
                </c:pt>
                <c:pt idx="5">
                  <c:v>3</c:v>
                </c:pt>
              </c:numCache>
            </c:numRef>
          </c:val>
          <c:extLst>
            <c:ext xmlns:c16="http://schemas.microsoft.com/office/drawing/2014/chart" uri="{C3380CC4-5D6E-409C-BE32-E72D297353CC}">
              <c16:uniqueId val="{00000003-0E2F-467B-BE2D-95C22B611A68}"/>
            </c:ext>
          </c:extLst>
        </c:ser>
        <c:dLbls>
          <c:showLegendKey val="0"/>
          <c:showVal val="0"/>
          <c:showCatName val="0"/>
          <c:showSerName val="0"/>
          <c:showPercent val="0"/>
          <c:showBubbleSize val="0"/>
        </c:dLbls>
        <c:gapWidth val="219"/>
        <c:overlap val="-27"/>
        <c:axId val="554720688"/>
        <c:axId val="554713800"/>
      </c:barChart>
      <c:catAx>
        <c:axId val="5547206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554713800"/>
        <c:crosses val="autoZero"/>
        <c:auto val="1"/>
        <c:lblAlgn val="ctr"/>
        <c:lblOffset val="100"/>
        <c:noMultiLvlLbl val="0"/>
      </c:catAx>
      <c:valAx>
        <c:axId val="554713800"/>
        <c:scaling>
          <c:orientation val="minMax"/>
        </c:scaling>
        <c:delete val="0"/>
        <c:axPos val="l"/>
        <c:majorGridlines>
          <c:spPr>
            <a:ln w="9525" cap="flat" cmpd="sng" algn="ctr">
              <a:solidFill>
                <a:schemeClr val="tx1">
                  <a:lumMod val="15000"/>
                  <a:lumOff val="85000"/>
                </a:schemeClr>
              </a:solidFill>
              <a:round/>
            </a:ln>
            <a:effectLst/>
          </c:spPr>
        </c:majorGridlines>
        <c:numFmt formatCode="#,##0_ "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55472068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ja-JP" altLang="en-US" dirty="0" smtClean="0"/>
              <a:t>種類と生育環境</a:t>
            </a:r>
            <a:endParaRPr lang="ja-JP" altLang="en-US" dirty="0"/>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barChart>
        <c:barDir val="col"/>
        <c:grouping val="clustered"/>
        <c:varyColors val="0"/>
        <c:ser>
          <c:idx val="0"/>
          <c:order val="0"/>
          <c:tx>
            <c:strRef>
              <c:f>'全国集計(2019)'!$B$51</c:f>
              <c:strCache>
                <c:ptCount val="1"/>
                <c:pt idx="0">
                  <c:v>セイヨウタンポポ</c:v>
                </c:pt>
              </c:strCache>
            </c:strRef>
          </c:tx>
          <c:spPr>
            <a:solidFill>
              <a:schemeClr val="accent1"/>
            </a:solidFill>
            <a:ln>
              <a:noFill/>
            </a:ln>
            <a:effectLst/>
          </c:spPr>
          <c:invertIfNegative val="0"/>
          <c:cat>
            <c:strRef>
              <c:f>'全国集計(2019)'!$A$52:$A$62</c:f>
              <c:strCache>
                <c:ptCount val="11"/>
                <c:pt idx="0">
                  <c:v>畑・周辺</c:v>
                </c:pt>
                <c:pt idx="1">
                  <c:v>田・周辺</c:v>
                </c:pt>
                <c:pt idx="2">
                  <c:v>建て込んだ住宅・周辺</c:v>
                </c:pt>
                <c:pt idx="3">
                  <c:v>緑の多い住宅・周辺</c:v>
                </c:pt>
                <c:pt idx="4">
                  <c:v>公園</c:v>
                </c:pt>
                <c:pt idx="5">
                  <c:v>林</c:v>
                </c:pt>
                <c:pt idx="6">
                  <c:v>河川敷</c:v>
                </c:pt>
                <c:pt idx="7">
                  <c:v>海岸</c:v>
                </c:pt>
                <c:pt idx="8">
                  <c:v>草原</c:v>
                </c:pt>
                <c:pt idx="9">
                  <c:v>校庭</c:v>
                </c:pt>
                <c:pt idx="10">
                  <c:v>その他</c:v>
                </c:pt>
              </c:strCache>
            </c:strRef>
          </c:cat>
          <c:val>
            <c:numRef>
              <c:f>'全国集計(2019)'!$B$52:$B$62</c:f>
              <c:numCache>
                <c:formatCode>#,##0_ </c:formatCode>
                <c:ptCount val="11"/>
                <c:pt idx="0">
                  <c:v>188</c:v>
                </c:pt>
                <c:pt idx="1">
                  <c:v>117</c:v>
                </c:pt>
                <c:pt idx="2">
                  <c:v>131</c:v>
                </c:pt>
                <c:pt idx="3">
                  <c:v>215</c:v>
                </c:pt>
                <c:pt idx="4">
                  <c:v>98</c:v>
                </c:pt>
                <c:pt idx="5">
                  <c:v>4</c:v>
                </c:pt>
                <c:pt idx="6">
                  <c:v>7</c:v>
                </c:pt>
                <c:pt idx="7">
                  <c:v>3</c:v>
                </c:pt>
                <c:pt idx="8">
                  <c:v>57</c:v>
                </c:pt>
                <c:pt idx="9">
                  <c:v>24</c:v>
                </c:pt>
                <c:pt idx="10">
                  <c:v>39</c:v>
                </c:pt>
              </c:numCache>
            </c:numRef>
          </c:val>
          <c:extLst>
            <c:ext xmlns:c16="http://schemas.microsoft.com/office/drawing/2014/chart" uri="{C3380CC4-5D6E-409C-BE32-E72D297353CC}">
              <c16:uniqueId val="{00000000-B52D-4CA4-A584-A4866202DD36}"/>
            </c:ext>
          </c:extLst>
        </c:ser>
        <c:ser>
          <c:idx val="1"/>
          <c:order val="1"/>
          <c:tx>
            <c:strRef>
              <c:f>'全国集計(2019)'!$C$51</c:f>
              <c:strCache>
                <c:ptCount val="1"/>
                <c:pt idx="0">
                  <c:v>アカミタンポポ</c:v>
                </c:pt>
              </c:strCache>
            </c:strRef>
          </c:tx>
          <c:spPr>
            <a:solidFill>
              <a:schemeClr val="accent2"/>
            </a:solidFill>
            <a:ln>
              <a:noFill/>
            </a:ln>
            <a:effectLst/>
          </c:spPr>
          <c:invertIfNegative val="0"/>
          <c:cat>
            <c:strRef>
              <c:f>'全国集計(2019)'!$A$52:$A$62</c:f>
              <c:strCache>
                <c:ptCount val="11"/>
                <c:pt idx="0">
                  <c:v>畑・周辺</c:v>
                </c:pt>
                <c:pt idx="1">
                  <c:v>田・周辺</c:v>
                </c:pt>
                <c:pt idx="2">
                  <c:v>建て込んだ住宅・周辺</c:v>
                </c:pt>
                <c:pt idx="3">
                  <c:v>緑の多い住宅・周辺</c:v>
                </c:pt>
                <c:pt idx="4">
                  <c:v>公園</c:v>
                </c:pt>
                <c:pt idx="5">
                  <c:v>林</c:v>
                </c:pt>
                <c:pt idx="6">
                  <c:v>河川敷</c:v>
                </c:pt>
                <c:pt idx="7">
                  <c:v>海岸</c:v>
                </c:pt>
                <c:pt idx="8">
                  <c:v>草原</c:v>
                </c:pt>
                <c:pt idx="9">
                  <c:v>校庭</c:v>
                </c:pt>
                <c:pt idx="10">
                  <c:v>その他</c:v>
                </c:pt>
              </c:strCache>
            </c:strRef>
          </c:cat>
          <c:val>
            <c:numRef>
              <c:f>'全国集計(2019)'!$C$52:$C$62</c:f>
              <c:numCache>
                <c:formatCode>#,##0_ </c:formatCode>
                <c:ptCount val="11"/>
                <c:pt idx="0">
                  <c:v>13</c:v>
                </c:pt>
                <c:pt idx="1">
                  <c:v>17</c:v>
                </c:pt>
                <c:pt idx="2">
                  <c:v>12</c:v>
                </c:pt>
                <c:pt idx="3">
                  <c:v>18</c:v>
                </c:pt>
                <c:pt idx="4">
                  <c:v>4</c:v>
                </c:pt>
                <c:pt idx="5">
                  <c:v>0</c:v>
                </c:pt>
                <c:pt idx="6">
                  <c:v>2</c:v>
                </c:pt>
                <c:pt idx="7">
                  <c:v>0</c:v>
                </c:pt>
                <c:pt idx="8">
                  <c:v>1</c:v>
                </c:pt>
                <c:pt idx="9">
                  <c:v>1</c:v>
                </c:pt>
                <c:pt idx="10">
                  <c:v>1</c:v>
                </c:pt>
              </c:numCache>
            </c:numRef>
          </c:val>
          <c:extLst>
            <c:ext xmlns:c16="http://schemas.microsoft.com/office/drawing/2014/chart" uri="{C3380CC4-5D6E-409C-BE32-E72D297353CC}">
              <c16:uniqueId val="{00000001-B52D-4CA4-A584-A4866202DD36}"/>
            </c:ext>
          </c:extLst>
        </c:ser>
        <c:ser>
          <c:idx val="2"/>
          <c:order val="2"/>
          <c:tx>
            <c:strRef>
              <c:f>'全国集計(2019)'!$D$51</c:f>
              <c:strCache>
                <c:ptCount val="1"/>
                <c:pt idx="0">
                  <c:v>シロバナタンポポ</c:v>
                </c:pt>
              </c:strCache>
            </c:strRef>
          </c:tx>
          <c:spPr>
            <a:solidFill>
              <a:schemeClr val="accent3"/>
            </a:solidFill>
            <a:ln>
              <a:noFill/>
            </a:ln>
            <a:effectLst/>
          </c:spPr>
          <c:invertIfNegative val="0"/>
          <c:cat>
            <c:strRef>
              <c:f>'全国集計(2019)'!$A$52:$A$62</c:f>
              <c:strCache>
                <c:ptCount val="11"/>
                <c:pt idx="0">
                  <c:v>畑・周辺</c:v>
                </c:pt>
                <c:pt idx="1">
                  <c:v>田・周辺</c:v>
                </c:pt>
                <c:pt idx="2">
                  <c:v>建て込んだ住宅・周辺</c:v>
                </c:pt>
                <c:pt idx="3">
                  <c:v>緑の多い住宅・周辺</c:v>
                </c:pt>
                <c:pt idx="4">
                  <c:v>公園</c:v>
                </c:pt>
                <c:pt idx="5">
                  <c:v>林</c:v>
                </c:pt>
                <c:pt idx="6">
                  <c:v>河川敷</c:v>
                </c:pt>
                <c:pt idx="7">
                  <c:v>海岸</c:v>
                </c:pt>
                <c:pt idx="8">
                  <c:v>草原</c:v>
                </c:pt>
                <c:pt idx="9">
                  <c:v>校庭</c:v>
                </c:pt>
                <c:pt idx="10">
                  <c:v>その他</c:v>
                </c:pt>
              </c:strCache>
            </c:strRef>
          </c:cat>
          <c:val>
            <c:numRef>
              <c:f>'全国集計(2019)'!$D$52:$D$62</c:f>
              <c:numCache>
                <c:formatCode>#,##0_ </c:formatCode>
                <c:ptCount val="11"/>
                <c:pt idx="0">
                  <c:v>9</c:v>
                </c:pt>
                <c:pt idx="1">
                  <c:v>3</c:v>
                </c:pt>
                <c:pt idx="2">
                  <c:v>9</c:v>
                </c:pt>
                <c:pt idx="3">
                  <c:v>12</c:v>
                </c:pt>
                <c:pt idx="4">
                  <c:v>7</c:v>
                </c:pt>
                <c:pt idx="5">
                  <c:v>0</c:v>
                </c:pt>
                <c:pt idx="6">
                  <c:v>2</c:v>
                </c:pt>
                <c:pt idx="7">
                  <c:v>0</c:v>
                </c:pt>
                <c:pt idx="8">
                  <c:v>6</c:v>
                </c:pt>
                <c:pt idx="9">
                  <c:v>1</c:v>
                </c:pt>
                <c:pt idx="10">
                  <c:v>4</c:v>
                </c:pt>
              </c:numCache>
            </c:numRef>
          </c:val>
          <c:extLst>
            <c:ext xmlns:c16="http://schemas.microsoft.com/office/drawing/2014/chart" uri="{C3380CC4-5D6E-409C-BE32-E72D297353CC}">
              <c16:uniqueId val="{00000002-B52D-4CA4-A584-A4866202DD36}"/>
            </c:ext>
          </c:extLst>
        </c:ser>
        <c:ser>
          <c:idx val="3"/>
          <c:order val="3"/>
          <c:tx>
            <c:strRef>
              <c:f>'全国集計(2019)'!$E$51</c:f>
              <c:strCache>
                <c:ptCount val="1"/>
                <c:pt idx="0">
                  <c:v>カントウタンポポ</c:v>
                </c:pt>
              </c:strCache>
            </c:strRef>
          </c:tx>
          <c:spPr>
            <a:solidFill>
              <a:schemeClr val="accent4"/>
            </a:solidFill>
            <a:ln>
              <a:noFill/>
            </a:ln>
            <a:effectLst/>
          </c:spPr>
          <c:invertIfNegative val="0"/>
          <c:cat>
            <c:strRef>
              <c:f>'全国集計(2019)'!$A$52:$A$62</c:f>
              <c:strCache>
                <c:ptCount val="11"/>
                <c:pt idx="0">
                  <c:v>畑・周辺</c:v>
                </c:pt>
                <c:pt idx="1">
                  <c:v>田・周辺</c:v>
                </c:pt>
                <c:pt idx="2">
                  <c:v>建て込んだ住宅・周辺</c:v>
                </c:pt>
                <c:pt idx="3">
                  <c:v>緑の多い住宅・周辺</c:v>
                </c:pt>
                <c:pt idx="4">
                  <c:v>公園</c:v>
                </c:pt>
                <c:pt idx="5">
                  <c:v>林</c:v>
                </c:pt>
                <c:pt idx="6">
                  <c:v>河川敷</c:v>
                </c:pt>
                <c:pt idx="7">
                  <c:v>海岸</c:v>
                </c:pt>
                <c:pt idx="8">
                  <c:v>草原</c:v>
                </c:pt>
                <c:pt idx="9">
                  <c:v>校庭</c:v>
                </c:pt>
                <c:pt idx="10">
                  <c:v>その他</c:v>
                </c:pt>
              </c:strCache>
            </c:strRef>
          </c:cat>
          <c:val>
            <c:numRef>
              <c:f>'全国集計(2019)'!$E$52:$E$62</c:f>
              <c:numCache>
                <c:formatCode>#,##0_ </c:formatCode>
                <c:ptCount val="11"/>
                <c:pt idx="0">
                  <c:v>43</c:v>
                </c:pt>
                <c:pt idx="1">
                  <c:v>17</c:v>
                </c:pt>
                <c:pt idx="2">
                  <c:v>27</c:v>
                </c:pt>
                <c:pt idx="3">
                  <c:v>44</c:v>
                </c:pt>
                <c:pt idx="4">
                  <c:v>15</c:v>
                </c:pt>
                <c:pt idx="5">
                  <c:v>5</c:v>
                </c:pt>
                <c:pt idx="6">
                  <c:v>2</c:v>
                </c:pt>
                <c:pt idx="7">
                  <c:v>1</c:v>
                </c:pt>
                <c:pt idx="8">
                  <c:v>24</c:v>
                </c:pt>
                <c:pt idx="9">
                  <c:v>1</c:v>
                </c:pt>
                <c:pt idx="10">
                  <c:v>8</c:v>
                </c:pt>
              </c:numCache>
            </c:numRef>
          </c:val>
          <c:extLst>
            <c:ext xmlns:c16="http://schemas.microsoft.com/office/drawing/2014/chart" uri="{C3380CC4-5D6E-409C-BE32-E72D297353CC}">
              <c16:uniqueId val="{00000003-B52D-4CA4-A584-A4866202DD36}"/>
            </c:ext>
          </c:extLst>
        </c:ser>
        <c:dLbls>
          <c:showLegendKey val="0"/>
          <c:showVal val="0"/>
          <c:showCatName val="0"/>
          <c:showSerName val="0"/>
          <c:showPercent val="0"/>
          <c:showBubbleSize val="0"/>
        </c:dLbls>
        <c:gapWidth val="219"/>
        <c:overlap val="-27"/>
        <c:axId val="582327984"/>
        <c:axId val="582321424"/>
      </c:barChart>
      <c:catAx>
        <c:axId val="5823279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582321424"/>
        <c:crosses val="autoZero"/>
        <c:auto val="1"/>
        <c:lblAlgn val="ctr"/>
        <c:lblOffset val="100"/>
        <c:noMultiLvlLbl val="0"/>
      </c:catAx>
      <c:valAx>
        <c:axId val="582321424"/>
        <c:scaling>
          <c:orientation val="minMax"/>
        </c:scaling>
        <c:delete val="0"/>
        <c:axPos val="l"/>
        <c:majorGridlines>
          <c:spPr>
            <a:ln w="9525" cap="flat" cmpd="sng" algn="ctr">
              <a:solidFill>
                <a:schemeClr val="tx1">
                  <a:lumMod val="15000"/>
                  <a:lumOff val="85000"/>
                </a:schemeClr>
              </a:solidFill>
              <a:round/>
            </a:ln>
            <a:effectLst/>
          </c:spPr>
        </c:majorGridlines>
        <c:numFmt formatCode="#,##0_ "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58232798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ja-JP" altLang="en-US" dirty="0" smtClean="0"/>
              <a:t>種類と生育環境</a:t>
            </a:r>
            <a:endParaRPr lang="ja-JP" altLang="en-US" dirty="0"/>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barChart>
        <c:barDir val="col"/>
        <c:grouping val="clustered"/>
        <c:varyColors val="0"/>
        <c:ser>
          <c:idx val="0"/>
          <c:order val="0"/>
          <c:tx>
            <c:strRef>
              <c:f>'全国集計(2019)'!$B$35</c:f>
              <c:strCache>
                <c:ptCount val="1"/>
                <c:pt idx="0">
                  <c:v>セイヨウタンポポ</c:v>
                </c:pt>
              </c:strCache>
            </c:strRef>
          </c:tx>
          <c:spPr>
            <a:solidFill>
              <a:schemeClr val="accent1"/>
            </a:solidFill>
            <a:ln>
              <a:noFill/>
            </a:ln>
            <a:effectLst/>
          </c:spPr>
          <c:invertIfNegative val="0"/>
          <c:cat>
            <c:strRef>
              <c:f>'全国集計(2019)'!$A$36:$A$46</c:f>
              <c:strCache>
                <c:ptCount val="11"/>
                <c:pt idx="0">
                  <c:v>畑・周辺</c:v>
                </c:pt>
                <c:pt idx="1">
                  <c:v>田・周辺</c:v>
                </c:pt>
                <c:pt idx="2">
                  <c:v>建て込んだ住宅・周辺</c:v>
                </c:pt>
                <c:pt idx="3">
                  <c:v>緑の多い住宅・周辺</c:v>
                </c:pt>
                <c:pt idx="4">
                  <c:v>公園</c:v>
                </c:pt>
                <c:pt idx="5">
                  <c:v>林</c:v>
                </c:pt>
                <c:pt idx="6">
                  <c:v>河川敷</c:v>
                </c:pt>
                <c:pt idx="7">
                  <c:v>海岸</c:v>
                </c:pt>
                <c:pt idx="8">
                  <c:v>草原</c:v>
                </c:pt>
                <c:pt idx="9">
                  <c:v>校庭</c:v>
                </c:pt>
                <c:pt idx="10">
                  <c:v>その他</c:v>
                </c:pt>
              </c:strCache>
            </c:strRef>
          </c:cat>
          <c:val>
            <c:numRef>
              <c:f>'全国集計(2019)'!$B$36:$B$46</c:f>
              <c:numCache>
                <c:formatCode>General</c:formatCode>
                <c:ptCount val="11"/>
                <c:pt idx="0">
                  <c:v>192</c:v>
                </c:pt>
                <c:pt idx="1">
                  <c:v>115</c:v>
                </c:pt>
                <c:pt idx="2">
                  <c:v>142</c:v>
                </c:pt>
                <c:pt idx="3">
                  <c:v>180</c:v>
                </c:pt>
                <c:pt idx="4">
                  <c:v>204</c:v>
                </c:pt>
                <c:pt idx="5">
                  <c:v>3</c:v>
                </c:pt>
                <c:pt idx="6">
                  <c:v>52</c:v>
                </c:pt>
                <c:pt idx="7">
                  <c:v>0</c:v>
                </c:pt>
                <c:pt idx="8">
                  <c:v>57</c:v>
                </c:pt>
                <c:pt idx="9">
                  <c:v>27</c:v>
                </c:pt>
                <c:pt idx="10">
                  <c:v>38</c:v>
                </c:pt>
              </c:numCache>
            </c:numRef>
          </c:val>
          <c:extLst>
            <c:ext xmlns:c16="http://schemas.microsoft.com/office/drawing/2014/chart" uri="{C3380CC4-5D6E-409C-BE32-E72D297353CC}">
              <c16:uniqueId val="{00000000-4F7B-43AC-A650-D6F6D04DD1D0}"/>
            </c:ext>
          </c:extLst>
        </c:ser>
        <c:ser>
          <c:idx val="1"/>
          <c:order val="1"/>
          <c:tx>
            <c:strRef>
              <c:f>'全国集計(2019)'!$C$35</c:f>
              <c:strCache>
                <c:ptCount val="1"/>
                <c:pt idx="0">
                  <c:v>アカミタンポポ</c:v>
                </c:pt>
              </c:strCache>
            </c:strRef>
          </c:tx>
          <c:spPr>
            <a:solidFill>
              <a:schemeClr val="accent2"/>
            </a:solidFill>
            <a:ln>
              <a:noFill/>
            </a:ln>
            <a:effectLst/>
          </c:spPr>
          <c:invertIfNegative val="0"/>
          <c:cat>
            <c:strRef>
              <c:f>'全国集計(2019)'!$A$36:$A$46</c:f>
              <c:strCache>
                <c:ptCount val="11"/>
                <c:pt idx="0">
                  <c:v>畑・周辺</c:v>
                </c:pt>
                <c:pt idx="1">
                  <c:v>田・周辺</c:v>
                </c:pt>
                <c:pt idx="2">
                  <c:v>建て込んだ住宅・周辺</c:v>
                </c:pt>
                <c:pt idx="3">
                  <c:v>緑の多い住宅・周辺</c:v>
                </c:pt>
                <c:pt idx="4">
                  <c:v>公園</c:v>
                </c:pt>
                <c:pt idx="5">
                  <c:v>林</c:v>
                </c:pt>
                <c:pt idx="6">
                  <c:v>河川敷</c:v>
                </c:pt>
                <c:pt idx="7">
                  <c:v>海岸</c:v>
                </c:pt>
                <c:pt idx="8">
                  <c:v>草原</c:v>
                </c:pt>
                <c:pt idx="9">
                  <c:v>校庭</c:v>
                </c:pt>
                <c:pt idx="10">
                  <c:v>その他</c:v>
                </c:pt>
              </c:strCache>
            </c:strRef>
          </c:cat>
          <c:val>
            <c:numRef>
              <c:f>'全国集計(2019)'!$C$36:$C$46</c:f>
              <c:numCache>
                <c:formatCode>General</c:formatCode>
                <c:ptCount val="11"/>
                <c:pt idx="0">
                  <c:v>9</c:v>
                </c:pt>
                <c:pt idx="1">
                  <c:v>14</c:v>
                </c:pt>
                <c:pt idx="2">
                  <c:v>17</c:v>
                </c:pt>
                <c:pt idx="3">
                  <c:v>27</c:v>
                </c:pt>
                <c:pt idx="4">
                  <c:v>18</c:v>
                </c:pt>
                <c:pt idx="5">
                  <c:v>0</c:v>
                </c:pt>
                <c:pt idx="6">
                  <c:v>6</c:v>
                </c:pt>
                <c:pt idx="7">
                  <c:v>0</c:v>
                </c:pt>
                <c:pt idx="8">
                  <c:v>2</c:v>
                </c:pt>
                <c:pt idx="9">
                  <c:v>2</c:v>
                </c:pt>
                <c:pt idx="10">
                  <c:v>3</c:v>
                </c:pt>
              </c:numCache>
            </c:numRef>
          </c:val>
          <c:extLst>
            <c:ext xmlns:c16="http://schemas.microsoft.com/office/drawing/2014/chart" uri="{C3380CC4-5D6E-409C-BE32-E72D297353CC}">
              <c16:uniqueId val="{00000001-4F7B-43AC-A650-D6F6D04DD1D0}"/>
            </c:ext>
          </c:extLst>
        </c:ser>
        <c:ser>
          <c:idx val="2"/>
          <c:order val="2"/>
          <c:tx>
            <c:strRef>
              <c:f>'全国集計(2019)'!$D$35</c:f>
              <c:strCache>
                <c:ptCount val="1"/>
                <c:pt idx="0">
                  <c:v>シロバナタンポポ</c:v>
                </c:pt>
              </c:strCache>
            </c:strRef>
          </c:tx>
          <c:spPr>
            <a:solidFill>
              <a:schemeClr val="accent3"/>
            </a:solidFill>
            <a:ln>
              <a:noFill/>
            </a:ln>
            <a:effectLst/>
          </c:spPr>
          <c:invertIfNegative val="0"/>
          <c:cat>
            <c:strRef>
              <c:f>'全国集計(2019)'!$A$36:$A$46</c:f>
              <c:strCache>
                <c:ptCount val="11"/>
                <c:pt idx="0">
                  <c:v>畑・周辺</c:v>
                </c:pt>
                <c:pt idx="1">
                  <c:v>田・周辺</c:v>
                </c:pt>
                <c:pt idx="2">
                  <c:v>建て込んだ住宅・周辺</c:v>
                </c:pt>
                <c:pt idx="3">
                  <c:v>緑の多い住宅・周辺</c:v>
                </c:pt>
                <c:pt idx="4">
                  <c:v>公園</c:v>
                </c:pt>
                <c:pt idx="5">
                  <c:v>林</c:v>
                </c:pt>
                <c:pt idx="6">
                  <c:v>河川敷</c:v>
                </c:pt>
                <c:pt idx="7">
                  <c:v>海岸</c:v>
                </c:pt>
                <c:pt idx="8">
                  <c:v>草原</c:v>
                </c:pt>
                <c:pt idx="9">
                  <c:v>校庭</c:v>
                </c:pt>
                <c:pt idx="10">
                  <c:v>その他</c:v>
                </c:pt>
              </c:strCache>
            </c:strRef>
          </c:cat>
          <c:val>
            <c:numRef>
              <c:f>'全国集計(2019)'!$D$36:$D$46</c:f>
              <c:numCache>
                <c:formatCode>General</c:formatCode>
                <c:ptCount val="11"/>
                <c:pt idx="0">
                  <c:v>15</c:v>
                </c:pt>
                <c:pt idx="1">
                  <c:v>10</c:v>
                </c:pt>
                <c:pt idx="2">
                  <c:v>11</c:v>
                </c:pt>
                <c:pt idx="3">
                  <c:v>7</c:v>
                </c:pt>
                <c:pt idx="4">
                  <c:v>10</c:v>
                </c:pt>
                <c:pt idx="5">
                  <c:v>1</c:v>
                </c:pt>
                <c:pt idx="6">
                  <c:v>5</c:v>
                </c:pt>
                <c:pt idx="7">
                  <c:v>0</c:v>
                </c:pt>
                <c:pt idx="8">
                  <c:v>4</c:v>
                </c:pt>
                <c:pt idx="9">
                  <c:v>2</c:v>
                </c:pt>
                <c:pt idx="10">
                  <c:v>4</c:v>
                </c:pt>
              </c:numCache>
            </c:numRef>
          </c:val>
          <c:extLst>
            <c:ext xmlns:c16="http://schemas.microsoft.com/office/drawing/2014/chart" uri="{C3380CC4-5D6E-409C-BE32-E72D297353CC}">
              <c16:uniqueId val="{00000002-4F7B-43AC-A650-D6F6D04DD1D0}"/>
            </c:ext>
          </c:extLst>
        </c:ser>
        <c:ser>
          <c:idx val="3"/>
          <c:order val="3"/>
          <c:tx>
            <c:strRef>
              <c:f>'全国集計(2019)'!$E$35</c:f>
              <c:strCache>
                <c:ptCount val="1"/>
                <c:pt idx="0">
                  <c:v>カントウタンポポ</c:v>
                </c:pt>
              </c:strCache>
            </c:strRef>
          </c:tx>
          <c:spPr>
            <a:solidFill>
              <a:schemeClr val="accent4"/>
            </a:solidFill>
            <a:ln>
              <a:noFill/>
            </a:ln>
            <a:effectLst/>
          </c:spPr>
          <c:invertIfNegative val="0"/>
          <c:cat>
            <c:strRef>
              <c:f>'全国集計(2019)'!$A$36:$A$46</c:f>
              <c:strCache>
                <c:ptCount val="11"/>
                <c:pt idx="0">
                  <c:v>畑・周辺</c:v>
                </c:pt>
                <c:pt idx="1">
                  <c:v>田・周辺</c:v>
                </c:pt>
                <c:pt idx="2">
                  <c:v>建て込んだ住宅・周辺</c:v>
                </c:pt>
                <c:pt idx="3">
                  <c:v>緑の多い住宅・周辺</c:v>
                </c:pt>
                <c:pt idx="4">
                  <c:v>公園</c:v>
                </c:pt>
                <c:pt idx="5">
                  <c:v>林</c:v>
                </c:pt>
                <c:pt idx="6">
                  <c:v>河川敷</c:v>
                </c:pt>
                <c:pt idx="7">
                  <c:v>海岸</c:v>
                </c:pt>
                <c:pt idx="8">
                  <c:v>草原</c:v>
                </c:pt>
                <c:pt idx="9">
                  <c:v>校庭</c:v>
                </c:pt>
                <c:pt idx="10">
                  <c:v>その他</c:v>
                </c:pt>
              </c:strCache>
            </c:strRef>
          </c:cat>
          <c:val>
            <c:numRef>
              <c:f>'全国集計(2019)'!$E$36:$E$46</c:f>
              <c:numCache>
                <c:formatCode>General</c:formatCode>
                <c:ptCount val="11"/>
                <c:pt idx="0">
                  <c:v>47</c:v>
                </c:pt>
                <c:pt idx="1">
                  <c:v>49</c:v>
                </c:pt>
                <c:pt idx="2">
                  <c:v>29</c:v>
                </c:pt>
                <c:pt idx="3">
                  <c:v>48</c:v>
                </c:pt>
                <c:pt idx="4">
                  <c:v>66</c:v>
                </c:pt>
                <c:pt idx="5">
                  <c:v>2</c:v>
                </c:pt>
                <c:pt idx="6">
                  <c:v>43</c:v>
                </c:pt>
                <c:pt idx="7">
                  <c:v>0</c:v>
                </c:pt>
                <c:pt idx="8">
                  <c:v>23</c:v>
                </c:pt>
                <c:pt idx="9">
                  <c:v>5</c:v>
                </c:pt>
                <c:pt idx="10">
                  <c:v>26</c:v>
                </c:pt>
              </c:numCache>
            </c:numRef>
          </c:val>
          <c:extLst>
            <c:ext xmlns:c16="http://schemas.microsoft.com/office/drawing/2014/chart" uri="{C3380CC4-5D6E-409C-BE32-E72D297353CC}">
              <c16:uniqueId val="{00000003-4F7B-43AC-A650-D6F6D04DD1D0}"/>
            </c:ext>
          </c:extLst>
        </c:ser>
        <c:dLbls>
          <c:showLegendKey val="0"/>
          <c:showVal val="0"/>
          <c:showCatName val="0"/>
          <c:showSerName val="0"/>
          <c:showPercent val="0"/>
          <c:showBubbleSize val="0"/>
        </c:dLbls>
        <c:gapWidth val="219"/>
        <c:overlap val="-27"/>
        <c:axId val="549774056"/>
        <c:axId val="549783240"/>
      </c:barChart>
      <c:catAx>
        <c:axId val="5497740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549783240"/>
        <c:crosses val="autoZero"/>
        <c:auto val="1"/>
        <c:lblAlgn val="ctr"/>
        <c:lblOffset val="100"/>
        <c:noMultiLvlLbl val="0"/>
      </c:catAx>
      <c:valAx>
        <c:axId val="54978324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54977405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ja-JP" altLang="en-US" dirty="0" smtClean="0"/>
              <a:t>種類と地表面の状態</a:t>
            </a:r>
            <a:endParaRPr lang="ja-JP" altLang="en-US" dirty="0"/>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barChart>
        <c:barDir val="col"/>
        <c:grouping val="clustered"/>
        <c:varyColors val="0"/>
        <c:ser>
          <c:idx val="0"/>
          <c:order val="0"/>
          <c:tx>
            <c:strRef>
              <c:f>'全国集計(2019)'!$H$35</c:f>
              <c:strCache>
                <c:ptCount val="1"/>
                <c:pt idx="0">
                  <c:v>セイヨウタンポポ</c:v>
                </c:pt>
              </c:strCache>
            </c:strRef>
          </c:tx>
          <c:spPr>
            <a:solidFill>
              <a:schemeClr val="accent1"/>
            </a:solidFill>
            <a:ln>
              <a:noFill/>
            </a:ln>
            <a:effectLst/>
          </c:spPr>
          <c:invertIfNegative val="0"/>
          <c:cat>
            <c:strRef>
              <c:f>'全国集計(2019)'!$G$36:$G$41</c:f>
              <c:strCache>
                <c:ptCount val="6"/>
                <c:pt idx="0">
                  <c:v>コンクリートなどに囲まれている</c:v>
                </c:pt>
                <c:pt idx="1">
                  <c:v>雑草が密生している</c:v>
                </c:pt>
                <c:pt idx="2">
                  <c:v>雑草がまばらに生息</c:v>
                </c:pt>
                <c:pt idx="3">
                  <c:v>タンポポが群生</c:v>
                </c:pt>
                <c:pt idx="4">
                  <c:v>ほぼ全面が土</c:v>
                </c:pt>
                <c:pt idx="5">
                  <c:v>その他</c:v>
                </c:pt>
              </c:strCache>
            </c:strRef>
          </c:cat>
          <c:val>
            <c:numRef>
              <c:f>'全国集計(2019)'!$H$36:$H$41</c:f>
              <c:numCache>
                <c:formatCode>#,##0_ </c:formatCode>
                <c:ptCount val="6"/>
                <c:pt idx="0">
                  <c:v>111</c:v>
                </c:pt>
                <c:pt idx="1">
                  <c:v>504</c:v>
                </c:pt>
                <c:pt idx="2">
                  <c:v>273</c:v>
                </c:pt>
                <c:pt idx="3">
                  <c:v>79</c:v>
                </c:pt>
                <c:pt idx="4">
                  <c:v>30</c:v>
                </c:pt>
                <c:pt idx="5">
                  <c:v>13</c:v>
                </c:pt>
              </c:numCache>
            </c:numRef>
          </c:val>
          <c:extLst>
            <c:ext xmlns:c16="http://schemas.microsoft.com/office/drawing/2014/chart" uri="{C3380CC4-5D6E-409C-BE32-E72D297353CC}">
              <c16:uniqueId val="{00000000-3C8D-46E0-8AAB-16DD60E1C766}"/>
            </c:ext>
          </c:extLst>
        </c:ser>
        <c:ser>
          <c:idx val="1"/>
          <c:order val="1"/>
          <c:tx>
            <c:strRef>
              <c:f>'全国集計(2019)'!$I$35</c:f>
              <c:strCache>
                <c:ptCount val="1"/>
                <c:pt idx="0">
                  <c:v>アカミタンポポ</c:v>
                </c:pt>
              </c:strCache>
            </c:strRef>
          </c:tx>
          <c:spPr>
            <a:solidFill>
              <a:schemeClr val="accent2"/>
            </a:solidFill>
            <a:ln>
              <a:noFill/>
            </a:ln>
            <a:effectLst/>
          </c:spPr>
          <c:invertIfNegative val="0"/>
          <c:cat>
            <c:strRef>
              <c:f>'全国集計(2019)'!$G$36:$G$41</c:f>
              <c:strCache>
                <c:ptCount val="6"/>
                <c:pt idx="0">
                  <c:v>コンクリートなどに囲まれている</c:v>
                </c:pt>
                <c:pt idx="1">
                  <c:v>雑草が密生している</c:v>
                </c:pt>
                <c:pt idx="2">
                  <c:v>雑草がまばらに生息</c:v>
                </c:pt>
                <c:pt idx="3">
                  <c:v>タンポポが群生</c:v>
                </c:pt>
                <c:pt idx="4">
                  <c:v>ほぼ全面が土</c:v>
                </c:pt>
                <c:pt idx="5">
                  <c:v>その他</c:v>
                </c:pt>
              </c:strCache>
            </c:strRef>
          </c:cat>
          <c:val>
            <c:numRef>
              <c:f>'全国集計(2019)'!$I$36:$I$41</c:f>
              <c:numCache>
                <c:formatCode>#,##0_ </c:formatCode>
                <c:ptCount val="6"/>
                <c:pt idx="0">
                  <c:v>16</c:v>
                </c:pt>
                <c:pt idx="1">
                  <c:v>44</c:v>
                </c:pt>
                <c:pt idx="2">
                  <c:v>20</c:v>
                </c:pt>
                <c:pt idx="3">
                  <c:v>11</c:v>
                </c:pt>
                <c:pt idx="4">
                  <c:v>3</c:v>
                </c:pt>
                <c:pt idx="5">
                  <c:v>4</c:v>
                </c:pt>
              </c:numCache>
            </c:numRef>
          </c:val>
          <c:extLst>
            <c:ext xmlns:c16="http://schemas.microsoft.com/office/drawing/2014/chart" uri="{C3380CC4-5D6E-409C-BE32-E72D297353CC}">
              <c16:uniqueId val="{00000001-3C8D-46E0-8AAB-16DD60E1C766}"/>
            </c:ext>
          </c:extLst>
        </c:ser>
        <c:ser>
          <c:idx val="2"/>
          <c:order val="2"/>
          <c:tx>
            <c:strRef>
              <c:f>'全国集計(2019)'!$J$35</c:f>
              <c:strCache>
                <c:ptCount val="1"/>
                <c:pt idx="0">
                  <c:v>シロバナタンポポ</c:v>
                </c:pt>
              </c:strCache>
            </c:strRef>
          </c:tx>
          <c:spPr>
            <a:solidFill>
              <a:schemeClr val="accent3"/>
            </a:solidFill>
            <a:ln>
              <a:noFill/>
            </a:ln>
            <a:effectLst/>
          </c:spPr>
          <c:invertIfNegative val="0"/>
          <c:cat>
            <c:strRef>
              <c:f>'全国集計(2019)'!$G$36:$G$41</c:f>
              <c:strCache>
                <c:ptCount val="6"/>
                <c:pt idx="0">
                  <c:v>コンクリートなどに囲まれている</c:v>
                </c:pt>
                <c:pt idx="1">
                  <c:v>雑草が密生している</c:v>
                </c:pt>
                <c:pt idx="2">
                  <c:v>雑草がまばらに生息</c:v>
                </c:pt>
                <c:pt idx="3">
                  <c:v>タンポポが群生</c:v>
                </c:pt>
                <c:pt idx="4">
                  <c:v>ほぼ全面が土</c:v>
                </c:pt>
                <c:pt idx="5">
                  <c:v>その他</c:v>
                </c:pt>
              </c:strCache>
            </c:strRef>
          </c:cat>
          <c:val>
            <c:numRef>
              <c:f>'全国集計(2019)'!$J$36:$J$41</c:f>
              <c:numCache>
                <c:formatCode>#,##0_ </c:formatCode>
                <c:ptCount val="6"/>
                <c:pt idx="0">
                  <c:v>6</c:v>
                </c:pt>
                <c:pt idx="1">
                  <c:v>40</c:v>
                </c:pt>
                <c:pt idx="2">
                  <c:v>12</c:v>
                </c:pt>
                <c:pt idx="3">
                  <c:v>7</c:v>
                </c:pt>
                <c:pt idx="4">
                  <c:v>2</c:v>
                </c:pt>
                <c:pt idx="5">
                  <c:v>2</c:v>
                </c:pt>
              </c:numCache>
            </c:numRef>
          </c:val>
          <c:extLst>
            <c:ext xmlns:c16="http://schemas.microsoft.com/office/drawing/2014/chart" uri="{C3380CC4-5D6E-409C-BE32-E72D297353CC}">
              <c16:uniqueId val="{00000002-3C8D-46E0-8AAB-16DD60E1C766}"/>
            </c:ext>
          </c:extLst>
        </c:ser>
        <c:ser>
          <c:idx val="3"/>
          <c:order val="3"/>
          <c:tx>
            <c:strRef>
              <c:f>'全国集計(2019)'!$K$35</c:f>
              <c:strCache>
                <c:ptCount val="1"/>
                <c:pt idx="0">
                  <c:v>カントウタンポポ</c:v>
                </c:pt>
              </c:strCache>
            </c:strRef>
          </c:tx>
          <c:spPr>
            <a:solidFill>
              <a:schemeClr val="accent4"/>
            </a:solidFill>
            <a:ln>
              <a:noFill/>
            </a:ln>
            <a:effectLst/>
          </c:spPr>
          <c:invertIfNegative val="0"/>
          <c:cat>
            <c:strRef>
              <c:f>'全国集計(2019)'!$G$36:$G$41</c:f>
              <c:strCache>
                <c:ptCount val="6"/>
                <c:pt idx="0">
                  <c:v>コンクリートなどに囲まれている</c:v>
                </c:pt>
                <c:pt idx="1">
                  <c:v>雑草が密生している</c:v>
                </c:pt>
                <c:pt idx="2">
                  <c:v>雑草がまばらに生息</c:v>
                </c:pt>
                <c:pt idx="3">
                  <c:v>タンポポが群生</c:v>
                </c:pt>
                <c:pt idx="4">
                  <c:v>ほぼ全面が土</c:v>
                </c:pt>
                <c:pt idx="5">
                  <c:v>その他</c:v>
                </c:pt>
              </c:strCache>
            </c:strRef>
          </c:cat>
          <c:val>
            <c:numRef>
              <c:f>'全国集計(2019)'!$K$36:$K$41</c:f>
              <c:numCache>
                <c:formatCode>#,##0_ </c:formatCode>
                <c:ptCount val="6"/>
                <c:pt idx="0">
                  <c:v>21</c:v>
                </c:pt>
                <c:pt idx="1">
                  <c:v>156</c:v>
                </c:pt>
                <c:pt idx="2">
                  <c:v>90</c:v>
                </c:pt>
                <c:pt idx="3">
                  <c:v>47</c:v>
                </c:pt>
                <c:pt idx="4">
                  <c:v>16</c:v>
                </c:pt>
                <c:pt idx="5">
                  <c:v>8</c:v>
                </c:pt>
              </c:numCache>
            </c:numRef>
          </c:val>
          <c:extLst>
            <c:ext xmlns:c16="http://schemas.microsoft.com/office/drawing/2014/chart" uri="{C3380CC4-5D6E-409C-BE32-E72D297353CC}">
              <c16:uniqueId val="{00000003-3C8D-46E0-8AAB-16DD60E1C766}"/>
            </c:ext>
          </c:extLst>
        </c:ser>
        <c:dLbls>
          <c:showLegendKey val="0"/>
          <c:showVal val="0"/>
          <c:showCatName val="0"/>
          <c:showSerName val="0"/>
          <c:showPercent val="0"/>
          <c:showBubbleSize val="0"/>
        </c:dLbls>
        <c:gapWidth val="219"/>
        <c:overlap val="-27"/>
        <c:axId val="585362920"/>
        <c:axId val="585366856"/>
      </c:barChart>
      <c:catAx>
        <c:axId val="5853629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585366856"/>
        <c:crosses val="autoZero"/>
        <c:auto val="1"/>
        <c:lblAlgn val="ctr"/>
        <c:lblOffset val="100"/>
        <c:noMultiLvlLbl val="0"/>
      </c:catAx>
      <c:valAx>
        <c:axId val="585366856"/>
        <c:scaling>
          <c:orientation val="minMax"/>
        </c:scaling>
        <c:delete val="0"/>
        <c:axPos val="l"/>
        <c:majorGridlines>
          <c:spPr>
            <a:ln w="9525" cap="flat" cmpd="sng" algn="ctr">
              <a:solidFill>
                <a:schemeClr val="tx1">
                  <a:lumMod val="15000"/>
                  <a:lumOff val="85000"/>
                </a:schemeClr>
              </a:solidFill>
              <a:round/>
            </a:ln>
            <a:effectLst/>
          </c:spPr>
        </c:majorGridlines>
        <c:numFmt formatCode="#,##0_ "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58536292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A6053DF-AD44-4DBD-8E45-DE01A5DC8865}"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kumimoji="1" lang="ja-JP" altLang="en-US"/>
        </a:p>
      </dgm:t>
    </dgm:pt>
    <dgm:pt modelId="{604E5A2B-A1AB-44EC-8C2E-E02F8FE8849F}">
      <dgm:prSet phldrT="[テキスト]"/>
      <dgm:spPr/>
      <dgm:t>
        <a:bodyPr/>
        <a:lstStyle/>
        <a:p>
          <a:r>
            <a:rPr kumimoji="1" lang="ja-JP" altLang="en-US" dirty="0"/>
            <a:t>タンポポ</a:t>
          </a:r>
        </a:p>
      </dgm:t>
    </dgm:pt>
    <dgm:pt modelId="{5548029B-9435-45F5-8704-DC5E53C591F7}" type="parTrans" cxnId="{1B059500-4928-4FB3-BE2F-377FA14945AF}">
      <dgm:prSet/>
      <dgm:spPr/>
      <dgm:t>
        <a:bodyPr/>
        <a:lstStyle/>
        <a:p>
          <a:endParaRPr kumimoji="1" lang="ja-JP" altLang="en-US"/>
        </a:p>
      </dgm:t>
    </dgm:pt>
    <dgm:pt modelId="{F76FA307-1CB4-437E-AA91-95B5C5D02A3B}" type="sibTrans" cxnId="{1B059500-4928-4FB3-BE2F-377FA14945AF}">
      <dgm:prSet/>
      <dgm:spPr/>
      <dgm:t>
        <a:bodyPr/>
        <a:lstStyle/>
        <a:p>
          <a:endParaRPr kumimoji="1" lang="ja-JP" altLang="en-US"/>
        </a:p>
      </dgm:t>
    </dgm:pt>
    <dgm:pt modelId="{2D960DC1-8232-4801-8998-3178911058EC}">
      <dgm:prSet phldrT="[テキスト]" custT="1"/>
      <dgm:spPr/>
      <dgm:t>
        <a:bodyPr/>
        <a:lstStyle/>
        <a:p>
          <a:r>
            <a:rPr kumimoji="1" lang="ja-JP" altLang="en-US" sz="3600" b="1" dirty="0"/>
            <a:t>花は白い</a:t>
          </a:r>
        </a:p>
      </dgm:t>
    </dgm:pt>
    <dgm:pt modelId="{F819D8AF-13A5-445D-BE0E-5D8EEE080F2B}" type="parTrans" cxnId="{2BFB0735-A49A-41AB-B882-6ACE275CE2A0}">
      <dgm:prSet/>
      <dgm:spPr/>
      <dgm:t>
        <a:bodyPr/>
        <a:lstStyle/>
        <a:p>
          <a:endParaRPr kumimoji="1" lang="ja-JP" altLang="en-US"/>
        </a:p>
      </dgm:t>
    </dgm:pt>
    <dgm:pt modelId="{11069FAE-E341-4EAC-A011-96CE797834E5}" type="sibTrans" cxnId="{2BFB0735-A49A-41AB-B882-6ACE275CE2A0}">
      <dgm:prSet/>
      <dgm:spPr/>
      <dgm:t>
        <a:bodyPr/>
        <a:lstStyle/>
        <a:p>
          <a:endParaRPr kumimoji="1" lang="ja-JP" altLang="en-US"/>
        </a:p>
      </dgm:t>
    </dgm:pt>
    <dgm:pt modelId="{1658F190-970B-4B0C-AD58-F1BC15555BBA}">
      <dgm:prSet phldrT="[テキスト]" custT="1"/>
      <dgm:spPr/>
      <dgm:t>
        <a:bodyPr/>
        <a:lstStyle/>
        <a:p>
          <a:r>
            <a:rPr kumimoji="1" lang="ja-JP" altLang="en-US" sz="3200" b="1" dirty="0"/>
            <a:t>花は黄色い</a:t>
          </a:r>
        </a:p>
      </dgm:t>
    </dgm:pt>
    <dgm:pt modelId="{67E54D67-6055-4348-A1D9-CCBA540A220C}" type="sibTrans" cxnId="{92B64E40-9800-497D-8621-04BBA2ECCE62}">
      <dgm:prSet/>
      <dgm:spPr/>
      <dgm:t>
        <a:bodyPr/>
        <a:lstStyle/>
        <a:p>
          <a:endParaRPr kumimoji="1" lang="ja-JP" altLang="en-US"/>
        </a:p>
      </dgm:t>
    </dgm:pt>
    <dgm:pt modelId="{8067C1D0-5B94-4D57-BB0D-441C9AF35750}" type="parTrans" cxnId="{92B64E40-9800-497D-8621-04BBA2ECCE62}">
      <dgm:prSet/>
      <dgm:spPr/>
      <dgm:t>
        <a:bodyPr/>
        <a:lstStyle/>
        <a:p>
          <a:endParaRPr kumimoji="1" lang="ja-JP" altLang="en-US"/>
        </a:p>
      </dgm:t>
    </dgm:pt>
    <dgm:pt modelId="{2E079258-D733-4783-AACC-0F7DF2FAE848}">
      <dgm:prSet phldrT="[テキスト]" custT="1"/>
      <dgm:spPr/>
      <dgm:t>
        <a:bodyPr/>
        <a:lstStyle/>
        <a:p>
          <a:r>
            <a:rPr kumimoji="1" lang="ja-JP" altLang="en-US" sz="1600" b="1" dirty="0"/>
            <a:t>総苞片は反り返らない</a:t>
          </a:r>
        </a:p>
      </dgm:t>
    </dgm:pt>
    <dgm:pt modelId="{4794CC69-4BB9-41E5-A1F4-A2E30FE78FA4}" type="sibTrans" cxnId="{D09F9FCB-7DBC-48EE-A7A9-EB196C5E3C7F}">
      <dgm:prSet/>
      <dgm:spPr/>
      <dgm:t>
        <a:bodyPr/>
        <a:lstStyle/>
        <a:p>
          <a:endParaRPr kumimoji="1" lang="ja-JP" altLang="en-US"/>
        </a:p>
      </dgm:t>
    </dgm:pt>
    <dgm:pt modelId="{BC1CAA9C-BEE5-4514-BD79-5CF75E47AF89}" type="parTrans" cxnId="{D09F9FCB-7DBC-48EE-A7A9-EB196C5E3C7F}">
      <dgm:prSet/>
      <dgm:spPr/>
      <dgm:t>
        <a:bodyPr/>
        <a:lstStyle/>
        <a:p>
          <a:endParaRPr kumimoji="1" lang="ja-JP" altLang="en-US"/>
        </a:p>
      </dgm:t>
    </dgm:pt>
    <dgm:pt modelId="{169770BA-9E0F-4D70-A2ED-8CC09537590F}">
      <dgm:prSet custT="1"/>
      <dgm:spPr/>
      <dgm:t>
        <a:bodyPr/>
        <a:lstStyle/>
        <a:p>
          <a:r>
            <a:rPr kumimoji="1" lang="ja-JP" altLang="en-US" sz="2000" b="1" dirty="0"/>
            <a:t>総苞片は反り返る</a:t>
          </a:r>
        </a:p>
      </dgm:t>
    </dgm:pt>
    <dgm:pt modelId="{AA5865BD-5C45-49FD-AD6F-B99CB7C9C43E}" type="parTrans" cxnId="{9470FB0A-77E7-4C8C-8D94-E8A037D2F50B}">
      <dgm:prSet/>
      <dgm:spPr/>
      <dgm:t>
        <a:bodyPr/>
        <a:lstStyle/>
        <a:p>
          <a:endParaRPr kumimoji="1" lang="ja-JP" altLang="en-US"/>
        </a:p>
      </dgm:t>
    </dgm:pt>
    <dgm:pt modelId="{23ABC0C0-2992-40C2-8AE6-B49A9626792C}" type="sibTrans" cxnId="{9470FB0A-77E7-4C8C-8D94-E8A037D2F50B}">
      <dgm:prSet/>
      <dgm:spPr/>
      <dgm:t>
        <a:bodyPr/>
        <a:lstStyle/>
        <a:p>
          <a:endParaRPr kumimoji="1" lang="ja-JP" altLang="en-US"/>
        </a:p>
      </dgm:t>
    </dgm:pt>
    <dgm:pt modelId="{5791D348-2CDA-455D-BF34-36CBD4FC0920}" type="pres">
      <dgm:prSet presAssocID="{EA6053DF-AD44-4DBD-8E45-DE01A5DC8865}" presName="hierChild1" presStyleCnt="0">
        <dgm:presLayoutVars>
          <dgm:orgChart val="1"/>
          <dgm:chPref val="1"/>
          <dgm:dir/>
          <dgm:animOne val="branch"/>
          <dgm:animLvl val="lvl"/>
          <dgm:resizeHandles/>
        </dgm:presLayoutVars>
      </dgm:prSet>
      <dgm:spPr/>
      <dgm:t>
        <a:bodyPr/>
        <a:lstStyle/>
        <a:p>
          <a:endParaRPr kumimoji="1" lang="ja-JP" altLang="en-US"/>
        </a:p>
      </dgm:t>
    </dgm:pt>
    <dgm:pt modelId="{6AE03F3B-3F29-47E9-9507-D1CFF15A3C1F}" type="pres">
      <dgm:prSet presAssocID="{604E5A2B-A1AB-44EC-8C2E-E02F8FE8849F}" presName="hierRoot1" presStyleCnt="0">
        <dgm:presLayoutVars>
          <dgm:hierBranch val="init"/>
        </dgm:presLayoutVars>
      </dgm:prSet>
      <dgm:spPr/>
    </dgm:pt>
    <dgm:pt modelId="{286458DC-52CF-4FAC-B7C6-10A05AE74DD3}" type="pres">
      <dgm:prSet presAssocID="{604E5A2B-A1AB-44EC-8C2E-E02F8FE8849F}" presName="rootComposite1" presStyleCnt="0"/>
      <dgm:spPr/>
    </dgm:pt>
    <dgm:pt modelId="{EE733087-32A2-4BC5-A9CF-585561A3BCF3}" type="pres">
      <dgm:prSet presAssocID="{604E5A2B-A1AB-44EC-8C2E-E02F8FE8849F}" presName="rootText1" presStyleLbl="node0" presStyleIdx="0" presStyleCnt="1" custLinFactNeighborX="-23624" custLinFactNeighborY="4631">
        <dgm:presLayoutVars>
          <dgm:chPref val="3"/>
        </dgm:presLayoutVars>
      </dgm:prSet>
      <dgm:spPr/>
      <dgm:t>
        <a:bodyPr/>
        <a:lstStyle/>
        <a:p>
          <a:endParaRPr kumimoji="1" lang="ja-JP" altLang="en-US"/>
        </a:p>
      </dgm:t>
    </dgm:pt>
    <dgm:pt modelId="{6A83602A-C1C8-4A0E-8048-8E3E58928B00}" type="pres">
      <dgm:prSet presAssocID="{604E5A2B-A1AB-44EC-8C2E-E02F8FE8849F}" presName="rootConnector1" presStyleLbl="node1" presStyleIdx="0" presStyleCnt="0"/>
      <dgm:spPr/>
      <dgm:t>
        <a:bodyPr/>
        <a:lstStyle/>
        <a:p>
          <a:endParaRPr kumimoji="1" lang="ja-JP" altLang="en-US"/>
        </a:p>
      </dgm:t>
    </dgm:pt>
    <dgm:pt modelId="{E5290443-3404-4ABB-8BFC-B720A78EC7A8}" type="pres">
      <dgm:prSet presAssocID="{604E5A2B-A1AB-44EC-8C2E-E02F8FE8849F}" presName="hierChild2" presStyleCnt="0"/>
      <dgm:spPr/>
    </dgm:pt>
    <dgm:pt modelId="{21ACA9F4-D550-423E-89FD-1D5702C6B673}" type="pres">
      <dgm:prSet presAssocID="{8067C1D0-5B94-4D57-BB0D-441C9AF35750}" presName="Name37" presStyleLbl="parChTrans1D2" presStyleIdx="0" presStyleCnt="2"/>
      <dgm:spPr/>
      <dgm:t>
        <a:bodyPr/>
        <a:lstStyle/>
        <a:p>
          <a:endParaRPr kumimoji="1" lang="ja-JP" altLang="en-US"/>
        </a:p>
      </dgm:t>
    </dgm:pt>
    <dgm:pt modelId="{0349FB60-9447-45BE-AF48-E2C4E29A1E41}" type="pres">
      <dgm:prSet presAssocID="{1658F190-970B-4B0C-AD58-F1BC15555BBA}" presName="hierRoot2" presStyleCnt="0">
        <dgm:presLayoutVars>
          <dgm:hierBranch val="init"/>
        </dgm:presLayoutVars>
      </dgm:prSet>
      <dgm:spPr/>
    </dgm:pt>
    <dgm:pt modelId="{A22D8F2E-1A3E-47C8-A9BD-B1941B577922}" type="pres">
      <dgm:prSet presAssocID="{1658F190-970B-4B0C-AD58-F1BC15555BBA}" presName="rootComposite" presStyleCnt="0"/>
      <dgm:spPr/>
    </dgm:pt>
    <dgm:pt modelId="{9E5F5169-EA4D-48CE-98D2-A77057DDE743}" type="pres">
      <dgm:prSet presAssocID="{1658F190-970B-4B0C-AD58-F1BC15555BBA}" presName="rootText" presStyleLbl="node2" presStyleIdx="0" presStyleCnt="2" custLinFactNeighborX="-83591" custLinFactNeighborY="-21091">
        <dgm:presLayoutVars>
          <dgm:chPref val="3"/>
        </dgm:presLayoutVars>
      </dgm:prSet>
      <dgm:spPr/>
      <dgm:t>
        <a:bodyPr/>
        <a:lstStyle/>
        <a:p>
          <a:endParaRPr kumimoji="1" lang="ja-JP" altLang="en-US"/>
        </a:p>
      </dgm:t>
    </dgm:pt>
    <dgm:pt modelId="{0426ECA2-2F4D-48FA-84A7-70F6D5F99104}" type="pres">
      <dgm:prSet presAssocID="{1658F190-970B-4B0C-AD58-F1BC15555BBA}" presName="rootConnector" presStyleLbl="node2" presStyleIdx="0" presStyleCnt="2"/>
      <dgm:spPr/>
      <dgm:t>
        <a:bodyPr/>
        <a:lstStyle/>
        <a:p>
          <a:endParaRPr kumimoji="1" lang="ja-JP" altLang="en-US"/>
        </a:p>
      </dgm:t>
    </dgm:pt>
    <dgm:pt modelId="{8A2754ED-D8B9-4A9B-ADC8-67E674DB80FA}" type="pres">
      <dgm:prSet presAssocID="{1658F190-970B-4B0C-AD58-F1BC15555BBA}" presName="hierChild4" presStyleCnt="0"/>
      <dgm:spPr/>
    </dgm:pt>
    <dgm:pt modelId="{981E0799-631E-4BD8-AAD8-A3C970D1E416}" type="pres">
      <dgm:prSet presAssocID="{AA5865BD-5C45-49FD-AD6F-B99CB7C9C43E}" presName="Name37" presStyleLbl="parChTrans1D3" presStyleIdx="0" presStyleCnt="2"/>
      <dgm:spPr/>
      <dgm:t>
        <a:bodyPr/>
        <a:lstStyle/>
        <a:p>
          <a:endParaRPr kumimoji="1" lang="ja-JP" altLang="en-US"/>
        </a:p>
      </dgm:t>
    </dgm:pt>
    <dgm:pt modelId="{0B2F806E-B495-43C0-812F-7F856CB4FA9A}" type="pres">
      <dgm:prSet presAssocID="{169770BA-9E0F-4D70-A2ED-8CC09537590F}" presName="hierRoot2" presStyleCnt="0">
        <dgm:presLayoutVars>
          <dgm:hierBranch val="init"/>
        </dgm:presLayoutVars>
      </dgm:prSet>
      <dgm:spPr/>
    </dgm:pt>
    <dgm:pt modelId="{743D35EA-CCA1-4889-AEA9-57E4C30E5917}" type="pres">
      <dgm:prSet presAssocID="{169770BA-9E0F-4D70-A2ED-8CC09537590F}" presName="rootComposite" presStyleCnt="0"/>
      <dgm:spPr/>
    </dgm:pt>
    <dgm:pt modelId="{4BB559A8-B44E-4E8E-BA96-E73B1B84247C}" type="pres">
      <dgm:prSet presAssocID="{169770BA-9E0F-4D70-A2ED-8CC09537590F}" presName="rootText" presStyleLbl="node3" presStyleIdx="0" presStyleCnt="2" custLinFactNeighborX="-89940" custLinFactNeighborY="-34549">
        <dgm:presLayoutVars>
          <dgm:chPref val="3"/>
        </dgm:presLayoutVars>
      </dgm:prSet>
      <dgm:spPr/>
      <dgm:t>
        <a:bodyPr/>
        <a:lstStyle/>
        <a:p>
          <a:endParaRPr kumimoji="1" lang="ja-JP" altLang="en-US"/>
        </a:p>
      </dgm:t>
    </dgm:pt>
    <dgm:pt modelId="{F55181F4-6875-46A5-B425-AB014DE4CA90}" type="pres">
      <dgm:prSet presAssocID="{169770BA-9E0F-4D70-A2ED-8CC09537590F}" presName="rootConnector" presStyleLbl="node3" presStyleIdx="0" presStyleCnt="2"/>
      <dgm:spPr/>
      <dgm:t>
        <a:bodyPr/>
        <a:lstStyle/>
        <a:p>
          <a:endParaRPr kumimoji="1" lang="ja-JP" altLang="en-US"/>
        </a:p>
      </dgm:t>
    </dgm:pt>
    <dgm:pt modelId="{6D00437B-395D-427E-8CB7-CB261363E56C}" type="pres">
      <dgm:prSet presAssocID="{169770BA-9E0F-4D70-A2ED-8CC09537590F}" presName="hierChild4" presStyleCnt="0"/>
      <dgm:spPr/>
    </dgm:pt>
    <dgm:pt modelId="{C27E38EC-73E8-4D6B-A7D0-45F74B774FAD}" type="pres">
      <dgm:prSet presAssocID="{169770BA-9E0F-4D70-A2ED-8CC09537590F}" presName="hierChild5" presStyleCnt="0"/>
      <dgm:spPr/>
    </dgm:pt>
    <dgm:pt modelId="{339AA082-3388-4571-940D-30E2CFA0F85D}" type="pres">
      <dgm:prSet presAssocID="{BC1CAA9C-BEE5-4514-BD79-5CF75E47AF89}" presName="Name37" presStyleLbl="parChTrans1D3" presStyleIdx="1" presStyleCnt="2"/>
      <dgm:spPr/>
      <dgm:t>
        <a:bodyPr/>
        <a:lstStyle/>
        <a:p>
          <a:endParaRPr kumimoji="1" lang="ja-JP" altLang="en-US"/>
        </a:p>
      </dgm:t>
    </dgm:pt>
    <dgm:pt modelId="{05C7495E-70C0-41B6-B60A-91CD23E09AA9}" type="pres">
      <dgm:prSet presAssocID="{2E079258-D733-4783-AACC-0F7DF2FAE848}" presName="hierRoot2" presStyleCnt="0">
        <dgm:presLayoutVars>
          <dgm:hierBranch val="init"/>
        </dgm:presLayoutVars>
      </dgm:prSet>
      <dgm:spPr/>
    </dgm:pt>
    <dgm:pt modelId="{ED6FDD24-9EB3-450C-BA67-EFFB5FA2B26E}" type="pres">
      <dgm:prSet presAssocID="{2E079258-D733-4783-AACC-0F7DF2FAE848}" presName="rootComposite" presStyleCnt="0"/>
      <dgm:spPr/>
    </dgm:pt>
    <dgm:pt modelId="{DAD6E29D-8C9D-4147-8CAB-832F460BD6AB}" type="pres">
      <dgm:prSet presAssocID="{2E079258-D733-4783-AACC-0F7DF2FAE848}" presName="rootText" presStyleLbl="node3" presStyleIdx="1" presStyleCnt="2" custLinFactNeighborX="-88426" custLinFactNeighborY="-24840">
        <dgm:presLayoutVars>
          <dgm:chPref val="3"/>
        </dgm:presLayoutVars>
      </dgm:prSet>
      <dgm:spPr/>
      <dgm:t>
        <a:bodyPr/>
        <a:lstStyle/>
        <a:p>
          <a:endParaRPr kumimoji="1" lang="ja-JP" altLang="en-US"/>
        </a:p>
      </dgm:t>
    </dgm:pt>
    <dgm:pt modelId="{FE37E6D0-C1C6-4015-8C32-F3F8A0FFDDE0}" type="pres">
      <dgm:prSet presAssocID="{2E079258-D733-4783-AACC-0F7DF2FAE848}" presName="rootConnector" presStyleLbl="node3" presStyleIdx="1" presStyleCnt="2"/>
      <dgm:spPr/>
      <dgm:t>
        <a:bodyPr/>
        <a:lstStyle/>
        <a:p>
          <a:endParaRPr kumimoji="1" lang="ja-JP" altLang="en-US"/>
        </a:p>
      </dgm:t>
    </dgm:pt>
    <dgm:pt modelId="{3E7351D6-0E9C-4D79-BF69-C50EEFDF5E3E}" type="pres">
      <dgm:prSet presAssocID="{2E079258-D733-4783-AACC-0F7DF2FAE848}" presName="hierChild4" presStyleCnt="0"/>
      <dgm:spPr/>
    </dgm:pt>
    <dgm:pt modelId="{F60D2645-3717-434D-BBA0-4F682C322181}" type="pres">
      <dgm:prSet presAssocID="{2E079258-D733-4783-AACC-0F7DF2FAE848}" presName="hierChild5" presStyleCnt="0"/>
      <dgm:spPr/>
    </dgm:pt>
    <dgm:pt modelId="{0F9CE9B6-2F8B-4BC9-848F-033E466350BD}" type="pres">
      <dgm:prSet presAssocID="{1658F190-970B-4B0C-AD58-F1BC15555BBA}" presName="hierChild5" presStyleCnt="0"/>
      <dgm:spPr/>
    </dgm:pt>
    <dgm:pt modelId="{50AA13C3-CC15-40AE-8F4F-5D3D23836EBC}" type="pres">
      <dgm:prSet presAssocID="{F819D8AF-13A5-445D-BE0E-5D8EEE080F2B}" presName="Name37" presStyleLbl="parChTrans1D2" presStyleIdx="1" presStyleCnt="2"/>
      <dgm:spPr/>
      <dgm:t>
        <a:bodyPr/>
        <a:lstStyle/>
        <a:p>
          <a:endParaRPr kumimoji="1" lang="ja-JP" altLang="en-US"/>
        </a:p>
      </dgm:t>
    </dgm:pt>
    <dgm:pt modelId="{C1D1D15B-BCA4-4488-AC60-04827FEC1D52}" type="pres">
      <dgm:prSet presAssocID="{2D960DC1-8232-4801-8998-3178911058EC}" presName="hierRoot2" presStyleCnt="0">
        <dgm:presLayoutVars>
          <dgm:hierBranch val="init"/>
        </dgm:presLayoutVars>
      </dgm:prSet>
      <dgm:spPr/>
    </dgm:pt>
    <dgm:pt modelId="{E5F688FC-CC87-4D5E-8163-EBB1D8BDB9D0}" type="pres">
      <dgm:prSet presAssocID="{2D960DC1-8232-4801-8998-3178911058EC}" presName="rootComposite" presStyleCnt="0"/>
      <dgm:spPr/>
    </dgm:pt>
    <dgm:pt modelId="{C93E52EE-EB4B-49CB-ABCB-077E5C13D290}" type="pres">
      <dgm:prSet presAssocID="{2D960DC1-8232-4801-8998-3178911058EC}" presName="rootText" presStyleLbl="node2" presStyleIdx="1" presStyleCnt="2" custLinFactNeighborX="3901" custLinFactNeighborY="-26087">
        <dgm:presLayoutVars>
          <dgm:chPref val="3"/>
        </dgm:presLayoutVars>
      </dgm:prSet>
      <dgm:spPr/>
      <dgm:t>
        <a:bodyPr/>
        <a:lstStyle/>
        <a:p>
          <a:endParaRPr kumimoji="1" lang="ja-JP" altLang="en-US"/>
        </a:p>
      </dgm:t>
    </dgm:pt>
    <dgm:pt modelId="{808CEEF7-B04F-4B62-A63B-0AE64D1EA49F}" type="pres">
      <dgm:prSet presAssocID="{2D960DC1-8232-4801-8998-3178911058EC}" presName="rootConnector" presStyleLbl="node2" presStyleIdx="1" presStyleCnt="2"/>
      <dgm:spPr/>
      <dgm:t>
        <a:bodyPr/>
        <a:lstStyle/>
        <a:p>
          <a:endParaRPr kumimoji="1" lang="ja-JP" altLang="en-US"/>
        </a:p>
      </dgm:t>
    </dgm:pt>
    <dgm:pt modelId="{A0F15047-A8AD-4329-9EFD-8026641BE35E}" type="pres">
      <dgm:prSet presAssocID="{2D960DC1-8232-4801-8998-3178911058EC}" presName="hierChild4" presStyleCnt="0"/>
      <dgm:spPr/>
    </dgm:pt>
    <dgm:pt modelId="{06787D9D-8211-4F13-862C-249A8DD3565C}" type="pres">
      <dgm:prSet presAssocID="{2D960DC1-8232-4801-8998-3178911058EC}" presName="hierChild5" presStyleCnt="0"/>
      <dgm:spPr/>
    </dgm:pt>
    <dgm:pt modelId="{2F64EDBC-20D5-41FB-AA84-91ADFAE9AB69}" type="pres">
      <dgm:prSet presAssocID="{604E5A2B-A1AB-44EC-8C2E-E02F8FE8849F}" presName="hierChild3" presStyleCnt="0"/>
      <dgm:spPr/>
    </dgm:pt>
  </dgm:ptLst>
  <dgm:cxnLst>
    <dgm:cxn modelId="{C7A33758-C605-407E-BD14-CB4B6C409F1A}" type="presOf" srcId="{EA6053DF-AD44-4DBD-8E45-DE01A5DC8865}" destId="{5791D348-2CDA-455D-BF34-36CBD4FC0920}" srcOrd="0" destOrd="0" presId="urn:microsoft.com/office/officeart/2005/8/layout/orgChart1"/>
    <dgm:cxn modelId="{1B84A379-2773-424C-B3E0-B80B62BF7416}" type="presOf" srcId="{1658F190-970B-4B0C-AD58-F1BC15555BBA}" destId="{9E5F5169-EA4D-48CE-98D2-A77057DDE743}" srcOrd="0" destOrd="0" presId="urn:microsoft.com/office/officeart/2005/8/layout/orgChart1"/>
    <dgm:cxn modelId="{92B64E40-9800-497D-8621-04BBA2ECCE62}" srcId="{604E5A2B-A1AB-44EC-8C2E-E02F8FE8849F}" destId="{1658F190-970B-4B0C-AD58-F1BC15555BBA}" srcOrd="0" destOrd="0" parTransId="{8067C1D0-5B94-4D57-BB0D-441C9AF35750}" sibTransId="{67E54D67-6055-4348-A1D9-CCBA540A220C}"/>
    <dgm:cxn modelId="{8EDD9A75-7737-44EC-A3C1-832158536739}" type="presOf" srcId="{604E5A2B-A1AB-44EC-8C2E-E02F8FE8849F}" destId="{EE733087-32A2-4BC5-A9CF-585561A3BCF3}" srcOrd="0" destOrd="0" presId="urn:microsoft.com/office/officeart/2005/8/layout/orgChart1"/>
    <dgm:cxn modelId="{CE674CBD-2885-4823-BC23-E58AD2416AAA}" type="presOf" srcId="{2E079258-D733-4783-AACC-0F7DF2FAE848}" destId="{FE37E6D0-C1C6-4015-8C32-F3F8A0FFDDE0}" srcOrd="1" destOrd="0" presId="urn:microsoft.com/office/officeart/2005/8/layout/orgChart1"/>
    <dgm:cxn modelId="{B44F8F1C-9700-4AD6-A806-C34CD665C408}" type="presOf" srcId="{8067C1D0-5B94-4D57-BB0D-441C9AF35750}" destId="{21ACA9F4-D550-423E-89FD-1D5702C6B673}" srcOrd="0" destOrd="0" presId="urn:microsoft.com/office/officeart/2005/8/layout/orgChart1"/>
    <dgm:cxn modelId="{8E0FD60F-BA50-49B5-A4E3-0B285B6538ED}" type="presOf" srcId="{2E079258-D733-4783-AACC-0F7DF2FAE848}" destId="{DAD6E29D-8C9D-4147-8CAB-832F460BD6AB}" srcOrd="0" destOrd="0" presId="urn:microsoft.com/office/officeart/2005/8/layout/orgChart1"/>
    <dgm:cxn modelId="{2D6E9CB6-B801-438E-B80A-B556E98B3AC6}" type="presOf" srcId="{F819D8AF-13A5-445D-BE0E-5D8EEE080F2B}" destId="{50AA13C3-CC15-40AE-8F4F-5D3D23836EBC}" srcOrd="0" destOrd="0" presId="urn:microsoft.com/office/officeart/2005/8/layout/orgChart1"/>
    <dgm:cxn modelId="{1B059500-4928-4FB3-BE2F-377FA14945AF}" srcId="{EA6053DF-AD44-4DBD-8E45-DE01A5DC8865}" destId="{604E5A2B-A1AB-44EC-8C2E-E02F8FE8849F}" srcOrd="0" destOrd="0" parTransId="{5548029B-9435-45F5-8704-DC5E53C591F7}" sibTransId="{F76FA307-1CB4-437E-AA91-95B5C5D02A3B}"/>
    <dgm:cxn modelId="{EFB7E803-3C94-4841-8981-1524522B6E35}" type="presOf" srcId="{AA5865BD-5C45-49FD-AD6F-B99CB7C9C43E}" destId="{981E0799-631E-4BD8-AAD8-A3C970D1E416}" srcOrd="0" destOrd="0" presId="urn:microsoft.com/office/officeart/2005/8/layout/orgChart1"/>
    <dgm:cxn modelId="{E6AFE2F0-FE74-40FD-A154-A80B94C859B0}" type="presOf" srcId="{169770BA-9E0F-4D70-A2ED-8CC09537590F}" destId="{4BB559A8-B44E-4E8E-BA96-E73B1B84247C}" srcOrd="0" destOrd="0" presId="urn:microsoft.com/office/officeart/2005/8/layout/orgChart1"/>
    <dgm:cxn modelId="{E60AD17E-1CC0-48A5-9B16-CCEC90D3FD48}" type="presOf" srcId="{169770BA-9E0F-4D70-A2ED-8CC09537590F}" destId="{F55181F4-6875-46A5-B425-AB014DE4CA90}" srcOrd="1" destOrd="0" presId="urn:microsoft.com/office/officeart/2005/8/layout/orgChart1"/>
    <dgm:cxn modelId="{2BFB0735-A49A-41AB-B882-6ACE275CE2A0}" srcId="{604E5A2B-A1AB-44EC-8C2E-E02F8FE8849F}" destId="{2D960DC1-8232-4801-8998-3178911058EC}" srcOrd="1" destOrd="0" parTransId="{F819D8AF-13A5-445D-BE0E-5D8EEE080F2B}" sibTransId="{11069FAE-E341-4EAC-A011-96CE797834E5}"/>
    <dgm:cxn modelId="{51A22ECB-044E-4B51-BC65-B1F06CF66885}" type="presOf" srcId="{604E5A2B-A1AB-44EC-8C2E-E02F8FE8849F}" destId="{6A83602A-C1C8-4A0E-8048-8E3E58928B00}" srcOrd="1" destOrd="0" presId="urn:microsoft.com/office/officeart/2005/8/layout/orgChart1"/>
    <dgm:cxn modelId="{7E9A331E-4284-4B2F-85C1-5D4E80A77557}" type="presOf" srcId="{2D960DC1-8232-4801-8998-3178911058EC}" destId="{808CEEF7-B04F-4B62-A63B-0AE64D1EA49F}" srcOrd="1" destOrd="0" presId="urn:microsoft.com/office/officeart/2005/8/layout/orgChart1"/>
    <dgm:cxn modelId="{C959CE04-D722-405E-952D-E960CB23FFDE}" type="presOf" srcId="{BC1CAA9C-BEE5-4514-BD79-5CF75E47AF89}" destId="{339AA082-3388-4571-940D-30E2CFA0F85D}" srcOrd="0" destOrd="0" presId="urn:microsoft.com/office/officeart/2005/8/layout/orgChart1"/>
    <dgm:cxn modelId="{229127E7-5BE5-428C-8B85-F53BA75BDEF2}" type="presOf" srcId="{1658F190-970B-4B0C-AD58-F1BC15555BBA}" destId="{0426ECA2-2F4D-48FA-84A7-70F6D5F99104}" srcOrd="1" destOrd="0" presId="urn:microsoft.com/office/officeart/2005/8/layout/orgChart1"/>
    <dgm:cxn modelId="{D09F9FCB-7DBC-48EE-A7A9-EB196C5E3C7F}" srcId="{1658F190-970B-4B0C-AD58-F1BC15555BBA}" destId="{2E079258-D733-4783-AACC-0F7DF2FAE848}" srcOrd="1" destOrd="0" parTransId="{BC1CAA9C-BEE5-4514-BD79-5CF75E47AF89}" sibTransId="{4794CC69-4BB9-41E5-A1F4-A2E30FE78FA4}"/>
    <dgm:cxn modelId="{9470FB0A-77E7-4C8C-8D94-E8A037D2F50B}" srcId="{1658F190-970B-4B0C-AD58-F1BC15555BBA}" destId="{169770BA-9E0F-4D70-A2ED-8CC09537590F}" srcOrd="0" destOrd="0" parTransId="{AA5865BD-5C45-49FD-AD6F-B99CB7C9C43E}" sibTransId="{23ABC0C0-2992-40C2-8AE6-B49A9626792C}"/>
    <dgm:cxn modelId="{1D9F4769-5D59-4A7D-937B-8D1E9E038161}" type="presOf" srcId="{2D960DC1-8232-4801-8998-3178911058EC}" destId="{C93E52EE-EB4B-49CB-ABCB-077E5C13D290}" srcOrd="0" destOrd="0" presId="urn:microsoft.com/office/officeart/2005/8/layout/orgChart1"/>
    <dgm:cxn modelId="{7B20F755-1774-4CCF-A4FC-C9004050B205}" type="presParOf" srcId="{5791D348-2CDA-455D-BF34-36CBD4FC0920}" destId="{6AE03F3B-3F29-47E9-9507-D1CFF15A3C1F}" srcOrd="0" destOrd="0" presId="urn:microsoft.com/office/officeart/2005/8/layout/orgChart1"/>
    <dgm:cxn modelId="{61F6BD35-07AD-4006-AD3B-F353D637456D}" type="presParOf" srcId="{6AE03F3B-3F29-47E9-9507-D1CFF15A3C1F}" destId="{286458DC-52CF-4FAC-B7C6-10A05AE74DD3}" srcOrd="0" destOrd="0" presId="urn:microsoft.com/office/officeart/2005/8/layout/orgChart1"/>
    <dgm:cxn modelId="{B9E16FED-A3BC-4E3F-801E-DEE4AEB95A11}" type="presParOf" srcId="{286458DC-52CF-4FAC-B7C6-10A05AE74DD3}" destId="{EE733087-32A2-4BC5-A9CF-585561A3BCF3}" srcOrd="0" destOrd="0" presId="urn:microsoft.com/office/officeart/2005/8/layout/orgChart1"/>
    <dgm:cxn modelId="{BCD53D47-735D-4D89-9F61-1D53CD6E2831}" type="presParOf" srcId="{286458DC-52CF-4FAC-B7C6-10A05AE74DD3}" destId="{6A83602A-C1C8-4A0E-8048-8E3E58928B00}" srcOrd="1" destOrd="0" presId="urn:microsoft.com/office/officeart/2005/8/layout/orgChart1"/>
    <dgm:cxn modelId="{451D54E7-87D0-45D3-8F1F-60B87BF44FBE}" type="presParOf" srcId="{6AE03F3B-3F29-47E9-9507-D1CFF15A3C1F}" destId="{E5290443-3404-4ABB-8BFC-B720A78EC7A8}" srcOrd="1" destOrd="0" presId="urn:microsoft.com/office/officeart/2005/8/layout/orgChart1"/>
    <dgm:cxn modelId="{AD5B4A63-93ED-44F9-9C2D-80F95F59D6C8}" type="presParOf" srcId="{E5290443-3404-4ABB-8BFC-B720A78EC7A8}" destId="{21ACA9F4-D550-423E-89FD-1D5702C6B673}" srcOrd="0" destOrd="0" presId="urn:microsoft.com/office/officeart/2005/8/layout/orgChart1"/>
    <dgm:cxn modelId="{44A70EE0-C875-470B-A3DC-105A08793CAB}" type="presParOf" srcId="{E5290443-3404-4ABB-8BFC-B720A78EC7A8}" destId="{0349FB60-9447-45BE-AF48-E2C4E29A1E41}" srcOrd="1" destOrd="0" presId="urn:microsoft.com/office/officeart/2005/8/layout/orgChart1"/>
    <dgm:cxn modelId="{5A072CBB-ACB2-4520-A63B-951A21E88D9A}" type="presParOf" srcId="{0349FB60-9447-45BE-AF48-E2C4E29A1E41}" destId="{A22D8F2E-1A3E-47C8-A9BD-B1941B577922}" srcOrd="0" destOrd="0" presId="urn:microsoft.com/office/officeart/2005/8/layout/orgChart1"/>
    <dgm:cxn modelId="{3B0E33EF-AB6B-411E-9D95-F9BBFFDEEC36}" type="presParOf" srcId="{A22D8F2E-1A3E-47C8-A9BD-B1941B577922}" destId="{9E5F5169-EA4D-48CE-98D2-A77057DDE743}" srcOrd="0" destOrd="0" presId="urn:microsoft.com/office/officeart/2005/8/layout/orgChart1"/>
    <dgm:cxn modelId="{3BFE3D48-9651-4043-8BE4-8963E8B5EF6A}" type="presParOf" srcId="{A22D8F2E-1A3E-47C8-A9BD-B1941B577922}" destId="{0426ECA2-2F4D-48FA-84A7-70F6D5F99104}" srcOrd="1" destOrd="0" presId="urn:microsoft.com/office/officeart/2005/8/layout/orgChart1"/>
    <dgm:cxn modelId="{9DAA821A-E8BA-4F8D-8E0C-9C779D4DA586}" type="presParOf" srcId="{0349FB60-9447-45BE-AF48-E2C4E29A1E41}" destId="{8A2754ED-D8B9-4A9B-ADC8-67E674DB80FA}" srcOrd="1" destOrd="0" presId="urn:microsoft.com/office/officeart/2005/8/layout/orgChart1"/>
    <dgm:cxn modelId="{65E88632-2CE3-44CB-A0AC-7733684D2E48}" type="presParOf" srcId="{8A2754ED-D8B9-4A9B-ADC8-67E674DB80FA}" destId="{981E0799-631E-4BD8-AAD8-A3C970D1E416}" srcOrd="0" destOrd="0" presId="urn:microsoft.com/office/officeart/2005/8/layout/orgChart1"/>
    <dgm:cxn modelId="{61E3466C-4B81-4D4A-A949-FA98ED54D45F}" type="presParOf" srcId="{8A2754ED-D8B9-4A9B-ADC8-67E674DB80FA}" destId="{0B2F806E-B495-43C0-812F-7F856CB4FA9A}" srcOrd="1" destOrd="0" presId="urn:microsoft.com/office/officeart/2005/8/layout/orgChart1"/>
    <dgm:cxn modelId="{CE72250A-B10F-4A49-AE20-5E8FC79D6376}" type="presParOf" srcId="{0B2F806E-B495-43C0-812F-7F856CB4FA9A}" destId="{743D35EA-CCA1-4889-AEA9-57E4C30E5917}" srcOrd="0" destOrd="0" presId="urn:microsoft.com/office/officeart/2005/8/layout/orgChart1"/>
    <dgm:cxn modelId="{AD8FE8DC-FDE6-47B9-9BA7-CD48E477F4C2}" type="presParOf" srcId="{743D35EA-CCA1-4889-AEA9-57E4C30E5917}" destId="{4BB559A8-B44E-4E8E-BA96-E73B1B84247C}" srcOrd="0" destOrd="0" presId="urn:microsoft.com/office/officeart/2005/8/layout/orgChart1"/>
    <dgm:cxn modelId="{2ACCE492-CE99-446D-A9C8-3DC7E155A33F}" type="presParOf" srcId="{743D35EA-CCA1-4889-AEA9-57E4C30E5917}" destId="{F55181F4-6875-46A5-B425-AB014DE4CA90}" srcOrd="1" destOrd="0" presId="urn:microsoft.com/office/officeart/2005/8/layout/orgChart1"/>
    <dgm:cxn modelId="{E3DC6CCB-E693-4D27-9B1B-A366091F46A8}" type="presParOf" srcId="{0B2F806E-B495-43C0-812F-7F856CB4FA9A}" destId="{6D00437B-395D-427E-8CB7-CB261363E56C}" srcOrd="1" destOrd="0" presId="urn:microsoft.com/office/officeart/2005/8/layout/orgChart1"/>
    <dgm:cxn modelId="{BD6F492E-A3CC-4F15-899E-19767A51E557}" type="presParOf" srcId="{0B2F806E-B495-43C0-812F-7F856CB4FA9A}" destId="{C27E38EC-73E8-4D6B-A7D0-45F74B774FAD}" srcOrd="2" destOrd="0" presId="urn:microsoft.com/office/officeart/2005/8/layout/orgChart1"/>
    <dgm:cxn modelId="{22A15F3C-ED83-4607-BE33-06463B687323}" type="presParOf" srcId="{8A2754ED-D8B9-4A9B-ADC8-67E674DB80FA}" destId="{339AA082-3388-4571-940D-30E2CFA0F85D}" srcOrd="2" destOrd="0" presId="urn:microsoft.com/office/officeart/2005/8/layout/orgChart1"/>
    <dgm:cxn modelId="{9C8167CD-C504-450D-A59D-25F2523ACECF}" type="presParOf" srcId="{8A2754ED-D8B9-4A9B-ADC8-67E674DB80FA}" destId="{05C7495E-70C0-41B6-B60A-91CD23E09AA9}" srcOrd="3" destOrd="0" presId="urn:microsoft.com/office/officeart/2005/8/layout/orgChart1"/>
    <dgm:cxn modelId="{99E88208-B9B3-48A8-9BE7-FAC78461B4E4}" type="presParOf" srcId="{05C7495E-70C0-41B6-B60A-91CD23E09AA9}" destId="{ED6FDD24-9EB3-450C-BA67-EFFB5FA2B26E}" srcOrd="0" destOrd="0" presId="urn:microsoft.com/office/officeart/2005/8/layout/orgChart1"/>
    <dgm:cxn modelId="{D25B59EB-75B1-4792-BE27-E72559977298}" type="presParOf" srcId="{ED6FDD24-9EB3-450C-BA67-EFFB5FA2B26E}" destId="{DAD6E29D-8C9D-4147-8CAB-832F460BD6AB}" srcOrd="0" destOrd="0" presId="urn:microsoft.com/office/officeart/2005/8/layout/orgChart1"/>
    <dgm:cxn modelId="{E2D17302-DE45-477B-956E-5F32DBB3E81C}" type="presParOf" srcId="{ED6FDD24-9EB3-450C-BA67-EFFB5FA2B26E}" destId="{FE37E6D0-C1C6-4015-8C32-F3F8A0FFDDE0}" srcOrd="1" destOrd="0" presId="urn:microsoft.com/office/officeart/2005/8/layout/orgChart1"/>
    <dgm:cxn modelId="{E5667397-8282-49E7-B26B-1677178AA266}" type="presParOf" srcId="{05C7495E-70C0-41B6-B60A-91CD23E09AA9}" destId="{3E7351D6-0E9C-4D79-BF69-C50EEFDF5E3E}" srcOrd="1" destOrd="0" presId="urn:microsoft.com/office/officeart/2005/8/layout/orgChart1"/>
    <dgm:cxn modelId="{0AF6B48C-6FB9-487D-BC3A-243B61FA3E90}" type="presParOf" srcId="{05C7495E-70C0-41B6-B60A-91CD23E09AA9}" destId="{F60D2645-3717-434D-BBA0-4F682C322181}" srcOrd="2" destOrd="0" presId="urn:microsoft.com/office/officeart/2005/8/layout/orgChart1"/>
    <dgm:cxn modelId="{DDA950E0-4B5E-4786-9D29-2E037111C7C5}" type="presParOf" srcId="{0349FB60-9447-45BE-AF48-E2C4E29A1E41}" destId="{0F9CE9B6-2F8B-4BC9-848F-033E466350BD}" srcOrd="2" destOrd="0" presId="urn:microsoft.com/office/officeart/2005/8/layout/orgChart1"/>
    <dgm:cxn modelId="{E76D71FF-1B03-43EC-934D-363F2D16D9B5}" type="presParOf" srcId="{E5290443-3404-4ABB-8BFC-B720A78EC7A8}" destId="{50AA13C3-CC15-40AE-8F4F-5D3D23836EBC}" srcOrd="2" destOrd="0" presId="urn:microsoft.com/office/officeart/2005/8/layout/orgChart1"/>
    <dgm:cxn modelId="{56A87EC0-192E-49D3-B473-C4E9DBA79784}" type="presParOf" srcId="{E5290443-3404-4ABB-8BFC-B720A78EC7A8}" destId="{C1D1D15B-BCA4-4488-AC60-04827FEC1D52}" srcOrd="3" destOrd="0" presId="urn:microsoft.com/office/officeart/2005/8/layout/orgChart1"/>
    <dgm:cxn modelId="{4D9BF033-DE20-42B9-B43E-6E8F0D68FBC2}" type="presParOf" srcId="{C1D1D15B-BCA4-4488-AC60-04827FEC1D52}" destId="{E5F688FC-CC87-4D5E-8163-EBB1D8BDB9D0}" srcOrd="0" destOrd="0" presId="urn:microsoft.com/office/officeart/2005/8/layout/orgChart1"/>
    <dgm:cxn modelId="{2E8908FF-5EC9-4B05-A6E0-A652B44990D8}" type="presParOf" srcId="{E5F688FC-CC87-4D5E-8163-EBB1D8BDB9D0}" destId="{C93E52EE-EB4B-49CB-ABCB-077E5C13D290}" srcOrd="0" destOrd="0" presId="urn:microsoft.com/office/officeart/2005/8/layout/orgChart1"/>
    <dgm:cxn modelId="{6F6CFD5E-F75C-46AF-95FE-2F85E3D833C4}" type="presParOf" srcId="{E5F688FC-CC87-4D5E-8163-EBB1D8BDB9D0}" destId="{808CEEF7-B04F-4B62-A63B-0AE64D1EA49F}" srcOrd="1" destOrd="0" presId="urn:microsoft.com/office/officeart/2005/8/layout/orgChart1"/>
    <dgm:cxn modelId="{34E587B7-DE74-4FFF-8B4C-D8EABCA8BEC1}" type="presParOf" srcId="{C1D1D15B-BCA4-4488-AC60-04827FEC1D52}" destId="{A0F15047-A8AD-4329-9EFD-8026641BE35E}" srcOrd="1" destOrd="0" presId="urn:microsoft.com/office/officeart/2005/8/layout/orgChart1"/>
    <dgm:cxn modelId="{AF31B12F-ACFE-4B5C-87E5-89356901A76F}" type="presParOf" srcId="{C1D1D15B-BCA4-4488-AC60-04827FEC1D52}" destId="{06787D9D-8211-4F13-862C-249A8DD3565C}" srcOrd="2" destOrd="0" presId="urn:microsoft.com/office/officeart/2005/8/layout/orgChart1"/>
    <dgm:cxn modelId="{659E9D09-854A-44F2-90DB-9F081A1AD8A2}" type="presParOf" srcId="{6AE03F3B-3F29-47E9-9507-D1CFF15A3C1F}" destId="{2F64EDBC-20D5-41FB-AA84-91ADFAE9AB69}"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AA13C3-CC15-40AE-8F4F-5D3D23836EBC}">
      <dsp:nvSpPr>
        <dsp:cNvPr id="0" name=""/>
        <dsp:cNvSpPr/>
      </dsp:nvSpPr>
      <dsp:spPr>
        <a:xfrm>
          <a:off x="3904052" y="1124261"/>
          <a:ext cx="1886083" cy="120867"/>
        </a:xfrm>
        <a:custGeom>
          <a:avLst/>
          <a:gdLst/>
          <a:ahLst/>
          <a:cxnLst/>
          <a:rect l="0" t="0" r="0" b="0"/>
          <a:pathLst>
            <a:path>
              <a:moveTo>
                <a:pt x="0" y="0"/>
              </a:moveTo>
              <a:lnTo>
                <a:pt x="1886083" y="0"/>
              </a:lnTo>
              <a:lnTo>
                <a:pt x="1886083" y="120867"/>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39AA082-3388-4571-940D-30E2CFA0F85D}">
      <dsp:nvSpPr>
        <dsp:cNvPr id="0" name=""/>
        <dsp:cNvSpPr/>
      </dsp:nvSpPr>
      <dsp:spPr>
        <a:xfrm>
          <a:off x="465776" y="2369987"/>
          <a:ext cx="217802" cy="2466757"/>
        </a:xfrm>
        <a:custGeom>
          <a:avLst/>
          <a:gdLst/>
          <a:ahLst/>
          <a:cxnLst/>
          <a:rect l="0" t="0" r="0" b="0"/>
          <a:pathLst>
            <a:path>
              <a:moveTo>
                <a:pt x="0" y="0"/>
              </a:moveTo>
              <a:lnTo>
                <a:pt x="0" y="2466757"/>
              </a:lnTo>
              <a:lnTo>
                <a:pt x="217802" y="2466757"/>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81E0799-631E-4BD8-AAD8-A3C970D1E416}">
      <dsp:nvSpPr>
        <dsp:cNvPr id="0" name=""/>
        <dsp:cNvSpPr/>
      </dsp:nvSpPr>
      <dsp:spPr>
        <a:xfrm>
          <a:off x="465776" y="2369987"/>
          <a:ext cx="185362" cy="841447"/>
        </a:xfrm>
        <a:custGeom>
          <a:avLst/>
          <a:gdLst/>
          <a:ahLst/>
          <a:cxnLst/>
          <a:rect l="0" t="0" r="0" b="0"/>
          <a:pathLst>
            <a:path>
              <a:moveTo>
                <a:pt x="0" y="0"/>
              </a:moveTo>
              <a:lnTo>
                <a:pt x="0" y="841447"/>
              </a:lnTo>
              <a:lnTo>
                <a:pt x="185362" y="841447"/>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1ACA9F4-D550-423E-89FD-1D5702C6B673}">
      <dsp:nvSpPr>
        <dsp:cNvPr id="0" name=""/>
        <dsp:cNvSpPr/>
      </dsp:nvSpPr>
      <dsp:spPr>
        <a:xfrm>
          <a:off x="1322843" y="1124261"/>
          <a:ext cx="2581208" cy="174391"/>
        </a:xfrm>
        <a:custGeom>
          <a:avLst/>
          <a:gdLst/>
          <a:ahLst/>
          <a:cxnLst/>
          <a:rect l="0" t="0" r="0" b="0"/>
          <a:pathLst>
            <a:path>
              <a:moveTo>
                <a:pt x="2581208" y="0"/>
              </a:moveTo>
              <a:lnTo>
                <a:pt x="0" y="0"/>
              </a:lnTo>
              <a:lnTo>
                <a:pt x="0" y="174391"/>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E733087-32A2-4BC5-A9CF-585561A3BCF3}">
      <dsp:nvSpPr>
        <dsp:cNvPr id="0" name=""/>
        <dsp:cNvSpPr/>
      </dsp:nvSpPr>
      <dsp:spPr>
        <a:xfrm>
          <a:off x="2832717" y="52927"/>
          <a:ext cx="2142668" cy="1071334"/>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lvl="0" algn="ctr" defTabSz="2044700">
            <a:lnSpc>
              <a:spcPct val="90000"/>
            </a:lnSpc>
            <a:spcBef>
              <a:spcPct val="0"/>
            </a:spcBef>
            <a:spcAft>
              <a:spcPct val="35000"/>
            </a:spcAft>
          </a:pPr>
          <a:r>
            <a:rPr kumimoji="1" lang="ja-JP" altLang="en-US" sz="4600" kern="1200" dirty="0"/>
            <a:t>タンポポ</a:t>
          </a:r>
        </a:p>
      </dsp:txBody>
      <dsp:txXfrm>
        <a:off x="2832717" y="52927"/>
        <a:ext cx="2142668" cy="1071334"/>
      </dsp:txXfrm>
    </dsp:sp>
    <dsp:sp modelId="{9E5F5169-EA4D-48CE-98D2-A77057DDE743}">
      <dsp:nvSpPr>
        <dsp:cNvPr id="0" name=""/>
        <dsp:cNvSpPr/>
      </dsp:nvSpPr>
      <dsp:spPr>
        <a:xfrm>
          <a:off x="251509" y="1298653"/>
          <a:ext cx="2142668" cy="1071334"/>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kumimoji="1" lang="ja-JP" altLang="en-US" sz="3200" b="1" kern="1200" dirty="0"/>
            <a:t>花は黄色い</a:t>
          </a:r>
        </a:p>
      </dsp:txBody>
      <dsp:txXfrm>
        <a:off x="251509" y="1298653"/>
        <a:ext cx="2142668" cy="1071334"/>
      </dsp:txXfrm>
    </dsp:sp>
    <dsp:sp modelId="{4BB559A8-B44E-4E8E-BA96-E73B1B84247C}">
      <dsp:nvSpPr>
        <dsp:cNvPr id="0" name=""/>
        <dsp:cNvSpPr/>
      </dsp:nvSpPr>
      <dsp:spPr>
        <a:xfrm>
          <a:off x="651138" y="2675767"/>
          <a:ext cx="2142668" cy="1071334"/>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kumimoji="1" lang="ja-JP" altLang="en-US" sz="2000" b="1" kern="1200" dirty="0"/>
            <a:t>総苞片は反り返る</a:t>
          </a:r>
        </a:p>
      </dsp:txBody>
      <dsp:txXfrm>
        <a:off x="651138" y="2675767"/>
        <a:ext cx="2142668" cy="1071334"/>
      </dsp:txXfrm>
    </dsp:sp>
    <dsp:sp modelId="{DAD6E29D-8C9D-4147-8CAB-832F460BD6AB}">
      <dsp:nvSpPr>
        <dsp:cNvPr id="0" name=""/>
        <dsp:cNvSpPr/>
      </dsp:nvSpPr>
      <dsp:spPr>
        <a:xfrm>
          <a:off x="683578" y="4301077"/>
          <a:ext cx="2142668" cy="1071334"/>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kumimoji="1" lang="ja-JP" altLang="en-US" sz="1600" b="1" kern="1200" dirty="0"/>
            <a:t>総苞片は反り返らない</a:t>
          </a:r>
        </a:p>
      </dsp:txBody>
      <dsp:txXfrm>
        <a:off x="683578" y="4301077"/>
        <a:ext cx="2142668" cy="1071334"/>
      </dsp:txXfrm>
    </dsp:sp>
    <dsp:sp modelId="{C93E52EE-EB4B-49CB-ABCB-077E5C13D290}">
      <dsp:nvSpPr>
        <dsp:cNvPr id="0" name=""/>
        <dsp:cNvSpPr/>
      </dsp:nvSpPr>
      <dsp:spPr>
        <a:xfrm>
          <a:off x="4718801" y="1245129"/>
          <a:ext cx="2142668" cy="1071334"/>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kumimoji="1" lang="ja-JP" altLang="en-US" sz="3600" b="1" kern="1200" dirty="0"/>
            <a:t>花は白い</a:t>
          </a:r>
        </a:p>
      </dsp:txBody>
      <dsp:txXfrm>
        <a:off x="4718801" y="1245129"/>
        <a:ext cx="2142668" cy="1071334"/>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A1027AD-63C1-47DF-9A58-7E03BD775B2C}" type="datetimeFigureOut">
              <a:rPr kumimoji="1" lang="ja-JP" altLang="en-US" smtClean="0"/>
              <a:t>2021/1/12</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FCEBF43-55E2-4032-96D5-46F542489221}" type="slidenum">
              <a:rPr kumimoji="1" lang="ja-JP" altLang="en-US" smtClean="0"/>
              <a:t>‹#›</a:t>
            </a:fld>
            <a:endParaRPr kumimoji="1" lang="ja-JP" altLang="en-US"/>
          </a:p>
        </p:txBody>
      </p:sp>
    </p:spTree>
    <p:extLst>
      <p:ext uri="{BB962C8B-B14F-4D97-AF65-F5344CB8AC3E}">
        <p14:creationId xmlns:p14="http://schemas.microsoft.com/office/powerpoint/2010/main" val="112241365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１．これ</a:t>
            </a:r>
            <a:r>
              <a:rPr kumimoji="1" lang="ja-JP" altLang="en-US" dirty="0" smtClean="0"/>
              <a:t>より、令和２年度・</a:t>
            </a:r>
            <a:r>
              <a:rPr kumimoji="1" lang="en-US" altLang="ja-JP" dirty="0" smtClean="0"/>
              <a:t>FFJ</a:t>
            </a:r>
            <a:r>
              <a:rPr kumimoji="1" lang="ja-JP" altLang="en-US" dirty="0" smtClean="0"/>
              <a:t>環境調査の実施結果について、その概要を報告いたします。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AFCEBF43-55E2-4032-96D5-46F542489221}" type="slidenum">
              <a:rPr kumimoji="1" lang="ja-JP" altLang="en-US" smtClean="0"/>
              <a:t>1</a:t>
            </a:fld>
            <a:endParaRPr kumimoji="1" lang="ja-JP" altLang="en-US"/>
          </a:p>
        </p:txBody>
      </p:sp>
    </p:spTree>
    <p:extLst>
      <p:ext uri="{BB962C8B-B14F-4D97-AF65-F5344CB8AC3E}">
        <p14:creationId xmlns:p14="http://schemas.microsoft.com/office/powerpoint/2010/main" val="8388629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１０．続いて</a:t>
            </a:r>
            <a:r>
              <a:rPr kumimoji="1" lang="ja-JP" altLang="en-US" dirty="0" smtClean="0"/>
              <a:t>、北信越ブロックです。調査報告数は約６９０件ほど減少しました。</a:t>
            </a:r>
          </a:p>
          <a:p>
            <a:r>
              <a:rPr kumimoji="1" lang="ja-JP" altLang="en-US" dirty="0" smtClean="0"/>
              <a:t>○北信越地方における在来種の開花時期は、その年の気温などにもよりますが一般的に４月上旬から中旬と考えられます。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AFCEBF43-55E2-4032-96D5-46F542489221}" type="slidenum">
              <a:rPr kumimoji="1" lang="ja-JP" altLang="en-US" smtClean="0"/>
              <a:t>10</a:t>
            </a:fld>
            <a:endParaRPr kumimoji="1" lang="ja-JP" altLang="en-US"/>
          </a:p>
        </p:txBody>
      </p:sp>
    </p:spTree>
    <p:extLst>
      <p:ext uri="{BB962C8B-B14F-4D97-AF65-F5344CB8AC3E}">
        <p14:creationId xmlns:p14="http://schemas.microsoft.com/office/powerpoint/2010/main" val="28803832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１１．続いて</a:t>
            </a:r>
            <a:r>
              <a:rPr kumimoji="1" lang="ja-JP" altLang="en-US" dirty="0" smtClean="0"/>
              <a:t>東海ブロックです。調査数は約４７０件ほど減少しました。全調査数に占める在来種の割合は、カントウタンポポの分布がやや多いという結果でした。タンポポが確認された環境や地表面の状況については、他ブロックと同様の傾向でした。</a:t>
            </a:r>
          </a:p>
          <a:p>
            <a:endParaRPr kumimoji="1" lang="ja-JP" altLang="en-US" dirty="0"/>
          </a:p>
        </p:txBody>
      </p:sp>
      <p:sp>
        <p:nvSpPr>
          <p:cNvPr id="4" name="スライド番号プレースホルダー 3"/>
          <p:cNvSpPr>
            <a:spLocks noGrp="1"/>
          </p:cNvSpPr>
          <p:nvPr>
            <p:ph type="sldNum" sz="quarter" idx="10"/>
          </p:nvPr>
        </p:nvSpPr>
        <p:spPr/>
        <p:txBody>
          <a:bodyPr/>
          <a:lstStyle/>
          <a:p>
            <a:fld id="{AFCEBF43-55E2-4032-96D5-46F542489221}" type="slidenum">
              <a:rPr kumimoji="1" lang="ja-JP" altLang="en-US" smtClean="0"/>
              <a:t>11</a:t>
            </a:fld>
            <a:endParaRPr kumimoji="1" lang="ja-JP" altLang="en-US"/>
          </a:p>
        </p:txBody>
      </p:sp>
    </p:spTree>
    <p:extLst>
      <p:ext uri="{BB962C8B-B14F-4D97-AF65-F5344CB8AC3E}">
        <p14:creationId xmlns:p14="http://schemas.microsoft.com/office/powerpoint/2010/main" val="11396008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１２．次</a:t>
            </a:r>
            <a:r>
              <a:rPr kumimoji="1" lang="ja-JP" altLang="en-US" dirty="0" smtClean="0"/>
              <a:t>に近畿ブロックです。調査数はただひとつ増加しており、昨年度より１４５件増加しました。他のブロックについても言えることですが、調査件数が多くなることでより実態に近いデータを得ることができると考えられることから、全国的に提出率を向上させることがまず何よりも重要な課題だと思われました。報告件数のより一層の増加に期待したいと思いました。</a:t>
            </a:r>
          </a:p>
        </p:txBody>
      </p:sp>
      <p:sp>
        <p:nvSpPr>
          <p:cNvPr id="4" name="スライド番号プレースホルダー 3"/>
          <p:cNvSpPr>
            <a:spLocks noGrp="1"/>
          </p:cNvSpPr>
          <p:nvPr>
            <p:ph type="sldNum" sz="quarter" idx="10"/>
          </p:nvPr>
        </p:nvSpPr>
        <p:spPr/>
        <p:txBody>
          <a:bodyPr/>
          <a:lstStyle/>
          <a:p>
            <a:fld id="{AFCEBF43-55E2-4032-96D5-46F542489221}" type="slidenum">
              <a:rPr kumimoji="1" lang="ja-JP" altLang="en-US" smtClean="0"/>
              <a:t>12</a:t>
            </a:fld>
            <a:endParaRPr kumimoji="1" lang="ja-JP" altLang="en-US"/>
          </a:p>
        </p:txBody>
      </p:sp>
    </p:spTree>
    <p:extLst>
      <p:ext uri="{BB962C8B-B14F-4D97-AF65-F5344CB8AC3E}">
        <p14:creationId xmlns:p14="http://schemas.microsoft.com/office/powerpoint/2010/main" val="15176537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１３．中国</a:t>
            </a:r>
            <a:r>
              <a:rPr kumimoji="1" lang="ja-JP" altLang="en-US" dirty="0" smtClean="0"/>
              <a:t>ブロックにつきましては、調査件数が１８件のみで、メッシュコード誤入力などあり、データ化できませんでした</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AFCEBF43-55E2-4032-96D5-46F542489221}" type="slidenum">
              <a:rPr kumimoji="1" lang="ja-JP" altLang="en-US" smtClean="0"/>
              <a:t>13</a:t>
            </a:fld>
            <a:endParaRPr kumimoji="1" lang="ja-JP" altLang="en-US"/>
          </a:p>
        </p:txBody>
      </p:sp>
    </p:spTree>
    <p:extLst>
      <p:ext uri="{BB962C8B-B14F-4D97-AF65-F5344CB8AC3E}">
        <p14:creationId xmlns:p14="http://schemas.microsoft.com/office/powerpoint/2010/main" val="22242239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１４．次</a:t>
            </a:r>
            <a:r>
              <a:rPr kumimoji="1" lang="ja-JP" altLang="en-US" dirty="0" smtClean="0"/>
              <a:t>に四国ブロックです。調査数は昨年度から約５２０件ほど減少しました。</a:t>
            </a:r>
            <a:endParaRPr kumimoji="1" lang="en-US" altLang="ja-JP" dirty="0" smtClean="0"/>
          </a:p>
          <a:p>
            <a:r>
              <a:rPr kumimoji="1" lang="ja-JP" altLang="en-US" dirty="0" smtClean="0"/>
              <a:t>四国ブロックの特徴として、全国の他のブロックよりも「シロバナタンポポ」の発見数が多いことが挙げられます。</a:t>
            </a:r>
          </a:p>
          <a:p>
            <a:endParaRPr kumimoji="1"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AFCEBF43-55E2-4032-96D5-46F542489221}" type="slidenum">
              <a:rPr kumimoji="1" lang="ja-JP" altLang="en-US" smtClean="0"/>
              <a:t>14</a:t>
            </a:fld>
            <a:endParaRPr kumimoji="1" lang="ja-JP" altLang="en-US"/>
          </a:p>
        </p:txBody>
      </p:sp>
    </p:spTree>
    <p:extLst>
      <p:ext uri="{BB962C8B-B14F-4D97-AF65-F5344CB8AC3E}">
        <p14:creationId xmlns:p14="http://schemas.microsoft.com/office/powerpoint/2010/main" val="1237375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１５．最後</a:t>
            </a:r>
            <a:r>
              <a:rPr kumimoji="1" lang="ja-JP" altLang="en-US" dirty="0" smtClean="0"/>
              <a:t>に九州ブロックです。今年度の調査数は約５２０件ほど減少しました</a:t>
            </a:r>
            <a:endParaRPr kumimoji="1" lang="en-US" altLang="ja-JP" dirty="0" smtClean="0"/>
          </a:p>
          <a:p>
            <a:r>
              <a:rPr kumimoji="1" lang="ja-JP" altLang="en-US" dirty="0" smtClean="0"/>
              <a:t>温暖な九州地方においては、在来種の開花の最盛期が他のブロックよりも早く、３月頃であったとも推測できます。</a:t>
            </a:r>
            <a:endParaRPr kumimoji="1" lang="ja-JP" altLang="en-US" dirty="0"/>
          </a:p>
        </p:txBody>
      </p:sp>
      <p:sp>
        <p:nvSpPr>
          <p:cNvPr id="4" name="スライド番号プレースホルダー 3"/>
          <p:cNvSpPr>
            <a:spLocks noGrp="1"/>
          </p:cNvSpPr>
          <p:nvPr>
            <p:ph type="sldNum" sz="quarter" idx="10"/>
          </p:nvPr>
        </p:nvSpPr>
        <p:spPr/>
        <p:txBody>
          <a:bodyPr/>
          <a:lstStyle/>
          <a:p>
            <a:fld id="{AFCEBF43-55E2-4032-96D5-46F542489221}" type="slidenum">
              <a:rPr kumimoji="1" lang="ja-JP" altLang="en-US" smtClean="0"/>
              <a:t>15</a:t>
            </a:fld>
            <a:endParaRPr kumimoji="1" lang="ja-JP" altLang="en-US"/>
          </a:p>
        </p:txBody>
      </p:sp>
    </p:spTree>
    <p:extLst>
      <p:ext uri="{BB962C8B-B14F-4D97-AF65-F5344CB8AC3E}">
        <p14:creationId xmlns:p14="http://schemas.microsoft.com/office/powerpoint/2010/main" val="37916635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１６．</a:t>
            </a:r>
            <a:r>
              <a:rPr kumimoji="1" lang="en-US" altLang="ja-JP" dirty="0" smtClean="0"/>
              <a:t>FFJ</a:t>
            </a:r>
            <a:r>
              <a:rPr kumimoji="1" lang="ja-JP" altLang="en-US" dirty="0" smtClean="0"/>
              <a:t>環境調査に関する、主な現状と課題をまとめました。</a:t>
            </a:r>
            <a:endParaRPr kumimoji="1" lang="en-US" altLang="ja-JP" dirty="0" smtClean="0"/>
          </a:p>
          <a:p>
            <a:r>
              <a:rPr kumimoji="1" lang="ja-JP" altLang="en-US" dirty="0" smtClean="0"/>
              <a:t>・未提出の県連がある</a:t>
            </a:r>
            <a:br>
              <a:rPr kumimoji="1" lang="ja-JP" altLang="en-US" dirty="0" smtClean="0"/>
            </a:br>
            <a:r>
              <a:rPr kumimoji="1" lang="ja-JP" altLang="en-US" dirty="0" smtClean="0"/>
              <a:t>・３次メッシュコード等の未記入・ご記入が多い</a:t>
            </a:r>
            <a:br>
              <a:rPr kumimoji="1" lang="ja-JP" altLang="en-US" dirty="0" smtClean="0"/>
            </a:br>
            <a:r>
              <a:rPr kumimoji="1" lang="ja-JP" altLang="en-US" dirty="0" smtClean="0"/>
              <a:t>・調査期間がコロナウィルスの影響からの休校期間に被ってしまった。</a:t>
            </a:r>
            <a:br>
              <a:rPr kumimoji="1" lang="ja-JP" altLang="en-US" dirty="0" smtClean="0"/>
            </a:br>
            <a:r>
              <a:rPr kumimoji="1" lang="ja-JP" altLang="en-US" dirty="0" smtClean="0"/>
              <a:t>・調査結果がどこに載っているのか、クラブ員にうまく伝わってない</a:t>
            </a:r>
            <a:endParaRPr kumimoji="1" lang="en-US" altLang="ja-JP" dirty="0" smtClean="0"/>
          </a:p>
          <a:p>
            <a:endParaRPr kumimoji="1" lang="en-US" altLang="ja-JP" dirty="0" smtClean="0"/>
          </a:p>
          <a:p>
            <a:r>
              <a:rPr kumimoji="1" lang="ja-JP" altLang="en-US" dirty="0" smtClean="0"/>
              <a:t>調査の精度を高めるため、「個人調査票」を簡略化し、もっとわかりやすいものにするなど改善を加えることで、クラブ員がもっと取り組みやすくなると思いました。今回の調査報告では株数の未記入が多かったため、例えば、１平方メートルでおよそ何株あるかという項目を作ることで、データの未記入が減るのではないかと考えました。</a:t>
            </a:r>
          </a:p>
          <a:p>
            <a:endParaRPr kumimoji="1" lang="ja-JP" altLang="en-US" dirty="0" smtClean="0"/>
          </a:p>
        </p:txBody>
      </p:sp>
      <p:sp>
        <p:nvSpPr>
          <p:cNvPr id="4" name="スライド番号プレースホルダー 3"/>
          <p:cNvSpPr>
            <a:spLocks noGrp="1"/>
          </p:cNvSpPr>
          <p:nvPr>
            <p:ph type="sldNum" sz="quarter" idx="10"/>
          </p:nvPr>
        </p:nvSpPr>
        <p:spPr/>
        <p:txBody>
          <a:bodyPr/>
          <a:lstStyle/>
          <a:p>
            <a:fld id="{AFCEBF43-55E2-4032-96D5-46F542489221}" type="slidenum">
              <a:rPr kumimoji="1" lang="ja-JP" altLang="en-US" smtClean="0"/>
              <a:t>16</a:t>
            </a:fld>
            <a:endParaRPr kumimoji="1" lang="ja-JP" altLang="en-US"/>
          </a:p>
        </p:txBody>
      </p:sp>
    </p:spTree>
    <p:extLst>
      <p:ext uri="{BB962C8B-B14F-4D97-AF65-F5344CB8AC3E}">
        <p14:creationId xmlns:p14="http://schemas.microsoft.com/office/powerpoint/2010/main" val="27819872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２．まず</a:t>
            </a:r>
            <a:r>
              <a:rPr kumimoji="1" lang="ja-JP" altLang="en-US" dirty="0" smtClean="0"/>
              <a:t>、</a:t>
            </a:r>
            <a:r>
              <a:rPr kumimoji="1" lang="en-US" altLang="ja-JP" dirty="0" smtClean="0"/>
              <a:t>FFJ</a:t>
            </a:r>
            <a:r>
              <a:rPr kumimoji="1" lang="ja-JP" altLang="en-US" dirty="0" smtClean="0"/>
              <a:t>環境調査とは、</a:t>
            </a:r>
            <a:r>
              <a:rPr kumimoji="1" lang="en-US" altLang="ja-JP" dirty="0" smtClean="0"/>
              <a:t>2000</a:t>
            </a:r>
            <a:r>
              <a:rPr kumimoji="1" lang="ja-JP" altLang="en-US" dirty="0" smtClean="0"/>
              <a:t>年から全国規模で開始され、全国</a:t>
            </a:r>
            <a:r>
              <a:rPr kumimoji="1" lang="en-US" altLang="ja-JP" dirty="0" smtClean="0"/>
              <a:t>49</a:t>
            </a:r>
            <a:r>
              <a:rPr kumimoji="1" lang="ja-JP" altLang="en-US" dirty="0" smtClean="0"/>
              <a:t>都道府県連盟、約８万人の農業クラブ員全員が各地で取り組める活動です。地域の身近な環境調査を通して自然のシステムや環境の変化について理解し、環境問題に対する正しい理解と行動力を育てることを目的にして取り組んでいる活動です。</a:t>
            </a:r>
          </a:p>
          <a:p>
            <a:r>
              <a:rPr kumimoji="1" lang="ja-JP" altLang="en-US" dirty="0" smtClean="0"/>
              <a:t>なお</a:t>
            </a:r>
            <a:r>
              <a:rPr kumimoji="1" lang="ja-JP" altLang="en-US" dirty="0" smtClean="0"/>
              <a:t>、全国のクラブ員から提出されたデータは９ブロックごとに集計し、最終的に環境調査評価委員会で私たち常任理事が全国の集計を行っています。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AFCEBF43-55E2-4032-96D5-46F542489221}" type="slidenum">
              <a:rPr kumimoji="1" lang="ja-JP" altLang="en-US" smtClean="0"/>
              <a:t>2</a:t>
            </a:fld>
            <a:endParaRPr kumimoji="1" lang="ja-JP" altLang="en-US"/>
          </a:p>
        </p:txBody>
      </p:sp>
    </p:spTree>
    <p:extLst>
      <p:ext uri="{BB962C8B-B14F-4D97-AF65-F5344CB8AC3E}">
        <p14:creationId xmlns:p14="http://schemas.microsoft.com/office/powerpoint/2010/main" val="36965080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３．今年度</a:t>
            </a:r>
            <a:r>
              <a:rPr kumimoji="1" lang="ja-JP" altLang="en-US" dirty="0" smtClean="0"/>
              <a:t>の環境調査は、昨年度に引き続き「在来種を探そう」という副題のもと全クラブ員が参加する農業クラブ活動として行いました。</a:t>
            </a:r>
            <a:br>
              <a:rPr kumimoji="1" lang="ja-JP" altLang="en-US" dirty="0" smtClean="0"/>
            </a:br>
            <a:r>
              <a:rPr kumimoji="1" lang="ja-JP" altLang="en-US" dirty="0" smtClean="0"/>
              <a:t>調査したタンポポは環境省の「いきものログ」へ報告し、農業クラブ活動を知っていただくきっかけの１つにします。</a:t>
            </a:r>
            <a:br>
              <a:rPr kumimoji="1" lang="ja-JP" altLang="en-US" dirty="0" smtClean="0"/>
            </a:br>
            <a:r>
              <a:rPr kumimoji="1" lang="en-US" altLang="ja-JP" dirty="0" smtClean="0"/>
              <a:t>FFJ</a:t>
            </a:r>
            <a:r>
              <a:rPr kumimoji="1" lang="ja-JP" altLang="en-US" dirty="0" smtClean="0"/>
              <a:t>の過去</a:t>
            </a:r>
            <a:r>
              <a:rPr kumimoji="1" lang="en-US" altLang="ja-JP" dirty="0" smtClean="0"/>
              <a:t>5</a:t>
            </a:r>
            <a:r>
              <a:rPr kumimoji="1" lang="ja-JP" altLang="en-US" dirty="0" smtClean="0"/>
              <a:t>年の調査では、在来種はわずか３０％という結果が出ており、外来種が大半を占めています。</a:t>
            </a:r>
            <a:endParaRPr kumimoji="1" lang="ja-JP" altLang="en-US" dirty="0"/>
          </a:p>
        </p:txBody>
      </p:sp>
      <p:sp>
        <p:nvSpPr>
          <p:cNvPr id="4" name="スライド番号プレースホルダー 3"/>
          <p:cNvSpPr>
            <a:spLocks noGrp="1"/>
          </p:cNvSpPr>
          <p:nvPr>
            <p:ph type="sldNum" sz="quarter" idx="10"/>
          </p:nvPr>
        </p:nvSpPr>
        <p:spPr/>
        <p:txBody>
          <a:bodyPr/>
          <a:lstStyle/>
          <a:p>
            <a:fld id="{AFCEBF43-55E2-4032-96D5-46F542489221}" type="slidenum">
              <a:rPr kumimoji="1" lang="ja-JP" altLang="en-US" smtClean="0"/>
              <a:t>3</a:t>
            </a:fld>
            <a:endParaRPr kumimoji="1" lang="ja-JP" altLang="en-US"/>
          </a:p>
        </p:txBody>
      </p:sp>
    </p:spTree>
    <p:extLst>
      <p:ext uri="{BB962C8B-B14F-4D97-AF65-F5344CB8AC3E}">
        <p14:creationId xmlns:p14="http://schemas.microsoft.com/office/powerpoint/2010/main" val="30709726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3000" y="685800"/>
            <a:ext cx="4572000" cy="3429000"/>
          </a:xfrm>
        </p:spPr>
      </p:sp>
      <p:sp>
        <p:nvSpPr>
          <p:cNvPr id="3" name="ノート プレースホルダー 2"/>
          <p:cNvSpPr>
            <a:spLocks noGrp="1"/>
          </p:cNvSpPr>
          <p:nvPr>
            <p:ph type="body" idx="1"/>
          </p:nvPr>
        </p:nvSpPr>
        <p:spPr/>
        <p:txBody>
          <a:bodyPr/>
          <a:lstStyle/>
          <a:p>
            <a:r>
              <a:rPr kumimoji="1" lang="ja-JP" altLang="en-US" dirty="0" smtClean="0"/>
              <a:t>４．これ</a:t>
            </a:r>
            <a:r>
              <a:rPr kumimoji="1" lang="ja-JP" altLang="en-US" dirty="0"/>
              <a:t>までの取り組みとして、</a:t>
            </a:r>
            <a:endParaRPr kumimoji="1" lang="en-US" altLang="ja-JP" dirty="0"/>
          </a:p>
          <a:p>
            <a:r>
              <a:rPr kumimoji="1" lang="ja-JP" altLang="en-US" dirty="0"/>
              <a:t>　・平成</a:t>
            </a:r>
            <a:r>
              <a:rPr kumimoji="1" lang="en-US" altLang="ja-JP" dirty="0"/>
              <a:t>12</a:t>
            </a:r>
            <a:r>
              <a:rPr kumimoji="1" lang="ja-JP" altLang="en-US" dirty="0"/>
              <a:t>年から</a:t>
            </a:r>
            <a:r>
              <a:rPr kumimoji="1" lang="en-US" altLang="ja-JP" dirty="0"/>
              <a:t>13</a:t>
            </a:r>
            <a:r>
              <a:rPr kumimoji="1" lang="ja-JP" altLang="en-US" dirty="0"/>
              <a:t>年はタンポポ、</a:t>
            </a:r>
            <a:endParaRPr kumimoji="1" lang="en-US" altLang="ja-JP" dirty="0"/>
          </a:p>
          <a:p>
            <a:r>
              <a:rPr kumimoji="1" lang="ja-JP" altLang="en-US" dirty="0"/>
              <a:t>　・平成</a:t>
            </a:r>
            <a:r>
              <a:rPr kumimoji="1" lang="en-US" altLang="ja-JP" dirty="0"/>
              <a:t>14</a:t>
            </a:r>
            <a:r>
              <a:rPr kumimoji="1" lang="ja-JP" altLang="en-US" dirty="0"/>
              <a:t>年から</a:t>
            </a:r>
            <a:r>
              <a:rPr kumimoji="1" lang="en-US" altLang="ja-JP" dirty="0"/>
              <a:t>16</a:t>
            </a:r>
            <a:r>
              <a:rPr kumimoji="1" lang="ja-JP" altLang="en-US" dirty="0"/>
              <a:t>年はセイタカアワダチソウ、アキノキリンソウ、</a:t>
            </a:r>
            <a:endParaRPr kumimoji="1" lang="en-US" altLang="ja-JP" dirty="0"/>
          </a:p>
          <a:p>
            <a:r>
              <a:rPr kumimoji="1" lang="ja-JP" altLang="en-US" dirty="0"/>
              <a:t>　・平成</a:t>
            </a:r>
            <a:r>
              <a:rPr kumimoji="1" lang="en-US" altLang="ja-JP" dirty="0"/>
              <a:t>17</a:t>
            </a:r>
            <a:r>
              <a:rPr kumimoji="1" lang="ja-JP" altLang="en-US" dirty="0"/>
              <a:t>年から平成</a:t>
            </a:r>
            <a:r>
              <a:rPr kumimoji="1" lang="en-US" altLang="ja-JP" dirty="0"/>
              <a:t>19</a:t>
            </a:r>
            <a:r>
              <a:rPr kumimoji="1" lang="ja-JP" altLang="en-US" dirty="0"/>
              <a:t>年はアメリカセンダングサ、コセンダングサ、タウコギ、</a:t>
            </a:r>
            <a:endParaRPr kumimoji="1" lang="en-US" altLang="ja-JP" dirty="0"/>
          </a:p>
          <a:p>
            <a:r>
              <a:rPr kumimoji="1" lang="ja-JP" altLang="en-US" dirty="0"/>
              <a:t>　・平成</a:t>
            </a:r>
            <a:r>
              <a:rPr kumimoji="1" lang="en-US" altLang="ja-JP" dirty="0"/>
              <a:t>20</a:t>
            </a:r>
            <a:r>
              <a:rPr kumimoji="1" lang="ja-JP" altLang="en-US" dirty="0"/>
              <a:t>年から平成</a:t>
            </a:r>
            <a:r>
              <a:rPr kumimoji="1" lang="en-US" altLang="ja-JP" dirty="0"/>
              <a:t>22</a:t>
            </a:r>
            <a:r>
              <a:rPr kumimoji="1" lang="ja-JP" altLang="en-US" dirty="0"/>
              <a:t>年は、クマゼミ、アブラゼミ、リュウキュウアブラゼミ、</a:t>
            </a:r>
            <a:endParaRPr kumimoji="1" lang="en-US" altLang="ja-JP" dirty="0"/>
          </a:p>
          <a:p>
            <a:r>
              <a:rPr kumimoji="1" lang="ja-JP" altLang="en-US" dirty="0"/>
              <a:t>　・平成</a:t>
            </a:r>
            <a:r>
              <a:rPr kumimoji="1" lang="en-US" altLang="ja-JP" dirty="0"/>
              <a:t>23</a:t>
            </a:r>
            <a:r>
              <a:rPr kumimoji="1" lang="ja-JP" altLang="en-US" dirty="0"/>
              <a:t>年から平成</a:t>
            </a:r>
            <a:r>
              <a:rPr kumimoji="1" lang="en-US" altLang="ja-JP" dirty="0"/>
              <a:t>25</a:t>
            </a:r>
            <a:r>
              <a:rPr kumimoji="1" lang="ja-JP" altLang="en-US" dirty="0"/>
              <a:t>年は、ツバメ、コシアカツバメ、イワツバメ、リュウキュウツバメ、</a:t>
            </a:r>
            <a:endParaRPr kumimoji="1" lang="en-US" altLang="ja-JP" dirty="0"/>
          </a:p>
          <a:p>
            <a:r>
              <a:rPr kumimoji="1" lang="ja-JP" altLang="en-US" dirty="0"/>
              <a:t>　・平成</a:t>
            </a:r>
            <a:r>
              <a:rPr kumimoji="1" lang="en-US" altLang="ja-JP" dirty="0"/>
              <a:t>26</a:t>
            </a:r>
            <a:r>
              <a:rPr kumimoji="1" lang="ja-JP" altLang="en-US" dirty="0"/>
              <a:t>年から現在まで、第２弾としてタンポポの分布状況について調査を行っています。</a:t>
            </a:r>
          </a:p>
        </p:txBody>
      </p:sp>
      <p:sp>
        <p:nvSpPr>
          <p:cNvPr id="4" name="スライド番号プレースホルダー 3"/>
          <p:cNvSpPr>
            <a:spLocks noGrp="1"/>
          </p:cNvSpPr>
          <p:nvPr>
            <p:ph type="sldNum" sz="quarter" idx="10"/>
          </p:nvPr>
        </p:nvSpPr>
        <p:spPr/>
        <p:txBody>
          <a:bodyPr/>
          <a:lstStyle/>
          <a:p>
            <a:fld id="{BF9AE9BE-C61F-4E1C-B3B0-4196A6501401}" type="slidenum">
              <a:rPr kumimoji="1" lang="ja-JP" altLang="en-US" smtClean="0"/>
              <a:t>4</a:t>
            </a:fld>
            <a:endParaRPr kumimoji="1" lang="ja-JP" altLang="en-US"/>
          </a:p>
        </p:txBody>
      </p:sp>
    </p:spTree>
    <p:extLst>
      <p:ext uri="{BB962C8B-B14F-4D97-AF65-F5344CB8AC3E}">
        <p14:creationId xmlns:p14="http://schemas.microsoft.com/office/powerpoint/2010/main" val="36277968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５．タンポポ</a:t>
            </a:r>
            <a:r>
              <a:rPr kumimoji="1" lang="ja-JP" altLang="en-US" dirty="0" smtClean="0"/>
              <a:t>の種類を見分ける基準として、ポイントは大きく２つあります。１つ目は、花弁の色が「白色</a:t>
            </a:r>
            <a:r>
              <a:rPr kumimoji="1" lang="en-US" altLang="ja-JP" dirty="0" smtClean="0"/>
              <a:t>(</a:t>
            </a:r>
            <a:r>
              <a:rPr kumimoji="1" lang="ja-JP" altLang="en-US" dirty="0" smtClean="0"/>
              <a:t>ハクショク</a:t>
            </a:r>
            <a:r>
              <a:rPr kumimoji="1" lang="en-US" altLang="ja-JP" dirty="0" smtClean="0"/>
              <a:t>)</a:t>
            </a:r>
            <a:r>
              <a:rPr kumimoji="1" lang="ja-JP" altLang="en-US" dirty="0" smtClean="0"/>
              <a:t>」か「黄色</a:t>
            </a:r>
            <a:r>
              <a:rPr kumimoji="1" lang="en-US" altLang="ja-JP" dirty="0" smtClean="0"/>
              <a:t>(</a:t>
            </a:r>
            <a:r>
              <a:rPr kumimoji="1" lang="ja-JP" altLang="en-US" dirty="0" smtClean="0"/>
              <a:t>キイロ</a:t>
            </a:r>
            <a:r>
              <a:rPr kumimoji="1" lang="en-US" altLang="ja-JP" dirty="0" smtClean="0"/>
              <a:t>)</a:t>
            </a:r>
            <a:r>
              <a:rPr kumimoji="1" lang="ja-JP" altLang="en-US" dirty="0" smtClean="0"/>
              <a:t>」かです。ここで、「白色」の場合は、在来種の「シロバナタンポポ」だと判断することができます。また、白花（シロバナ）系には他にも、中国・近畿地方に多く生息する「キビシロタンポポ」などもあります。</a:t>
            </a:r>
          </a:p>
          <a:p>
            <a:r>
              <a:rPr kumimoji="1" lang="ja-JP" altLang="en-US" dirty="0" smtClean="0"/>
              <a:t>タンポポの種類を見分ける基準として、ポイントは大きく２つあります。１つ目は、花弁の色が「白色</a:t>
            </a:r>
            <a:r>
              <a:rPr kumimoji="1" lang="en-US" altLang="ja-JP" dirty="0" smtClean="0"/>
              <a:t>(</a:t>
            </a:r>
            <a:r>
              <a:rPr kumimoji="1" lang="ja-JP" altLang="en-US" dirty="0" smtClean="0"/>
              <a:t>ハクショク</a:t>
            </a:r>
            <a:r>
              <a:rPr kumimoji="1" lang="en-US" altLang="ja-JP" dirty="0" smtClean="0"/>
              <a:t>)</a:t>
            </a:r>
            <a:r>
              <a:rPr kumimoji="1" lang="ja-JP" altLang="en-US" dirty="0" smtClean="0"/>
              <a:t>」か「黄色</a:t>
            </a:r>
            <a:r>
              <a:rPr kumimoji="1" lang="en-US" altLang="ja-JP" dirty="0" smtClean="0"/>
              <a:t>(</a:t>
            </a:r>
            <a:r>
              <a:rPr kumimoji="1" lang="ja-JP" altLang="en-US" dirty="0" smtClean="0"/>
              <a:t>キイロ</a:t>
            </a:r>
            <a:r>
              <a:rPr kumimoji="1" lang="en-US" altLang="ja-JP" dirty="0" smtClean="0"/>
              <a:t>)</a:t>
            </a:r>
            <a:r>
              <a:rPr kumimoji="1" lang="ja-JP" altLang="en-US" dirty="0" smtClean="0"/>
              <a:t>」かです。ここで、「白色」の場合は、在来種の「シロバナタンポポ」だと判断することができます。また、白花（シロバナ）系には他にも、中国・近畿地方に多く生息する「キビシロタンポポ」などもあり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AFCEBF43-55E2-4032-96D5-46F542489221}" type="slidenum">
              <a:rPr kumimoji="1" lang="ja-JP" altLang="en-US" smtClean="0"/>
              <a:t>5</a:t>
            </a:fld>
            <a:endParaRPr kumimoji="1" lang="ja-JP" altLang="en-US"/>
          </a:p>
        </p:txBody>
      </p:sp>
    </p:spTree>
    <p:extLst>
      <p:ext uri="{BB962C8B-B14F-4D97-AF65-F5344CB8AC3E}">
        <p14:creationId xmlns:p14="http://schemas.microsoft.com/office/powerpoint/2010/main" val="26308410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６．全国</a:t>
            </a:r>
            <a:r>
              <a:rPr kumimoji="1" lang="ja-JP" altLang="en-US" dirty="0" smtClean="0"/>
              <a:t>の種類別報告件数の推移を長期的に見ると、</a:t>
            </a:r>
            <a:r>
              <a:rPr kumimoji="1" lang="en-US" altLang="ja-JP" dirty="0" smtClean="0"/>
              <a:t>2000</a:t>
            </a:r>
            <a:r>
              <a:rPr kumimoji="1" lang="ja-JP" altLang="en-US" dirty="0" smtClean="0"/>
              <a:t>年・</a:t>
            </a:r>
            <a:r>
              <a:rPr kumimoji="1" lang="en-US" altLang="ja-JP" dirty="0" smtClean="0"/>
              <a:t>2001</a:t>
            </a:r>
            <a:r>
              <a:rPr kumimoji="1" lang="ja-JP" altLang="en-US" dirty="0" smtClean="0"/>
              <a:t>年度調査においてはセイヨウタンポポの発見数が約</a:t>
            </a:r>
            <a:r>
              <a:rPr kumimoji="1" lang="en-US" altLang="ja-JP" dirty="0" smtClean="0"/>
              <a:t>50</a:t>
            </a:r>
            <a:r>
              <a:rPr kumimoji="1" lang="ja-JP" altLang="en-US" dirty="0" smtClean="0"/>
              <a:t>％余りであったのに対し、</a:t>
            </a:r>
            <a:r>
              <a:rPr kumimoji="1" lang="en-US" altLang="ja-JP" dirty="0" smtClean="0"/>
              <a:t>13</a:t>
            </a:r>
            <a:r>
              <a:rPr kumimoji="1" lang="ja-JP" altLang="en-US" dirty="0" smtClean="0"/>
              <a:t>年後の</a:t>
            </a:r>
            <a:r>
              <a:rPr kumimoji="1" lang="en-US" altLang="ja-JP" dirty="0" smtClean="0"/>
              <a:t>2014</a:t>
            </a:r>
            <a:r>
              <a:rPr kumimoji="1" lang="ja-JP" altLang="en-US" dirty="0" smtClean="0"/>
              <a:t>年度調査においては</a:t>
            </a:r>
            <a:r>
              <a:rPr kumimoji="1" lang="en-US" altLang="ja-JP" dirty="0" smtClean="0"/>
              <a:t>70</a:t>
            </a:r>
            <a:r>
              <a:rPr kumimoji="1" lang="ja-JP" altLang="en-US" dirty="0" smtClean="0"/>
              <a:t>％近くまで急上昇しています。これは、この年の調査においてアカミタンポポのカウントをしていないことも影響していますが、その後の調査においても８割に近い高い水準で推移していることがわかります。また、年によって調査件数や調査実施時期などが異なるため単純な比較は困難ですが、</a:t>
            </a:r>
            <a:r>
              <a:rPr kumimoji="1" lang="en-US" altLang="ja-JP" dirty="0" smtClean="0"/>
              <a:t>2014</a:t>
            </a:r>
            <a:r>
              <a:rPr kumimoji="1" lang="ja-JP" altLang="en-US" dirty="0" smtClean="0"/>
              <a:t>年度調査までは約３割程度であったカントウタンポポの割合が、翌年度の調査以降、急に１割程度まで下降している点は特筆に値すると思われます。</a:t>
            </a:r>
            <a:r>
              <a:rPr kumimoji="1" lang="en-US" altLang="ja-JP" dirty="0" smtClean="0"/>
              <a:t>2015</a:t>
            </a:r>
            <a:r>
              <a:rPr kumimoji="1" lang="ja-JP" altLang="en-US" dirty="0" smtClean="0"/>
              <a:t>年度以降、調査数全体に占める在来種の割合は近年は合わせて</a:t>
            </a:r>
            <a:r>
              <a:rPr kumimoji="1" lang="en-US" altLang="ja-JP" dirty="0" smtClean="0"/>
              <a:t>2</a:t>
            </a:r>
            <a:r>
              <a:rPr kumimoji="1" lang="ja-JP" altLang="en-US" dirty="0" smtClean="0"/>
              <a:t>割程度でありますが、関東タンポポの割合は少し上昇していることもわかりました。</a:t>
            </a:r>
          </a:p>
          <a:p>
            <a:endParaRPr kumimoji="1" lang="ja-JP" altLang="en-US" dirty="0"/>
          </a:p>
        </p:txBody>
      </p:sp>
      <p:sp>
        <p:nvSpPr>
          <p:cNvPr id="4" name="スライド番号プレースホルダー 3"/>
          <p:cNvSpPr>
            <a:spLocks noGrp="1"/>
          </p:cNvSpPr>
          <p:nvPr>
            <p:ph type="sldNum" sz="quarter" idx="10"/>
          </p:nvPr>
        </p:nvSpPr>
        <p:spPr/>
        <p:txBody>
          <a:bodyPr/>
          <a:lstStyle/>
          <a:p>
            <a:fld id="{AFCEBF43-55E2-4032-96D5-46F542489221}" type="slidenum">
              <a:rPr kumimoji="1" lang="ja-JP" altLang="en-US" smtClean="0"/>
              <a:t>6</a:t>
            </a:fld>
            <a:endParaRPr kumimoji="1" lang="ja-JP" altLang="en-US"/>
          </a:p>
        </p:txBody>
      </p:sp>
    </p:spTree>
    <p:extLst>
      <p:ext uri="{BB962C8B-B14F-4D97-AF65-F5344CB8AC3E}">
        <p14:creationId xmlns:p14="http://schemas.microsoft.com/office/powerpoint/2010/main" val="2152402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７．調査</a:t>
            </a:r>
            <a:r>
              <a:rPr kumimoji="1" lang="ja-JP" altLang="en-US" dirty="0" smtClean="0"/>
              <a:t>報告の提出状況についてです。報告件数は、昨年度と比べ３，８４０件減少しました。</a:t>
            </a:r>
            <a:endParaRPr kumimoji="1" lang="en-US" altLang="ja-JP" dirty="0" smtClean="0"/>
          </a:p>
          <a:p>
            <a:r>
              <a:rPr kumimoji="1" lang="ja-JP" altLang="en-US" dirty="0" smtClean="0"/>
              <a:t>コロナの影響でタンポポンの調査期間に、全国的に休校であったため、その影響が大きかったと考えられます。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AFCEBF43-55E2-4032-96D5-46F542489221}" type="slidenum">
              <a:rPr kumimoji="1" lang="ja-JP" altLang="en-US" smtClean="0"/>
              <a:t>7</a:t>
            </a:fld>
            <a:endParaRPr kumimoji="1" lang="ja-JP" altLang="en-US"/>
          </a:p>
        </p:txBody>
      </p:sp>
    </p:spTree>
    <p:extLst>
      <p:ext uri="{BB962C8B-B14F-4D97-AF65-F5344CB8AC3E}">
        <p14:creationId xmlns:p14="http://schemas.microsoft.com/office/powerpoint/2010/main" val="20588388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８．ブロック</a:t>
            </a:r>
            <a:r>
              <a:rPr kumimoji="1" lang="ja-JP" altLang="en-US" dirty="0" smtClean="0"/>
              <a:t>ごとの調査状況です。</a:t>
            </a:r>
            <a:endParaRPr kumimoji="1" lang="en-US" altLang="ja-JP" dirty="0" smtClean="0"/>
          </a:p>
          <a:p>
            <a:r>
              <a:rPr kumimoji="1" lang="ja-JP" altLang="en-US" dirty="0" smtClean="0"/>
              <a:t>まず、東北ブロックについてです。東北ブロックは、調査報告件数は５２０件で、昨年度より３００件弱減少しました。</a:t>
            </a:r>
          </a:p>
          <a:p>
            <a:r>
              <a:rPr kumimoji="1" lang="ja-JP" altLang="en-US" dirty="0" smtClean="0"/>
              <a:t>○全体としてセイヨウタンポポの割合が高いですが、右側のグラフからは、特に雑草が密生している場所で外来種・在来種とも生息数が多かったです。</a:t>
            </a:r>
            <a:endParaRPr kumimoji="1" lang="en-US" altLang="ja-JP" dirty="0" smtClean="0"/>
          </a:p>
          <a:p>
            <a:r>
              <a:rPr kumimoji="1" lang="ja-JP" altLang="en-US" dirty="0" smtClean="0"/>
              <a:t>○東北地方における在来種の開花時期は、その年の気温などにもよりますが一般的に４月中旬から下旬とされています。</a:t>
            </a:r>
            <a:endParaRPr kumimoji="1" lang="ja-JP" altLang="en-US" dirty="0"/>
          </a:p>
        </p:txBody>
      </p:sp>
      <p:sp>
        <p:nvSpPr>
          <p:cNvPr id="4" name="スライド番号プレースホルダー 3"/>
          <p:cNvSpPr>
            <a:spLocks noGrp="1"/>
          </p:cNvSpPr>
          <p:nvPr>
            <p:ph type="sldNum" sz="quarter" idx="10"/>
          </p:nvPr>
        </p:nvSpPr>
        <p:spPr/>
        <p:txBody>
          <a:bodyPr/>
          <a:lstStyle/>
          <a:p>
            <a:fld id="{AFCEBF43-55E2-4032-96D5-46F542489221}" type="slidenum">
              <a:rPr kumimoji="1" lang="ja-JP" altLang="en-US" smtClean="0"/>
              <a:t>8</a:t>
            </a:fld>
            <a:endParaRPr kumimoji="1" lang="ja-JP" altLang="en-US"/>
          </a:p>
        </p:txBody>
      </p:sp>
    </p:spTree>
    <p:extLst>
      <p:ext uri="{BB962C8B-B14F-4D97-AF65-F5344CB8AC3E}">
        <p14:creationId xmlns:p14="http://schemas.microsoft.com/office/powerpoint/2010/main" val="31998841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９．次</a:t>
            </a:r>
            <a:r>
              <a:rPr kumimoji="1" lang="ja-JP" altLang="en-US" dirty="0" smtClean="0"/>
              <a:t>に関東ブロックです。関東ブロックの調査件数は昨年度より８７０件ほど減少しました。セイヨウタンポポの発見数が極めて目立ちます。</a:t>
            </a:r>
            <a:endParaRPr kumimoji="1" lang="ja-JP" altLang="en-US" dirty="0"/>
          </a:p>
        </p:txBody>
      </p:sp>
      <p:sp>
        <p:nvSpPr>
          <p:cNvPr id="4" name="スライド番号プレースホルダー 3"/>
          <p:cNvSpPr>
            <a:spLocks noGrp="1"/>
          </p:cNvSpPr>
          <p:nvPr>
            <p:ph type="sldNum" sz="quarter" idx="10"/>
          </p:nvPr>
        </p:nvSpPr>
        <p:spPr/>
        <p:txBody>
          <a:bodyPr/>
          <a:lstStyle/>
          <a:p>
            <a:fld id="{AFCEBF43-55E2-4032-96D5-46F542489221}" type="slidenum">
              <a:rPr kumimoji="1" lang="ja-JP" altLang="en-US" smtClean="0"/>
              <a:t>9</a:t>
            </a:fld>
            <a:endParaRPr kumimoji="1" lang="ja-JP" altLang="en-US"/>
          </a:p>
        </p:txBody>
      </p:sp>
    </p:spTree>
    <p:extLst>
      <p:ext uri="{BB962C8B-B14F-4D97-AF65-F5344CB8AC3E}">
        <p14:creationId xmlns:p14="http://schemas.microsoft.com/office/powerpoint/2010/main" val="21622367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A594F0D-5CAB-4451-9165-29E835640398}" type="datetimeFigureOut">
              <a:rPr kumimoji="1" lang="ja-JP" altLang="en-US" smtClean="0"/>
              <a:t>2021/1/12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1C5774D-117E-44E8-9FFF-87BA91C9572C}" type="slidenum">
              <a:rPr kumimoji="1" lang="ja-JP" altLang="en-US" smtClean="0"/>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8A594F0D-5CAB-4451-9165-29E835640398}" type="datetimeFigureOut">
              <a:rPr kumimoji="1" lang="ja-JP" altLang="en-US" smtClean="0"/>
              <a:t>2021/1/12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1C5774D-117E-44E8-9FFF-87BA91C9572C}"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8A594F0D-5CAB-4451-9165-29E835640398}" type="datetimeFigureOut">
              <a:rPr kumimoji="1" lang="ja-JP" altLang="en-US" smtClean="0"/>
              <a:t>2021/1/12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1C5774D-117E-44E8-9FFF-87BA91C9572C}" type="slidenum">
              <a:rPr kumimoji="1" lang="ja-JP" altLang="en-US" smtClean="0"/>
              <a:t>‹#›</a:t>
            </a:fld>
            <a:endParaRPr kumimoji="1" lang="ja-JP" alt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8A594F0D-5CAB-4451-9165-29E835640398}" type="datetimeFigureOut">
              <a:rPr kumimoji="1" lang="ja-JP" altLang="en-US" smtClean="0"/>
              <a:t>2021/1/12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1C5774D-117E-44E8-9FFF-87BA91C9572C}" type="slidenum">
              <a:rPr kumimoji="1" lang="ja-JP" altLang="en-US" smtClean="0"/>
              <a:t>‹#›</a:t>
            </a:fld>
            <a:endParaRPr kumimoji="1" lang="ja-JP" altLang="en-US"/>
          </a:p>
        </p:txBody>
      </p:sp>
      <p:sp>
        <p:nvSpPr>
          <p:cNvPr id="7" name="Title 6"/>
          <p:cNvSpPr>
            <a:spLocks noGrp="1"/>
          </p:cNvSpPr>
          <p:nvPr>
            <p:ph type="title"/>
          </p:nvPr>
        </p:nvSpPr>
        <p:spPr/>
        <p:txBody>
          <a:bodyPr/>
          <a:lstStyle/>
          <a:p>
            <a:r>
              <a:rPr lang="ja-JP" altLang="en-US"/>
              <a:t>マスター タイトルの書式設定</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8A594F0D-5CAB-4451-9165-29E835640398}" type="datetimeFigureOut">
              <a:rPr kumimoji="1" lang="ja-JP" altLang="en-US" smtClean="0"/>
              <a:t>2021/1/12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1C5774D-117E-44E8-9FFF-87BA91C9572C}" type="slidenum">
              <a:rPr kumimoji="1" lang="ja-JP" altLang="en-US" smtClean="0"/>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5" name="Date Placeholder 4"/>
          <p:cNvSpPr>
            <a:spLocks noGrp="1"/>
          </p:cNvSpPr>
          <p:nvPr>
            <p:ph type="dt" sz="half" idx="10"/>
          </p:nvPr>
        </p:nvSpPr>
        <p:spPr/>
        <p:txBody>
          <a:bodyPr/>
          <a:lstStyle/>
          <a:p>
            <a:fld id="{8A594F0D-5CAB-4451-9165-29E835640398}" type="datetimeFigureOut">
              <a:rPr kumimoji="1" lang="ja-JP" altLang="en-US" smtClean="0"/>
              <a:t>2021/1/12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1C5774D-117E-44E8-9FFF-87BA91C9572C}" type="slidenum">
              <a:rPr kumimoji="1" lang="ja-JP" altLang="en-US" smtClean="0"/>
              <a:t>‹#›</a:t>
            </a:fld>
            <a:endParaRPr kumimoji="1" lang="ja-JP" altLang="en-US"/>
          </a:p>
        </p:txBody>
      </p:sp>
      <p:sp>
        <p:nvSpPr>
          <p:cNvPr id="9" name="Content Placeholder 8"/>
          <p:cNvSpPr>
            <a:spLocks noGrp="1"/>
          </p:cNvSpPr>
          <p:nvPr>
            <p:ph sz="quarter" idx="13"/>
          </p:nvPr>
        </p:nvSpPr>
        <p:spPr>
          <a:xfrm>
            <a:off x="676655" y="2679192"/>
            <a:ext cx="3822192" cy="34472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a:t>マスター タイトルの書式設定</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A594F0D-5CAB-4451-9165-29E835640398}" type="datetimeFigureOut">
              <a:rPr kumimoji="1" lang="ja-JP" altLang="en-US" smtClean="0"/>
              <a:t>2021/1/12</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E1C5774D-117E-44E8-9FFF-87BA91C9572C}" type="slidenum">
              <a:rPr kumimoji="1" lang="ja-JP" altLang="en-US" smtClean="0"/>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Date Placeholder 2"/>
          <p:cNvSpPr>
            <a:spLocks noGrp="1"/>
          </p:cNvSpPr>
          <p:nvPr>
            <p:ph type="dt" sz="half" idx="10"/>
          </p:nvPr>
        </p:nvSpPr>
        <p:spPr/>
        <p:txBody>
          <a:bodyPr/>
          <a:lstStyle/>
          <a:p>
            <a:fld id="{8A594F0D-5CAB-4451-9165-29E835640398}" type="datetimeFigureOut">
              <a:rPr kumimoji="1" lang="ja-JP" altLang="en-US" smtClean="0"/>
              <a:t>2021/1/12</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E1C5774D-117E-44E8-9FFF-87BA91C9572C}" type="slidenum">
              <a:rPr kumimoji="1" lang="ja-JP" altLang="en-US" smtClean="0"/>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8A594F0D-5CAB-4451-9165-29E835640398}" type="datetimeFigureOut">
              <a:rPr kumimoji="1" lang="ja-JP" altLang="en-US" smtClean="0"/>
              <a:t>2021/1/12</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E1C5774D-117E-44E8-9FFF-87BA91C9572C}"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8A594F0D-5CAB-4451-9165-29E835640398}" type="datetimeFigureOut">
              <a:rPr kumimoji="1" lang="ja-JP" altLang="en-US" smtClean="0"/>
              <a:t>2021/1/12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1C5774D-117E-44E8-9FFF-87BA91C9572C}" type="slidenum">
              <a:rPr kumimoji="1" lang="ja-JP" altLang="en-US" smtClean="0"/>
              <a:t>‹#›</a:t>
            </a:fld>
            <a:endParaRPr kumimoji="1" lang="ja-JP" alt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ja-JP" altLang="en-US"/>
              <a:t>マスター タイトルの書式設定</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ja-JP" altLang="en-US"/>
              <a:t>マスター タイトルの書式設定</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8A594F0D-5CAB-4451-9165-29E835640398}" type="datetimeFigureOut">
              <a:rPr kumimoji="1" lang="ja-JP" altLang="en-US" smtClean="0"/>
              <a:t>2021/1/12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1C5774D-117E-44E8-9FFF-87BA91C9572C}" type="slidenum">
              <a:rPr kumimoji="1" lang="ja-JP" altLang="en-US" smtClean="0"/>
              <a:t>‹#›</a:t>
            </a:fld>
            <a:endParaRPr kumimoji="1" lang="ja-JP" alt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8A594F0D-5CAB-4451-9165-29E835640398}" type="datetimeFigureOut">
              <a:rPr kumimoji="1" lang="ja-JP" altLang="en-US" smtClean="0"/>
              <a:t>2021/1/12</a:t>
            </a:fld>
            <a:endParaRPr kumimoji="1" lang="ja-JP" alt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kumimoji="1" lang="ja-JP" altLang="en-US"/>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E1C5774D-117E-44E8-9FFF-87BA91C9572C}" type="slidenum">
              <a:rPr kumimoji="1" lang="ja-JP" altLang="en-US" smtClean="0"/>
              <a:t>‹#›</a:t>
            </a:fld>
            <a:endParaRPr kumimoji="1" lang="ja-JP" alt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kumimoji="1"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kumimoji="1"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kumimoji="1"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kumimoji="1"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kumimoji="1"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chart" Target="../charts/chart7.xml"/></Relationships>
</file>

<file path=ppt/slides/_rels/slide11.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chart" Target="../charts/chart9.xml"/></Relationships>
</file>

<file path=ppt/slides/_rels/slide12.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chart" Target="../charts/char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chart" Target="../charts/chart13.xml"/></Relationships>
</file>

<file path=ppt/slides/_rels/slide15.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chart" Target="../charts/chart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13.jpeg"/><Relationship Id="rId4" Type="http://schemas.openxmlformats.org/officeDocument/2006/relationships/diagramLayout" Target="../diagrams/layout1.xml"/><Relationship Id="rId9"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chart" Target="../charts/char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381236" y="644637"/>
            <a:ext cx="6077272" cy="3133328"/>
          </a:xfrm>
        </p:spPr>
        <p:txBody>
          <a:bodyPr>
            <a:normAutofit/>
          </a:bodyPr>
          <a:lstStyle/>
          <a:p>
            <a:r>
              <a:rPr kumimoji="1" lang="ja-JP" altLang="en-US" sz="4400" dirty="0">
                <a:latin typeface="HGPｺﾞｼｯｸE" panose="020B0900000000000000" pitchFamily="50" charset="-128"/>
                <a:ea typeface="HGPｺﾞｼｯｸE" panose="020B0900000000000000" pitchFamily="50" charset="-128"/>
              </a:rPr>
              <a:t>令和２年度（</a:t>
            </a:r>
            <a:r>
              <a:rPr kumimoji="1" lang="en-US" altLang="ja-JP" sz="4400" dirty="0">
                <a:latin typeface="HGPｺﾞｼｯｸE" panose="020B0900000000000000" pitchFamily="50" charset="-128"/>
                <a:ea typeface="HGPｺﾞｼｯｸE" panose="020B0900000000000000" pitchFamily="50" charset="-128"/>
              </a:rPr>
              <a:t>2020</a:t>
            </a:r>
            <a:r>
              <a:rPr kumimoji="1" lang="ja-JP" altLang="en-US" sz="4400" dirty="0">
                <a:latin typeface="HGPｺﾞｼｯｸE" panose="020B0900000000000000" pitchFamily="50" charset="-128"/>
                <a:ea typeface="HGPｺﾞｼｯｸE" panose="020B0900000000000000" pitchFamily="50" charset="-128"/>
              </a:rPr>
              <a:t>年度）</a:t>
            </a:r>
            <a:r>
              <a:rPr kumimoji="1" lang="en-US" altLang="ja-JP" sz="4400" dirty="0">
                <a:latin typeface="HGPｺﾞｼｯｸE" panose="020B0900000000000000" pitchFamily="50" charset="-128"/>
                <a:ea typeface="HGPｺﾞｼｯｸE" panose="020B0900000000000000" pitchFamily="50" charset="-128"/>
              </a:rPr>
              <a:t/>
            </a:r>
            <a:br>
              <a:rPr kumimoji="1" lang="en-US" altLang="ja-JP" sz="4400" dirty="0">
                <a:latin typeface="HGPｺﾞｼｯｸE" panose="020B0900000000000000" pitchFamily="50" charset="-128"/>
                <a:ea typeface="HGPｺﾞｼｯｸE" panose="020B0900000000000000" pitchFamily="50" charset="-128"/>
              </a:rPr>
            </a:br>
            <a:r>
              <a:rPr kumimoji="1" lang="en-US" altLang="ja-JP" sz="4400" dirty="0">
                <a:latin typeface="HGPｺﾞｼｯｸE" panose="020B0900000000000000" pitchFamily="50" charset="-128"/>
                <a:ea typeface="HGPｺﾞｼｯｸE" panose="020B0900000000000000" pitchFamily="50" charset="-128"/>
              </a:rPr>
              <a:t>FFJ</a:t>
            </a:r>
            <a:r>
              <a:rPr kumimoji="1" lang="ja-JP" altLang="en-US" sz="4400" dirty="0">
                <a:latin typeface="HGPｺﾞｼｯｸE" panose="020B0900000000000000" pitchFamily="50" charset="-128"/>
                <a:ea typeface="HGPｺﾞｼｯｸE" panose="020B0900000000000000" pitchFamily="50" charset="-128"/>
              </a:rPr>
              <a:t>環境調査</a:t>
            </a:r>
            <a:r>
              <a:rPr kumimoji="1" lang="en-US" altLang="ja-JP" sz="4400" dirty="0">
                <a:latin typeface="HGPｺﾞｼｯｸE" panose="020B0900000000000000" pitchFamily="50" charset="-128"/>
                <a:ea typeface="HGPｺﾞｼｯｸE" panose="020B0900000000000000" pitchFamily="50" charset="-128"/>
              </a:rPr>
              <a:t/>
            </a:r>
            <a:br>
              <a:rPr kumimoji="1" lang="en-US" altLang="ja-JP" sz="4400" dirty="0">
                <a:latin typeface="HGPｺﾞｼｯｸE" panose="020B0900000000000000" pitchFamily="50" charset="-128"/>
                <a:ea typeface="HGPｺﾞｼｯｸE" panose="020B0900000000000000" pitchFamily="50" charset="-128"/>
              </a:rPr>
            </a:br>
            <a:r>
              <a:rPr kumimoji="1" lang="ja-JP" altLang="en-US" sz="4400" dirty="0">
                <a:latin typeface="HGPｺﾞｼｯｸE" panose="020B0900000000000000" pitchFamily="50" charset="-128"/>
                <a:ea typeface="HGPｺﾞｼｯｸE" panose="020B0900000000000000" pitchFamily="50" charset="-128"/>
              </a:rPr>
              <a:t>～集計結果報告～</a:t>
            </a:r>
          </a:p>
        </p:txBody>
      </p:sp>
      <p:sp>
        <p:nvSpPr>
          <p:cNvPr id="3" name="サブタイトル 2"/>
          <p:cNvSpPr>
            <a:spLocks noGrp="1"/>
          </p:cNvSpPr>
          <p:nvPr>
            <p:ph type="subTitle" idx="1"/>
          </p:nvPr>
        </p:nvSpPr>
        <p:spPr>
          <a:xfrm>
            <a:off x="-252536" y="5877272"/>
            <a:ext cx="7088832" cy="622920"/>
          </a:xfrm>
        </p:spPr>
        <p:txBody>
          <a:bodyPr>
            <a:normAutofit/>
          </a:bodyPr>
          <a:lstStyle/>
          <a:p>
            <a:r>
              <a:rPr lang="ja-JP" altLang="en-US" dirty="0"/>
              <a:t>日本学校農業クラブ　環境調査評価委員会</a:t>
            </a:r>
          </a:p>
          <a:p>
            <a:endParaRPr kumimoji="1" lang="ja-JP" altLang="en-US" dirty="0"/>
          </a:p>
        </p:txBody>
      </p:sp>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04" y="3777965"/>
            <a:ext cx="3181971" cy="3079797"/>
          </a:xfrm>
          <a:prstGeom prst="rect">
            <a:avLst/>
          </a:prstGeom>
        </p:spPr>
      </p:pic>
      <p:pic>
        <p:nvPicPr>
          <p:cNvPr id="512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26288" y="5863098"/>
            <a:ext cx="871537"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47946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5126"/>
                                        </p:tgtEl>
                                        <p:attrNameLst>
                                          <p:attrName>style.visibility</p:attrName>
                                        </p:attrNameLst>
                                      </p:cBhvr>
                                      <p:to>
                                        <p:strVal val="visible"/>
                                      </p:to>
                                    </p:set>
                                    <p:anim calcmode="lin" valueType="num">
                                      <p:cBhvr additive="base">
                                        <p:cTn id="7" dur="3000" fill="hold"/>
                                        <p:tgtEl>
                                          <p:spTgt spid="5126"/>
                                        </p:tgtEl>
                                        <p:attrNameLst>
                                          <p:attrName>ppt_x</p:attrName>
                                        </p:attrNameLst>
                                      </p:cBhvr>
                                      <p:tavLst>
                                        <p:tav tm="0">
                                          <p:val>
                                            <p:strVal val="0-#ppt_w/2"/>
                                          </p:val>
                                        </p:tav>
                                        <p:tav tm="100000">
                                          <p:val>
                                            <p:strVal val="#ppt_x"/>
                                          </p:val>
                                        </p:tav>
                                      </p:tavLst>
                                    </p:anim>
                                    <p:anim calcmode="lin" valueType="num">
                                      <p:cBhvr additive="base">
                                        <p:cTn id="8" dur="3000" fill="hold"/>
                                        <p:tgtEl>
                                          <p:spTgt spid="512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pPr algn="l"/>
            <a:r>
              <a:rPr kumimoji="1" lang="ja-JP" altLang="en-US" dirty="0" smtClean="0"/>
              <a:t>（３）北信越ブロック</a:t>
            </a:r>
            <a:endParaRPr kumimoji="1" lang="ja-JP" altLang="en-US" dirty="0"/>
          </a:p>
        </p:txBody>
      </p:sp>
      <p:sp>
        <p:nvSpPr>
          <p:cNvPr id="6" name="角丸四角形 5"/>
          <p:cNvSpPr/>
          <p:nvPr/>
        </p:nvSpPr>
        <p:spPr>
          <a:xfrm>
            <a:off x="4758095" y="1166603"/>
            <a:ext cx="4114800" cy="8104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000" b="0" i="0" u="none" strike="noStrike" kern="1200" cap="none" spc="0" normalizeH="0" baseline="0" noProof="0" dirty="0">
                <a:ln>
                  <a:noFill/>
                </a:ln>
                <a:solidFill>
                  <a:prstClr val="black"/>
                </a:solidFill>
                <a:effectLst/>
                <a:uLnTx/>
                <a:uFillTx/>
                <a:latin typeface="Candara"/>
                <a:ea typeface="HGP明朝E" panose="02020900000000000000" pitchFamily="18" charset="-128"/>
                <a:cs typeface="+mn-cs"/>
              </a:rPr>
              <a:t>調査数</a:t>
            </a:r>
            <a:r>
              <a:rPr kumimoji="1" lang="ja-JP" altLang="en-US" sz="4000" b="0" i="0" u="none" strike="noStrike" kern="1200" cap="none" spc="0" normalizeH="0" baseline="0" noProof="0" dirty="0" smtClean="0">
                <a:ln>
                  <a:noFill/>
                </a:ln>
                <a:solidFill>
                  <a:prstClr val="black"/>
                </a:solidFill>
                <a:effectLst/>
                <a:uLnTx/>
                <a:uFillTx/>
                <a:latin typeface="Candara"/>
                <a:ea typeface="HGP明朝E" panose="02020900000000000000" pitchFamily="18" charset="-128"/>
                <a:cs typeface="+mn-cs"/>
              </a:rPr>
              <a:t>：１，１９２件</a:t>
            </a:r>
            <a:endParaRPr kumimoji="1" lang="ja-JP" altLang="en-US" sz="4000" b="0" i="0" u="none" strike="noStrike" kern="1200" cap="none" spc="0" normalizeH="0" baseline="0" noProof="0" dirty="0">
              <a:ln>
                <a:noFill/>
              </a:ln>
              <a:solidFill>
                <a:prstClr val="black"/>
              </a:solidFill>
              <a:effectLst/>
              <a:uLnTx/>
              <a:uFillTx/>
              <a:latin typeface="Candara"/>
              <a:ea typeface="HGP明朝E" panose="02020900000000000000" pitchFamily="18" charset="-128"/>
              <a:cs typeface="+mn-cs"/>
            </a:endParaRPr>
          </a:p>
        </p:txBody>
      </p:sp>
      <p:graphicFrame>
        <p:nvGraphicFramePr>
          <p:cNvPr id="11" name="グラフ 10"/>
          <p:cNvGraphicFramePr>
            <a:graphicFrameLocks/>
          </p:cNvGraphicFramePr>
          <p:nvPr>
            <p:extLst>
              <p:ext uri="{D42A27DB-BD31-4B8C-83A1-F6EECF244321}">
                <p14:modId xmlns:p14="http://schemas.microsoft.com/office/powerpoint/2010/main" val="1323893728"/>
              </p:ext>
            </p:extLst>
          </p:nvPr>
        </p:nvGraphicFramePr>
        <p:xfrm>
          <a:off x="4577499" y="2191595"/>
          <a:ext cx="4295396" cy="361366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グラフ 11"/>
          <p:cNvGraphicFramePr>
            <a:graphicFrameLocks/>
          </p:cNvGraphicFramePr>
          <p:nvPr>
            <p:extLst>
              <p:ext uri="{D42A27DB-BD31-4B8C-83A1-F6EECF244321}">
                <p14:modId xmlns:p14="http://schemas.microsoft.com/office/powerpoint/2010/main" val="3669917942"/>
              </p:ext>
            </p:extLst>
          </p:nvPr>
        </p:nvGraphicFramePr>
        <p:xfrm>
          <a:off x="473405" y="1977091"/>
          <a:ext cx="4104094" cy="382817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720816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pPr algn="l"/>
            <a:r>
              <a:rPr kumimoji="1" lang="ja-JP" altLang="en-US" dirty="0" smtClean="0"/>
              <a:t>（４）東海ブロック</a:t>
            </a:r>
            <a:endParaRPr kumimoji="1" lang="ja-JP" altLang="en-US" dirty="0"/>
          </a:p>
        </p:txBody>
      </p:sp>
      <p:sp>
        <p:nvSpPr>
          <p:cNvPr id="6" name="角丸四角形 5"/>
          <p:cNvSpPr/>
          <p:nvPr/>
        </p:nvSpPr>
        <p:spPr>
          <a:xfrm>
            <a:off x="4758095" y="1166603"/>
            <a:ext cx="4114800" cy="8104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000" b="0" i="0" u="none" strike="noStrike" kern="1200" cap="none" spc="0" normalizeH="0" baseline="0" noProof="0" dirty="0">
                <a:ln>
                  <a:noFill/>
                </a:ln>
                <a:solidFill>
                  <a:prstClr val="black"/>
                </a:solidFill>
                <a:effectLst/>
                <a:uLnTx/>
                <a:uFillTx/>
                <a:latin typeface="Candara"/>
                <a:ea typeface="HGP明朝E" panose="02020900000000000000" pitchFamily="18" charset="-128"/>
                <a:cs typeface="+mn-cs"/>
              </a:rPr>
              <a:t>調査数</a:t>
            </a:r>
            <a:r>
              <a:rPr kumimoji="1" lang="ja-JP" altLang="en-US" sz="4000" b="0" i="0" u="none" strike="noStrike" kern="1200" cap="none" spc="0" normalizeH="0" baseline="0" noProof="0" dirty="0" smtClean="0">
                <a:ln>
                  <a:noFill/>
                </a:ln>
                <a:solidFill>
                  <a:prstClr val="black"/>
                </a:solidFill>
                <a:effectLst/>
                <a:uLnTx/>
                <a:uFillTx/>
                <a:latin typeface="Candara"/>
                <a:ea typeface="HGP明朝E" panose="02020900000000000000" pitchFamily="18" charset="-128"/>
                <a:cs typeface="+mn-cs"/>
              </a:rPr>
              <a:t>：１，５１５件</a:t>
            </a:r>
            <a:endParaRPr kumimoji="1" lang="ja-JP" altLang="en-US" sz="4000" b="0" i="0" u="none" strike="noStrike" kern="1200" cap="none" spc="0" normalizeH="0" baseline="0" noProof="0" dirty="0">
              <a:ln>
                <a:noFill/>
              </a:ln>
              <a:solidFill>
                <a:prstClr val="black"/>
              </a:solidFill>
              <a:effectLst/>
              <a:uLnTx/>
              <a:uFillTx/>
              <a:latin typeface="Candara"/>
              <a:ea typeface="HGP明朝E" panose="02020900000000000000" pitchFamily="18" charset="-128"/>
              <a:cs typeface="+mn-cs"/>
            </a:endParaRPr>
          </a:p>
        </p:txBody>
      </p:sp>
      <p:graphicFrame>
        <p:nvGraphicFramePr>
          <p:cNvPr id="7" name="グラフ 6"/>
          <p:cNvGraphicFramePr>
            <a:graphicFrameLocks/>
          </p:cNvGraphicFramePr>
          <p:nvPr>
            <p:extLst>
              <p:ext uri="{D42A27DB-BD31-4B8C-83A1-F6EECF244321}">
                <p14:modId xmlns:p14="http://schemas.microsoft.com/office/powerpoint/2010/main" val="626330355"/>
              </p:ext>
            </p:extLst>
          </p:nvPr>
        </p:nvGraphicFramePr>
        <p:xfrm>
          <a:off x="186094" y="2364567"/>
          <a:ext cx="4385905" cy="358471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グラフ 7"/>
          <p:cNvGraphicFramePr>
            <a:graphicFrameLocks/>
          </p:cNvGraphicFramePr>
          <p:nvPr>
            <p:extLst>
              <p:ext uri="{D42A27DB-BD31-4B8C-83A1-F6EECF244321}">
                <p14:modId xmlns:p14="http://schemas.microsoft.com/office/powerpoint/2010/main" val="4272409248"/>
              </p:ext>
            </p:extLst>
          </p:nvPr>
        </p:nvGraphicFramePr>
        <p:xfrm>
          <a:off x="4571999" y="2360006"/>
          <a:ext cx="4138883" cy="358927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8113922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pPr algn="l"/>
            <a:r>
              <a:rPr kumimoji="1" lang="ja-JP" altLang="en-US" dirty="0" smtClean="0"/>
              <a:t>（５）近畿ブロック</a:t>
            </a:r>
            <a:endParaRPr kumimoji="1" lang="ja-JP" altLang="en-US" dirty="0"/>
          </a:p>
        </p:txBody>
      </p:sp>
      <p:sp>
        <p:nvSpPr>
          <p:cNvPr id="6" name="角丸四角形 5"/>
          <p:cNvSpPr/>
          <p:nvPr/>
        </p:nvSpPr>
        <p:spPr>
          <a:xfrm>
            <a:off x="4758095" y="1166603"/>
            <a:ext cx="4114800" cy="8104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000" b="0" i="0" u="none" strike="noStrike" kern="1200" cap="none" spc="0" normalizeH="0" baseline="0" noProof="0" dirty="0">
                <a:ln>
                  <a:noFill/>
                </a:ln>
                <a:solidFill>
                  <a:prstClr val="black"/>
                </a:solidFill>
                <a:effectLst/>
                <a:uLnTx/>
                <a:uFillTx/>
                <a:latin typeface="Candara"/>
                <a:ea typeface="HGP明朝E" panose="02020900000000000000" pitchFamily="18" charset="-128"/>
                <a:cs typeface="+mn-cs"/>
              </a:rPr>
              <a:t>調査数</a:t>
            </a:r>
            <a:r>
              <a:rPr kumimoji="1" lang="ja-JP" altLang="en-US" sz="4000" b="0" i="0" u="none" strike="noStrike" kern="1200" cap="none" spc="0" normalizeH="0" baseline="0" noProof="0" dirty="0" smtClean="0">
                <a:ln>
                  <a:noFill/>
                </a:ln>
                <a:solidFill>
                  <a:prstClr val="black"/>
                </a:solidFill>
                <a:effectLst/>
                <a:uLnTx/>
                <a:uFillTx/>
                <a:latin typeface="Candara"/>
                <a:ea typeface="HGP明朝E" panose="02020900000000000000" pitchFamily="18" charset="-128"/>
                <a:cs typeface="+mn-cs"/>
              </a:rPr>
              <a:t>：２９１件</a:t>
            </a:r>
            <a:endParaRPr kumimoji="1" lang="ja-JP" altLang="en-US" sz="4000" b="0" i="0" u="none" strike="noStrike" kern="1200" cap="none" spc="0" normalizeH="0" baseline="0" noProof="0" dirty="0">
              <a:ln>
                <a:noFill/>
              </a:ln>
              <a:solidFill>
                <a:prstClr val="black"/>
              </a:solidFill>
              <a:effectLst/>
              <a:uLnTx/>
              <a:uFillTx/>
              <a:latin typeface="Candara"/>
              <a:ea typeface="HGP明朝E" panose="02020900000000000000" pitchFamily="18" charset="-128"/>
              <a:cs typeface="+mn-cs"/>
            </a:endParaRPr>
          </a:p>
        </p:txBody>
      </p:sp>
      <p:graphicFrame>
        <p:nvGraphicFramePr>
          <p:cNvPr id="11" name="グラフ 10">
            <a:extLst>
              <a:ext uri="{FF2B5EF4-FFF2-40B4-BE49-F238E27FC236}">
                <a16:creationId xmlns:a16="http://schemas.microsoft.com/office/drawing/2014/main" id="{00000000-0008-0000-0000-000002000000}"/>
              </a:ext>
            </a:extLst>
          </p:cNvPr>
          <p:cNvGraphicFramePr>
            <a:graphicFrameLocks/>
          </p:cNvGraphicFramePr>
          <p:nvPr>
            <p:extLst>
              <p:ext uri="{D42A27DB-BD31-4B8C-83A1-F6EECF244321}">
                <p14:modId xmlns:p14="http://schemas.microsoft.com/office/powerpoint/2010/main" val="1123227380"/>
              </p:ext>
            </p:extLst>
          </p:nvPr>
        </p:nvGraphicFramePr>
        <p:xfrm>
          <a:off x="251519" y="2664762"/>
          <a:ext cx="4320480" cy="345638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グラフ 11">
            <a:extLst>
              <a:ext uri="{FF2B5EF4-FFF2-40B4-BE49-F238E27FC236}">
                <a16:creationId xmlns:a16="http://schemas.microsoft.com/office/drawing/2014/main" id="{00000000-0008-0000-0000-000003000000}"/>
              </a:ext>
            </a:extLst>
          </p:cNvPr>
          <p:cNvGraphicFramePr>
            <a:graphicFrameLocks/>
          </p:cNvGraphicFramePr>
          <p:nvPr>
            <p:extLst>
              <p:ext uri="{D42A27DB-BD31-4B8C-83A1-F6EECF244321}">
                <p14:modId xmlns:p14="http://schemas.microsoft.com/office/powerpoint/2010/main" val="2854051900"/>
              </p:ext>
            </p:extLst>
          </p:nvPr>
        </p:nvGraphicFramePr>
        <p:xfrm>
          <a:off x="4571999" y="2664762"/>
          <a:ext cx="4300895" cy="345638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2134092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pPr algn="l"/>
            <a:r>
              <a:rPr kumimoji="1" lang="ja-JP" altLang="en-US" dirty="0" smtClean="0"/>
              <a:t>（６）中国ブロック</a:t>
            </a:r>
            <a:endParaRPr kumimoji="1" lang="ja-JP" altLang="en-US" dirty="0"/>
          </a:p>
        </p:txBody>
      </p:sp>
      <p:sp>
        <p:nvSpPr>
          <p:cNvPr id="6" name="角丸四角形 5"/>
          <p:cNvSpPr/>
          <p:nvPr/>
        </p:nvSpPr>
        <p:spPr>
          <a:xfrm>
            <a:off x="683568" y="2060848"/>
            <a:ext cx="8136904" cy="35283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1" lang="ja-JP" altLang="en-US" sz="4000" b="0" i="0" u="none" strike="noStrike" kern="1200" cap="none" spc="0" normalizeH="0" baseline="0" noProof="0" dirty="0">
                <a:ln>
                  <a:noFill/>
                </a:ln>
                <a:solidFill>
                  <a:prstClr val="black"/>
                </a:solidFill>
                <a:effectLst/>
                <a:uLnTx/>
                <a:uFillTx/>
                <a:latin typeface="Candara"/>
                <a:ea typeface="HGP明朝E" panose="02020900000000000000" pitchFamily="18" charset="-128"/>
                <a:cs typeface="+mn-cs"/>
              </a:rPr>
              <a:t>調査数</a:t>
            </a:r>
            <a:r>
              <a:rPr kumimoji="1" lang="ja-JP" altLang="en-US" sz="4000" b="0" i="0" u="none" strike="noStrike" kern="1200" cap="none" spc="0" normalizeH="0" baseline="0" noProof="0" dirty="0" smtClean="0">
                <a:ln>
                  <a:noFill/>
                </a:ln>
                <a:solidFill>
                  <a:prstClr val="black"/>
                </a:solidFill>
                <a:effectLst/>
                <a:uLnTx/>
                <a:uFillTx/>
                <a:latin typeface="Candara"/>
                <a:ea typeface="HGP明朝E" panose="02020900000000000000" pitchFamily="18" charset="-128"/>
                <a:cs typeface="+mn-cs"/>
              </a:rPr>
              <a:t>：１８件</a:t>
            </a:r>
            <a:endParaRPr kumimoji="1" lang="en-US" altLang="ja-JP" sz="4000" b="0" i="0" u="none" strike="noStrike" kern="1200" cap="none" spc="0" normalizeH="0" baseline="0" noProof="0" dirty="0" smtClean="0">
              <a:ln>
                <a:noFill/>
              </a:ln>
              <a:solidFill>
                <a:prstClr val="black"/>
              </a:solidFill>
              <a:effectLst/>
              <a:uLnTx/>
              <a:uFillTx/>
              <a:latin typeface="Candara"/>
              <a:ea typeface="HGP明朝E" panose="02020900000000000000" pitchFamily="18" charset="-128"/>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r>
              <a:rPr lang="ja-JP" altLang="en-US" sz="4000" dirty="0" smtClean="0">
                <a:solidFill>
                  <a:prstClr val="black"/>
                </a:solidFill>
                <a:latin typeface="Candara"/>
                <a:ea typeface="HGP明朝E" panose="02020900000000000000" pitchFamily="18" charset="-128"/>
              </a:rPr>
              <a:t>データ</a:t>
            </a:r>
            <a:r>
              <a:rPr lang="ja-JP" altLang="en-US" sz="4000" dirty="0">
                <a:solidFill>
                  <a:prstClr val="black"/>
                </a:solidFill>
                <a:latin typeface="Candara"/>
                <a:ea typeface="HGP明朝E" panose="02020900000000000000" pitchFamily="18" charset="-128"/>
              </a:rPr>
              <a:t>不足</a:t>
            </a:r>
            <a:r>
              <a:rPr lang="ja-JP" altLang="en-US" sz="4000" dirty="0" smtClean="0">
                <a:solidFill>
                  <a:prstClr val="black"/>
                </a:solidFill>
                <a:latin typeface="Candara"/>
                <a:ea typeface="HGP明朝E" panose="02020900000000000000" pitchFamily="18" charset="-128"/>
              </a:rPr>
              <a:t>でグラフ化できなかった</a:t>
            </a:r>
            <a:endParaRPr kumimoji="1" lang="ja-JP" altLang="en-US" sz="4000" b="0" i="0" u="none" strike="noStrike" kern="1200" cap="none" spc="0" normalizeH="0" baseline="0" noProof="0" dirty="0">
              <a:ln>
                <a:noFill/>
              </a:ln>
              <a:solidFill>
                <a:prstClr val="black"/>
              </a:solidFill>
              <a:effectLst/>
              <a:uLnTx/>
              <a:uFillTx/>
              <a:latin typeface="Candara"/>
              <a:ea typeface="HGP明朝E" panose="02020900000000000000" pitchFamily="18" charset="-128"/>
              <a:cs typeface="+mn-cs"/>
            </a:endParaRPr>
          </a:p>
        </p:txBody>
      </p:sp>
    </p:spTree>
    <p:extLst>
      <p:ext uri="{BB962C8B-B14F-4D97-AF65-F5344CB8AC3E}">
        <p14:creationId xmlns:p14="http://schemas.microsoft.com/office/powerpoint/2010/main" val="4239766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pPr algn="l"/>
            <a:r>
              <a:rPr kumimoji="1" lang="ja-JP" altLang="en-US" dirty="0" smtClean="0"/>
              <a:t>（７）四国ブロック</a:t>
            </a:r>
            <a:endParaRPr kumimoji="1" lang="ja-JP" altLang="en-US" dirty="0"/>
          </a:p>
        </p:txBody>
      </p:sp>
      <p:sp>
        <p:nvSpPr>
          <p:cNvPr id="6" name="角丸四角形 5"/>
          <p:cNvSpPr/>
          <p:nvPr/>
        </p:nvSpPr>
        <p:spPr>
          <a:xfrm>
            <a:off x="4758095" y="1166603"/>
            <a:ext cx="4114800" cy="8104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000" b="0" i="0" u="none" strike="noStrike" kern="1200" cap="none" spc="0" normalizeH="0" baseline="0" noProof="0" dirty="0">
                <a:ln>
                  <a:noFill/>
                </a:ln>
                <a:solidFill>
                  <a:prstClr val="black"/>
                </a:solidFill>
                <a:effectLst/>
                <a:uLnTx/>
                <a:uFillTx/>
                <a:latin typeface="Candara"/>
                <a:ea typeface="HGP明朝E" panose="02020900000000000000" pitchFamily="18" charset="-128"/>
                <a:cs typeface="+mn-cs"/>
              </a:rPr>
              <a:t>調査数</a:t>
            </a:r>
            <a:r>
              <a:rPr kumimoji="1" lang="ja-JP" altLang="en-US" sz="4000" b="0" i="0" u="none" strike="noStrike" kern="1200" cap="none" spc="0" normalizeH="0" baseline="0" noProof="0" dirty="0" smtClean="0">
                <a:ln>
                  <a:noFill/>
                </a:ln>
                <a:solidFill>
                  <a:prstClr val="black"/>
                </a:solidFill>
                <a:effectLst/>
                <a:uLnTx/>
                <a:uFillTx/>
                <a:latin typeface="Candara"/>
                <a:ea typeface="HGP明朝E" panose="02020900000000000000" pitchFamily="18" charset="-128"/>
                <a:cs typeface="+mn-cs"/>
              </a:rPr>
              <a:t>：８６４件</a:t>
            </a:r>
            <a:endParaRPr kumimoji="1" lang="ja-JP" altLang="en-US" sz="4000" b="0" i="0" u="none" strike="noStrike" kern="1200" cap="none" spc="0" normalizeH="0" baseline="0" noProof="0" dirty="0">
              <a:ln>
                <a:noFill/>
              </a:ln>
              <a:solidFill>
                <a:prstClr val="black"/>
              </a:solidFill>
              <a:effectLst/>
              <a:uLnTx/>
              <a:uFillTx/>
              <a:latin typeface="Candara"/>
              <a:ea typeface="HGP明朝E" panose="02020900000000000000" pitchFamily="18" charset="-128"/>
              <a:cs typeface="+mn-cs"/>
            </a:endParaRPr>
          </a:p>
        </p:txBody>
      </p:sp>
      <p:graphicFrame>
        <p:nvGraphicFramePr>
          <p:cNvPr id="8" name="グラフ 7">
            <a:extLst>
              <a:ext uri="{FF2B5EF4-FFF2-40B4-BE49-F238E27FC236}">
                <a16:creationId xmlns:a16="http://schemas.microsoft.com/office/drawing/2014/main" id="{00000000-0008-0000-0300-000005000000}"/>
              </a:ext>
            </a:extLst>
          </p:cNvPr>
          <p:cNvGraphicFramePr>
            <a:graphicFrameLocks/>
          </p:cNvGraphicFramePr>
          <p:nvPr>
            <p:extLst>
              <p:ext uri="{D42A27DB-BD31-4B8C-83A1-F6EECF244321}">
                <p14:modId xmlns:p14="http://schemas.microsoft.com/office/powerpoint/2010/main" val="449604477"/>
              </p:ext>
            </p:extLst>
          </p:nvPr>
        </p:nvGraphicFramePr>
        <p:xfrm>
          <a:off x="224195" y="2419331"/>
          <a:ext cx="4347805" cy="32575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グラフ 8">
            <a:extLst>
              <a:ext uri="{FF2B5EF4-FFF2-40B4-BE49-F238E27FC236}">
                <a16:creationId xmlns:a16="http://schemas.microsoft.com/office/drawing/2014/main" id="{00000000-0008-0000-0300-000006000000}"/>
              </a:ext>
            </a:extLst>
          </p:cNvPr>
          <p:cNvGraphicFramePr>
            <a:graphicFrameLocks/>
          </p:cNvGraphicFramePr>
          <p:nvPr>
            <p:extLst>
              <p:ext uri="{D42A27DB-BD31-4B8C-83A1-F6EECF244321}">
                <p14:modId xmlns:p14="http://schemas.microsoft.com/office/powerpoint/2010/main" val="3341794302"/>
              </p:ext>
            </p:extLst>
          </p:nvPr>
        </p:nvGraphicFramePr>
        <p:xfrm>
          <a:off x="4572000" y="2417339"/>
          <a:ext cx="4572000" cy="325755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491370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normAutofit/>
          </a:bodyPr>
          <a:lstStyle/>
          <a:p>
            <a:pPr algn="l"/>
            <a:r>
              <a:rPr kumimoji="1" lang="ja-JP" altLang="en-US" dirty="0" smtClean="0"/>
              <a:t>（８）九州ブロック</a:t>
            </a:r>
            <a:endParaRPr kumimoji="1" lang="ja-JP" altLang="en-US" dirty="0"/>
          </a:p>
        </p:txBody>
      </p:sp>
      <p:sp>
        <p:nvSpPr>
          <p:cNvPr id="6" name="角丸四角形 5"/>
          <p:cNvSpPr/>
          <p:nvPr/>
        </p:nvSpPr>
        <p:spPr>
          <a:xfrm>
            <a:off x="4758095" y="1166603"/>
            <a:ext cx="4114800" cy="8104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000" b="0" i="0" u="none" strike="noStrike" kern="1200" cap="none" spc="0" normalizeH="0" baseline="0" noProof="0" dirty="0">
                <a:ln>
                  <a:noFill/>
                </a:ln>
                <a:solidFill>
                  <a:prstClr val="black"/>
                </a:solidFill>
                <a:effectLst/>
                <a:uLnTx/>
                <a:uFillTx/>
                <a:latin typeface="Candara"/>
                <a:ea typeface="HGP明朝E" panose="02020900000000000000" pitchFamily="18" charset="-128"/>
                <a:cs typeface="+mn-cs"/>
              </a:rPr>
              <a:t>調査数</a:t>
            </a:r>
            <a:r>
              <a:rPr kumimoji="1" lang="ja-JP" altLang="en-US" sz="4000" b="0" i="0" u="none" strike="noStrike" kern="1200" cap="none" spc="0" normalizeH="0" baseline="0" noProof="0" dirty="0" smtClean="0">
                <a:ln>
                  <a:noFill/>
                </a:ln>
                <a:solidFill>
                  <a:prstClr val="black"/>
                </a:solidFill>
                <a:effectLst/>
                <a:uLnTx/>
                <a:uFillTx/>
                <a:latin typeface="Candara"/>
                <a:ea typeface="HGP明朝E" panose="02020900000000000000" pitchFamily="18" charset="-128"/>
                <a:cs typeface="+mn-cs"/>
              </a:rPr>
              <a:t>：１７４件</a:t>
            </a:r>
            <a:endParaRPr kumimoji="1" lang="ja-JP" altLang="en-US" sz="4000" b="0" i="0" u="none" strike="noStrike" kern="1200" cap="none" spc="0" normalizeH="0" baseline="0" noProof="0" dirty="0">
              <a:ln>
                <a:noFill/>
              </a:ln>
              <a:solidFill>
                <a:prstClr val="black"/>
              </a:solidFill>
              <a:effectLst/>
              <a:uLnTx/>
              <a:uFillTx/>
              <a:latin typeface="Candara"/>
              <a:ea typeface="HGP明朝E" panose="02020900000000000000" pitchFamily="18" charset="-128"/>
              <a:cs typeface="+mn-cs"/>
            </a:endParaRPr>
          </a:p>
        </p:txBody>
      </p:sp>
      <p:graphicFrame>
        <p:nvGraphicFramePr>
          <p:cNvPr id="11" name="グラフ 10"/>
          <p:cNvGraphicFramePr>
            <a:graphicFrameLocks/>
          </p:cNvGraphicFramePr>
          <p:nvPr>
            <p:extLst>
              <p:ext uri="{D42A27DB-BD31-4B8C-83A1-F6EECF244321}">
                <p14:modId xmlns:p14="http://schemas.microsoft.com/office/powerpoint/2010/main" val="2603224024"/>
              </p:ext>
            </p:extLst>
          </p:nvPr>
        </p:nvGraphicFramePr>
        <p:xfrm>
          <a:off x="323528" y="2276872"/>
          <a:ext cx="4248472" cy="345638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グラフ 11"/>
          <p:cNvGraphicFramePr>
            <a:graphicFrameLocks/>
          </p:cNvGraphicFramePr>
          <p:nvPr>
            <p:extLst>
              <p:ext uri="{D42A27DB-BD31-4B8C-83A1-F6EECF244321}">
                <p14:modId xmlns:p14="http://schemas.microsoft.com/office/powerpoint/2010/main" val="3746726574"/>
              </p:ext>
            </p:extLst>
          </p:nvPr>
        </p:nvGraphicFramePr>
        <p:xfrm>
          <a:off x="4572001" y="2419330"/>
          <a:ext cx="4392488" cy="331392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481939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a:xfrm>
            <a:off x="457200" y="457201"/>
            <a:ext cx="7427168" cy="1099592"/>
          </a:xfrm>
        </p:spPr>
        <p:txBody>
          <a:bodyPr>
            <a:normAutofit/>
          </a:bodyPr>
          <a:lstStyle/>
          <a:p>
            <a:r>
              <a:rPr kumimoji="1" lang="ja-JP" altLang="en-US" sz="5400" b="1" dirty="0" smtClean="0">
                <a:latin typeface="+mj-ea"/>
                <a:ea typeface="+mj-ea"/>
              </a:rPr>
              <a:t>現状と課題</a:t>
            </a:r>
            <a:endParaRPr kumimoji="1" lang="ja-JP" altLang="en-US" sz="5400" b="1" dirty="0">
              <a:latin typeface="+mj-ea"/>
              <a:ea typeface="+mj-ea"/>
            </a:endParaRPr>
          </a:p>
        </p:txBody>
      </p:sp>
      <p:sp>
        <p:nvSpPr>
          <p:cNvPr id="3" name="タイトル 2"/>
          <p:cNvSpPr>
            <a:spLocks noGrp="1"/>
          </p:cNvSpPr>
          <p:nvPr>
            <p:ph type="title"/>
          </p:nvPr>
        </p:nvSpPr>
        <p:spPr>
          <a:xfrm>
            <a:off x="179512" y="1772816"/>
            <a:ext cx="8784975" cy="4464496"/>
          </a:xfrm>
        </p:spPr>
        <p:txBody>
          <a:bodyPr>
            <a:normAutofit/>
          </a:bodyPr>
          <a:lstStyle/>
          <a:p>
            <a:pPr algn="l"/>
            <a:r>
              <a:rPr kumimoji="1" lang="ja-JP" altLang="en-US" sz="3600" dirty="0" smtClean="0">
                <a:solidFill>
                  <a:schemeClr val="tx1"/>
                </a:solidFill>
              </a:rPr>
              <a:t>・未提出の県連がある</a:t>
            </a:r>
            <a:r>
              <a:rPr kumimoji="1" lang="en-US" altLang="ja-JP" sz="3600" dirty="0" smtClean="0">
                <a:solidFill>
                  <a:schemeClr val="tx1"/>
                </a:solidFill>
              </a:rPr>
              <a:t/>
            </a:r>
            <a:br>
              <a:rPr kumimoji="1" lang="en-US" altLang="ja-JP" sz="3600" dirty="0" smtClean="0">
                <a:solidFill>
                  <a:schemeClr val="tx1"/>
                </a:solidFill>
              </a:rPr>
            </a:br>
            <a:r>
              <a:rPr lang="ja-JP" altLang="en-US" sz="3600" dirty="0" smtClean="0">
                <a:solidFill>
                  <a:schemeClr val="tx1"/>
                </a:solidFill>
              </a:rPr>
              <a:t>・３次メッシュコード等の未記入・ご記入が多い</a:t>
            </a:r>
            <a:r>
              <a:rPr lang="en-US" altLang="ja-JP" sz="3600" dirty="0" smtClean="0">
                <a:solidFill>
                  <a:schemeClr val="tx1"/>
                </a:solidFill>
              </a:rPr>
              <a:t/>
            </a:r>
            <a:br>
              <a:rPr lang="en-US" altLang="ja-JP" sz="3600" dirty="0" smtClean="0">
                <a:solidFill>
                  <a:schemeClr val="tx1"/>
                </a:solidFill>
              </a:rPr>
            </a:br>
            <a:r>
              <a:rPr lang="ja-JP" altLang="en-US" sz="3600" dirty="0" smtClean="0">
                <a:solidFill>
                  <a:schemeClr val="tx1"/>
                </a:solidFill>
              </a:rPr>
              <a:t>・調査期間がコロナウィルスの影響からの休校期間に被ってしまった。</a:t>
            </a:r>
            <a:r>
              <a:rPr lang="en-US" altLang="ja-JP" sz="3600" dirty="0" smtClean="0">
                <a:solidFill>
                  <a:schemeClr val="tx1"/>
                </a:solidFill>
              </a:rPr>
              <a:t/>
            </a:r>
            <a:br>
              <a:rPr lang="en-US" altLang="ja-JP" sz="3600" dirty="0" smtClean="0">
                <a:solidFill>
                  <a:schemeClr val="tx1"/>
                </a:solidFill>
              </a:rPr>
            </a:br>
            <a:r>
              <a:rPr lang="ja-JP" altLang="en-US" sz="3600" dirty="0" smtClean="0">
                <a:solidFill>
                  <a:schemeClr val="tx1"/>
                </a:solidFill>
              </a:rPr>
              <a:t>・調査結果がどこに載っているのか、クラブ員にうまく伝わってない</a:t>
            </a:r>
            <a:endParaRPr kumimoji="1" lang="ja-JP" altLang="en-US" sz="3600" dirty="0">
              <a:solidFill>
                <a:schemeClr val="tx1"/>
              </a:solidFill>
            </a:endParaRPr>
          </a:p>
        </p:txBody>
      </p:sp>
    </p:spTree>
    <p:extLst>
      <p:ext uri="{BB962C8B-B14F-4D97-AF65-F5344CB8AC3E}">
        <p14:creationId xmlns:p14="http://schemas.microsoft.com/office/powerpoint/2010/main" val="22059184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4763" y="-279020"/>
            <a:ext cx="10823289" cy="720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雲 3"/>
          <p:cNvSpPr/>
          <p:nvPr/>
        </p:nvSpPr>
        <p:spPr>
          <a:xfrm>
            <a:off x="-119279" y="327223"/>
            <a:ext cx="9247077" cy="2636912"/>
          </a:xfrm>
          <a:prstGeom prst="clou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solidFill>
            </a:endParaRPr>
          </a:p>
        </p:txBody>
      </p:sp>
      <p:sp>
        <p:nvSpPr>
          <p:cNvPr id="2" name="コンテンツ プレースホルダー 1"/>
          <p:cNvSpPr>
            <a:spLocks noGrp="1"/>
          </p:cNvSpPr>
          <p:nvPr>
            <p:ph idx="1"/>
          </p:nvPr>
        </p:nvSpPr>
        <p:spPr>
          <a:xfrm>
            <a:off x="757029" y="707131"/>
            <a:ext cx="7848872" cy="2232248"/>
          </a:xfrm>
        </p:spPr>
        <p:txBody>
          <a:bodyPr>
            <a:normAutofit/>
          </a:bodyPr>
          <a:lstStyle/>
          <a:p>
            <a:pPr marL="0" indent="0">
              <a:buNone/>
            </a:pPr>
            <a:r>
              <a:rPr kumimoji="1" lang="ja-JP" altLang="en-US" sz="5400" b="1" dirty="0">
                <a:latin typeface="HGP創英角ｺﾞｼｯｸUB" panose="020B0900000000000000" pitchFamily="50" charset="-128"/>
                <a:ea typeface="HGP創英角ｺﾞｼｯｸUB" panose="020B0900000000000000" pitchFamily="50" charset="-128"/>
              </a:rPr>
              <a:t>以上で報告を終わります。</a:t>
            </a:r>
            <a:endParaRPr kumimoji="1" lang="en-US" altLang="ja-JP" sz="5400" b="1" dirty="0">
              <a:latin typeface="HGP創英角ｺﾞｼｯｸUB" panose="020B0900000000000000" pitchFamily="50" charset="-128"/>
              <a:ea typeface="HGP創英角ｺﾞｼｯｸUB" panose="020B0900000000000000" pitchFamily="50" charset="-128"/>
            </a:endParaRPr>
          </a:p>
          <a:p>
            <a:pPr marL="0" indent="0">
              <a:buNone/>
            </a:pPr>
            <a:r>
              <a:rPr lang="ja-JP" altLang="en-US" sz="5400" b="1" dirty="0">
                <a:latin typeface="HGP創英角ｺﾞｼｯｸUB" panose="020B0900000000000000" pitchFamily="50" charset="-128"/>
                <a:ea typeface="HGP創英角ｺﾞｼｯｸUB" panose="020B0900000000000000" pitchFamily="50" charset="-128"/>
              </a:rPr>
              <a:t>ありがとうございました！</a:t>
            </a:r>
            <a:endParaRPr kumimoji="1" lang="ja-JP" altLang="en-US" sz="5400" b="1" dirty="0">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3035927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Effect transition="in" filter="fade">
                                      <p:cBhvr>
                                        <p:cTn id="9" dur="1000"/>
                                        <p:tgtEl>
                                          <p:spTgt spid="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 calcmode="lin" valueType="num">
                                      <p:cBhvr>
                                        <p:cTn id="12"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14" dur="1000"/>
                                        <p:tgtEl>
                                          <p:spTgt spid="2">
                                            <p:txEl>
                                              <p:pRg st="0" end="0"/>
                                            </p:txEl>
                                          </p:spTgt>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 calcmode="lin" valueType="num">
                                      <p:cBhvr>
                                        <p:cTn id="17" dur="10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8" dur="10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19" dur="10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3"/>
          <p:cNvSpPr>
            <a:spLocks noGrp="1"/>
          </p:cNvSpPr>
          <p:nvPr>
            <p:ph idx="1"/>
          </p:nvPr>
        </p:nvSpPr>
        <p:spPr>
          <a:xfrm>
            <a:off x="223385" y="2492896"/>
            <a:ext cx="8892480" cy="6741368"/>
          </a:xfrm>
        </p:spPr>
        <p:txBody>
          <a:bodyPr/>
          <a:lstStyle/>
          <a:p>
            <a:r>
              <a:rPr lang="ja-JP" altLang="en-US" sz="3400" dirty="0"/>
              <a:t>平成</a:t>
            </a:r>
            <a:r>
              <a:rPr lang="en-US" altLang="ja-JP" sz="3400" dirty="0">
                <a:latin typeface="+mn-ea"/>
              </a:rPr>
              <a:t>12(2000)</a:t>
            </a:r>
            <a:r>
              <a:rPr lang="ja-JP" altLang="en-US" sz="3400" dirty="0"/>
              <a:t>年度から全国規模で開始</a:t>
            </a:r>
          </a:p>
          <a:p>
            <a:r>
              <a:rPr lang="ja-JP" altLang="en-US" sz="3400" dirty="0"/>
              <a:t>全国</a:t>
            </a:r>
            <a:r>
              <a:rPr lang="en-US" altLang="ja-JP" sz="3400" dirty="0">
                <a:latin typeface="+mn-ea"/>
              </a:rPr>
              <a:t>49</a:t>
            </a:r>
            <a:r>
              <a:rPr lang="ja-JP" altLang="en-US" sz="3400" dirty="0"/>
              <a:t>都道府県連盟の農業クラブ員全員が</a:t>
            </a:r>
          </a:p>
          <a:p>
            <a:pPr marL="0" indent="0">
              <a:buNone/>
            </a:pPr>
            <a:r>
              <a:rPr lang="ja-JP" altLang="en-US" sz="3400" dirty="0"/>
              <a:t>　主体的に取り組める</a:t>
            </a:r>
          </a:p>
          <a:p>
            <a:r>
              <a:rPr lang="ja-JP" altLang="en-US" sz="3400" dirty="0"/>
              <a:t>日本全国の自然環境の変化について知る</a:t>
            </a:r>
          </a:p>
          <a:p>
            <a:r>
              <a:rPr lang="ja-JP" altLang="en-US" sz="3400" dirty="0"/>
              <a:t>９ブロックごとに集計</a:t>
            </a:r>
          </a:p>
          <a:p>
            <a:endParaRPr kumimoji="1" lang="ja-JP" altLang="en-US" dirty="0"/>
          </a:p>
        </p:txBody>
      </p:sp>
      <p:pic>
        <p:nvPicPr>
          <p:cNvPr id="1028"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t="16873"/>
          <a:stretch/>
        </p:blipFill>
        <p:spPr bwMode="auto">
          <a:xfrm>
            <a:off x="5652120" y="4870938"/>
            <a:ext cx="3306019" cy="20609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テキスト ボックス 4"/>
          <p:cNvSpPr txBox="1"/>
          <p:nvPr/>
        </p:nvSpPr>
        <p:spPr>
          <a:xfrm>
            <a:off x="467544" y="489110"/>
            <a:ext cx="7056784" cy="923330"/>
          </a:xfrm>
          <a:prstGeom prst="rect">
            <a:avLst/>
          </a:prstGeom>
          <a:noFill/>
        </p:spPr>
        <p:txBody>
          <a:bodyPr wrap="square" rtlCol="0">
            <a:spAutoFit/>
          </a:bodyPr>
          <a:lstStyle/>
          <a:p>
            <a:r>
              <a:rPr kumimoji="1" lang="ja-JP" altLang="en-US" sz="5400" b="1" dirty="0"/>
              <a:t>１．</a:t>
            </a:r>
            <a:r>
              <a:rPr lang="en-US" altLang="ja-JP" sz="5400" b="1" dirty="0">
                <a:latin typeface="+mj-ea"/>
                <a:ea typeface="+mj-ea"/>
              </a:rPr>
              <a:t>FFJ</a:t>
            </a:r>
            <a:r>
              <a:rPr lang="ja-JP" altLang="en-US" sz="5400" b="1" dirty="0"/>
              <a:t>環境調査とは</a:t>
            </a:r>
            <a:endParaRPr kumimoji="1" lang="ja-JP" altLang="en-US" sz="5400" b="1" dirty="0"/>
          </a:p>
        </p:txBody>
      </p:sp>
    </p:spTree>
    <p:extLst>
      <p:ext uri="{BB962C8B-B14F-4D97-AF65-F5344CB8AC3E}">
        <p14:creationId xmlns:p14="http://schemas.microsoft.com/office/powerpoint/2010/main" val="2452351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28184" y="4725144"/>
            <a:ext cx="2195736" cy="21957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コンテンツ プレースホルダー 1"/>
          <p:cNvSpPr>
            <a:spLocks noGrp="1"/>
          </p:cNvSpPr>
          <p:nvPr>
            <p:ph idx="1"/>
          </p:nvPr>
        </p:nvSpPr>
        <p:spPr>
          <a:xfrm>
            <a:off x="467544" y="476672"/>
            <a:ext cx="7283152" cy="2323727"/>
          </a:xfrm>
        </p:spPr>
        <p:txBody>
          <a:bodyPr>
            <a:normAutofit/>
          </a:bodyPr>
          <a:lstStyle/>
          <a:p>
            <a:r>
              <a:rPr kumimoji="1" lang="ja-JP" altLang="en-US" sz="5400" b="1" dirty="0">
                <a:latin typeface="+mj-ea"/>
                <a:ea typeface="+mj-ea"/>
              </a:rPr>
              <a:t>在来種を探そう！</a:t>
            </a:r>
          </a:p>
        </p:txBody>
      </p:sp>
      <p:sp>
        <p:nvSpPr>
          <p:cNvPr id="3" name="タイトル 2"/>
          <p:cNvSpPr>
            <a:spLocks noGrp="1"/>
          </p:cNvSpPr>
          <p:nvPr>
            <p:ph type="title"/>
          </p:nvPr>
        </p:nvSpPr>
        <p:spPr>
          <a:xfrm>
            <a:off x="179512" y="1988840"/>
            <a:ext cx="8856984" cy="3960440"/>
          </a:xfrm>
        </p:spPr>
        <p:txBody>
          <a:bodyPr/>
          <a:lstStyle/>
          <a:p>
            <a:pPr algn="l"/>
            <a:r>
              <a:rPr kumimoji="1" lang="en-US" altLang="ja-JP" sz="2400" dirty="0">
                <a:solidFill>
                  <a:schemeClr val="tx2"/>
                </a:solidFill>
              </a:rPr>
              <a:t>‣</a:t>
            </a:r>
            <a:r>
              <a:rPr kumimoji="1" lang="ja-JP" altLang="en-US" sz="2400" dirty="0">
                <a:solidFill>
                  <a:schemeClr val="tx2"/>
                </a:solidFill>
              </a:rPr>
              <a:t>今年度の環境調査は、昨年度に引き続き「在来種を探そう」という　　　　　　　　　　　　　　　　　　　　　　　　　　　　　　　　　　　　</a:t>
            </a:r>
            <a:r>
              <a:rPr kumimoji="1" lang="en-US" altLang="ja-JP" sz="2400" dirty="0">
                <a:solidFill>
                  <a:schemeClr val="tx2"/>
                </a:solidFill>
              </a:rPr>
              <a:t/>
            </a:r>
            <a:br>
              <a:rPr kumimoji="1" lang="en-US" altLang="ja-JP" sz="2400" dirty="0">
                <a:solidFill>
                  <a:schemeClr val="tx2"/>
                </a:solidFill>
              </a:rPr>
            </a:br>
            <a:r>
              <a:rPr lang="ja-JP" altLang="en-US" sz="2400" dirty="0">
                <a:solidFill>
                  <a:schemeClr val="tx2"/>
                </a:solidFill>
              </a:rPr>
              <a:t>　</a:t>
            </a:r>
            <a:r>
              <a:rPr kumimoji="1" lang="ja-JP" altLang="en-US" sz="2400" dirty="0">
                <a:solidFill>
                  <a:schemeClr val="tx2"/>
                </a:solidFill>
              </a:rPr>
              <a:t>副題のもと全クラブ員が参加する農業クラブ活動として行いました。</a:t>
            </a:r>
            <a:r>
              <a:rPr lang="en-US" altLang="ja-JP" sz="2400" dirty="0">
                <a:solidFill>
                  <a:schemeClr val="tx2"/>
                </a:solidFill>
              </a:rPr>
              <a:t/>
            </a:r>
            <a:br>
              <a:rPr lang="en-US" altLang="ja-JP" sz="2400" dirty="0">
                <a:solidFill>
                  <a:schemeClr val="tx2"/>
                </a:solidFill>
              </a:rPr>
            </a:br>
            <a:r>
              <a:rPr lang="en-US" altLang="ja-JP" sz="2400" dirty="0">
                <a:solidFill>
                  <a:schemeClr val="tx2"/>
                </a:solidFill>
              </a:rPr>
              <a:t/>
            </a:r>
            <a:br>
              <a:rPr lang="en-US" altLang="ja-JP" sz="2400" dirty="0">
                <a:solidFill>
                  <a:schemeClr val="tx2"/>
                </a:solidFill>
              </a:rPr>
            </a:br>
            <a:r>
              <a:rPr lang="en-US" altLang="ja-JP" sz="2400" dirty="0">
                <a:solidFill>
                  <a:schemeClr val="tx2"/>
                </a:solidFill>
              </a:rPr>
              <a:t>‣</a:t>
            </a:r>
            <a:r>
              <a:rPr lang="ja-JP" altLang="en-US" sz="2400" dirty="0">
                <a:solidFill>
                  <a:schemeClr val="tx2"/>
                </a:solidFill>
              </a:rPr>
              <a:t>調査したタンポポは環境省の「いきものログ」へ報告し、農業クラブ</a:t>
            </a:r>
            <a:r>
              <a:rPr lang="en-US" altLang="ja-JP" sz="2400" dirty="0">
                <a:solidFill>
                  <a:schemeClr val="tx2"/>
                </a:solidFill>
              </a:rPr>
              <a:t/>
            </a:r>
            <a:br>
              <a:rPr lang="en-US" altLang="ja-JP" sz="2400" dirty="0">
                <a:solidFill>
                  <a:schemeClr val="tx2"/>
                </a:solidFill>
              </a:rPr>
            </a:br>
            <a:r>
              <a:rPr lang="ja-JP" altLang="en-US" sz="2400" dirty="0">
                <a:solidFill>
                  <a:schemeClr val="tx2"/>
                </a:solidFill>
              </a:rPr>
              <a:t>　活動を知っていただくきっかけの１つにします。</a:t>
            </a:r>
            <a:r>
              <a:rPr lang="en-US" altLang="ja-JP" sz="2400" dirty="0">
                <a:solidFill>
                  <a:schemeClr val="tx2"/>
                </a:solidFill>
              </a:rPr>
              <a:t/>
            </a:r>
            <a:br>
              <a:rPr lang="en-US" altLang="ja-JP" sz="2400" dirty="0">
                <a:solidFill>
                  <a:schemeClr val="tx2"/>
                </a:solidFill>
              </a:rPr>
            </a:br>
            <a:r>
              <a:rPr lang="en-US" altLang="ja-JP" sz="2400" dirty="0">
                <a:solidFill>
                  <a:schemeClr val="tx2"/>
                </a:solidFill>
              </a:rPr>
              <a:t/>
            </a:r>
            <a:br>
              <a:rPr lang="en-US" altLang="ja-JP" sz="2400" dirty="0">
                <a:solidFill>
                  <a:schemeClr val="tx2"/>
                </a:solidFill>
              </a:rPr>
            </a:br>
            <a:r>
              <a:rPr lang="en-US" altLang="ja-JP" sz="2400" dirty="0">
                <a:solidFill>
                  <a:schemeClr val="tx2"/>
                </a:solidFill>
              </a:rPr>
              <a:t>‣FFJ</a:t>
            </a:r>
            <a:r>
              <a:rPr lang="ja-JP" altLang="en-US" sz="2400" dirty="0">
                <a:solidFill>
                  <a:schemeClr val="tx2"/>
                </a:solidFill>
              </a:rPr>
              <a:t>の過去</a:t>
            </a:r>
            <a:r>
              <a:rPr lang="en-US" altLang="ja-JP" sz="2400" dirty="0">
                <a:solidFill>
                  <a:schemeClr val="tx2"/>
                </a:solidFill>
                <a:latin typeface="+mn-ea"/>
                <a:ea typeface="+mn-ea"/>
              </a:rPr>
              <a:t>5</a:t>
            </a:r>
            <a:r>
              <a:rPr lang="ja-JP" altLang="en-US" sz="2400" dirty="0">
                <a:solidFill>
                  <a:schemeClr val="tx2"/>
                </a:solidFill>
              </a:rPr>
              <a:t>年の調査では、在来種はわずか３０％という結果が出て</a:t>
            </a:r>
            <a:r>
              <a:rPr lang="en-US" altLang="ja-JP" sz="2400" dirty="0">
                <a:solidFill>
                  <a:schemeClr val="tx2"/>
                </a:solidFill>
              </a:rPr>
              <a:t/>
            </a:r>
            <a:br>
              <a:rPr lang="en-US" altLang="ja-JP" sz="2400" dirty="0">
                <a:solidFill>
                  <a:schemeClr val="tx2"/>
                </a:solidFill>
              </a:rPr>
            </a:br>
            <a:r>
              <a:rPr lang="ja-JP" altLang="en-US" sz="2400" dirty="0">
                <a:solidFill>
                  <a:schemeClr val="tx2"/>
                </a:solidFill>
              </a:rPr>
              <a:t>　おり、外来種が大半を占めています。</a:t>
            </a:r>
            <a:endParaRPr kumimoji="1" lang="ja-JP" altLang="en-US" sz="2400" dirty="0">
              <a:solidFill>
                <a:schemeClr val="tx2"/>
              </a:solidFill>
            </a:endParaRPr>
          </a:p>
        </p:txBody>
      </p:sp>
    </p:spTree>
    <p:extLst>
      <p:ext uri="{BB962C8B-B14F-4D97-AF65-F5344CB8AC3E}">
        <p14:creationId xmlns:p14="http://schemas.microsoft.com/office/powerpoint/2010/main" val="19696383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30062" y="1411606"/>
            <a:ext cx="2113498" cy="2083636"/>
          </a:xfrm>
        </p:spPr>
      </p:pic>
      <p:sp>
        <p:nvSpPr>
          <p:cNvPr id="2" name="タイトル 1"/>
          <p:cNvSpPr>
            <a:spLocks noGrp="1"/>
          </p:cNvSpPr>
          <p:nvPr>
            <p:ph type="title"/>
          </p:nvPr>
        </p:nvSpPr>
        <p:spPr>
          <a:xfrm>
            <a:off x="-66267" y="93629"/>
            <a:ext cx="7406640" cy="1356360"/>
          </a:xfrm>
        </p:spPr>
        <p:txBody>
          <a:bodyPr>
            <a:normAutofit/>
          </a:bodyPr>
          <a:lstStyle/>
          <a:p>
            <a:r>
              <a:rPr kumimoji="1" lang="ja-JP" altLang="en-US" sz="5400" b="1" dirty="0">
                <a:solidFill>
                  <a:schemeClr val="tx1"/>
                </a:solidFill>
              </a:rPr>
              <a:t>２</a:t>
            </a:r>
            <a:r>
              <a:rPr kumimoji="1" lang="en-US" altLang="ja-JP" sz="5400" b="1" dirty="0">
                <a:solidFill>
                  <a:schemeClr val="tx1"/>
                </a:solidFill>
              </a:rPr>
              <a:t>. </a:t>
            </a:r>
            <a:r>
              <a:rPr lang="ja-JP" altLang="en-US" sz="5400" b="1" dirty="0">
                <a:solidFill>
                  <a:schemeClr val="tx1"/>
                </a:solidFill>
              </a:rPr>
              <a:t>これまで</a:t>
            </a:r>
            <a:r>
              <a:rPr kumimoji="1" lang="ja-JP" altLang="en-US" sz="5400" b="1" dirty="0">
                <a:solidFill>
                  <a:schemeClr val="tx1"/>
                </a:solidFill>
              </a:rPr>
              <a:t>の取り組み</a:t>
            </a:r>
          </a:p>
        </p:txBody>
      </p:sp>
      <p:pic>
        <p:nvPicPr>
          <p:cNvPr id="9" name="図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76743" y="1412293"/>
            <a:ext cx="2100612" cy="2082949"/>
          </a:xfrm>
          <a:prstGeom prst="rect">
            <a:avLst/>
          </a:prstGeom>
        </p:spPr>
      </p:pic>
      <p:pic>
        <p:nvPicPr>
          <p:cNvPr id="10" name="図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31832" y="1439111"/>
            <a:ext cx="2113498" cy="2082545"/>
          </a:xfrm>
          <a:prstGeom prst="rect">
            <a:avLst/>
          </a:prstGeom>
        </p:spPr>
      </p:pic>
      <p:pic>
        <p:nvPicPr>
          <p:cNvPr id="11" name="図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51776" y="4075332"/>
            <a:ext cx="2113498" cy="2101346"/>
          </a:xfrm>
          <a:prstGeom prst="rect">
            <a:avLst/>
          </a:prstGeom>
        </p:spPr>
      </p:pic>
      <p:pic>
        <p:nvPicPr>
          <p:cNvPr id="12" name="図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66288" y="4010693"/>
            <a:ext cx="1762053" cy="2165985"/>
          </a:xfrm>
          <a:prstGeom prst="rect">
            <a:avLst/>
          </a:prstGeom>
        </p:spPr>
      </p:pic>
      <p:pic>
        <p:nvPicPr>
          <p:cNvPr id="13" name="図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7491" y="4043215"/>
            <a:ext cx="2113498" cy="2113498"/>
          </a:xfrm>
          <a:prstGeom prst="rect">
            <a:avLst/>
          </a:prstGeom>
        </p:spPr>
      </p:pic>
      <p:sp>
        <p:nvSpPr>
          <p:cNvPr id="14" name="右矢印 13"/>
          <p:cNvSpPr/>
          <p:nvPr/>
        </p:nvSpPr>
        <p:spPr>
          <a:xfrm>
            <a:off x="2468175" y="2171762"/>
            <a:ext cx="519758" cy="65509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右矢印 14"/>
          <p:cNvSpPr/>
          <p:nvPr/>
        </p:nvSpPr>
        <p:spPr>
          <a:xfrm>
            <a:off x="5310130" y="2196520"/>
            <a:ext cx="598269" cy="71700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右矢印 15"/>
          <p:cNvSpPr/>
          <p:nvPr/>
        </p:nvSpPr>
        <p:spPr>
          <a:xfrm>
            <a:off x="265396" y="4776712"/>
            <a:ext cx="519758" cy="65509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右矢印 16"/>
          <p:cNvSpPr/>
          <p:nvPr/>
        </p:nvSpPr>
        <p:spPr>
          <a:xfrm>
            <a:off x="3267080" y="4742592"/>
            <a:ext cx="540230" cy="7233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右矢印 17"/>
          <p:cNvSpPr/>
          <p:nvPr/>
        </p:nvSpPr>
        <p:spPr>
          <a:xfrm>
            <a:off x="5763224" y="4742592"/>
            <a:ext cx="519758" cy="65509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右矢印 18"/>
          <p:cNvSpPr/>
          <p:nvPr/>
        </p:nvSpPr>
        <p:spPr>
          <a:xfrm>
            <a:off x="8251110" y="2224994"/>
            <a:ext cx="519758" cy="65509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p:cNvSpPr txBox="1"/>
          <p:nvPr/>
        </p:nvSpPr>
        <p:spPr>
          <a:xfrm>
            <a:off x="582491" y="3480205"/>
            <a:ext cx="1550061" cy="461665"/>
          </a:xfrm>
          <a:prstGeom prst="rect">
            <a:avLst/>
          </a:prstGeom>
          <a:noFill/>
        </p:spPr>
        <p:txBody>
          <a:bodyPr wrap="square" rtlCol="0">
            <a:spAutoFit/>
          </a:bodyPr>
          <a:lstStyle/>
          <a:p>
            <a:r>
              <a:rPr kumimoji="1" lang="ja-JP" altLang="en-US" sz="2400" b="1" dirty="0"/>
              <a:t>タンポポ</a:t>
            </a:r>
          </a:p>
        </p:txBody>
      </p:sp>
      <p:sp>
        <p:nvSpPr>
          <p:cNvPr id="21" name="テキスト ボックス 20"/>
          <p:cNvSpPr txBox="1"/>
          <p:nvPr/>
        </p:nvSpPr>
        <p:spPr>
          <a:xfrm>
            <a:off x="2651481" y="3495242"/>
            <a:ext cx="2957784" cy="461665"/>
          </a:xfrm>
          <a:prstGeom prst="rect">
            <a:avLst/>
          </a:prstGeom>
          <a:noFill/>
        </p:spPr>
        <p:txBody>
          <a:bodyPr wrap="square" rtlCol="0">
            <a:spAutoFit/>
          </a:bodyPr>
          <a:lstStyle/>
          <a:p>
            <a:r>
              <a:rPr kumimoji="1" lang="ja-JP" altLang="en-US" sz="2400" b="1" dirty="0"/>
              <a:t>セイタカアワダチソウ</a:t>
            </a:r>
          </a:p>
        </p:txBody>
      </p:sp>
      <p:sp>
        <p:nvSpPr>
          <p:cNvPr id="22" name="テキスト ボックス 21"/>
          <p:cNvSpPr txBox="1"/>
          <p:nvPr/>
        </p:nvSpPr>
        <p:spPr>
          <a:xfrm>
            <a:off x="5766432" y="3483517"/>
            <a:ext cx="2847819" cy="461665"/>
          </a:xfrm>
          <a:prstGeom prst="rect">
            <a:avLst/>
          </a:prstGeom>
          <a:noFill/>
        </p:spPr>
        <p:txBody>
          <a:bodyPr wrap="square" rtlCol="0">
            <a:spAutoFit/>
          </a:bodyPr>
          <a:lstStyle/>
          <a:p>
            <a:r>
              <a:rPr kumimoji="1" lang="ja-JP" altLang="en-US" sz="2400" b="1" dirty="0"/>
              <a:t>アメリカセンダングサ</a:t>
            </a:r>
          </a:p>
        </p:txBody>
      </p:sp>
      <p:sp>
        <p:nvSpPr>
          <p:cNvPr id="23" name="テキスト ボックス 22"/>
          <p:cNvSpPr txBox="1"/>
          <p:nvPr/>
        </p:nvSpPr>
        <p:spPr>
          <a:xfrm>
            <a:off x="1581505" y="6100377"/>
            <a:ext cx="2139953" cy="461665"/>
          </a:xfrm>
          <a:prstGeom prst="rect">
            <a:avLst/>
          </a:prstGeom>
          <a:noFill/>
        </p:spPr>
        <p:txBody>
          <a:bodyPr wrap="square" rtlCol="0">
            <a:spAutoFit/>
          </a:bodyPr>
          <a:lstStyle/>
          <a:p>
            <a:r>
              <a:rPr kumimoji="1" lang="ja-JP" altLang="en-US" sz="2400" b="1" dirty="0"/>
              <a:t>セミ</a:t>
            </a:r>
          </a:p>
        </p:txBody>
      </p:sp>
      <p:sp>
        <p:nvSpPr>
          <p:cNvPr id="24" name="テキスト ボックス 23"/>
          <p:cNvSpPr txBox="1"/>
          <p:nvPr/>
        </p:nvSpPr>
        <p:spPr>
          <a:xfrm>
            <a:off x="4342284" y="6195097"/>
            <a:ext cx="1723283" cy="461665"/>
          </a:xfrm>
          <a:prstGeom prst="rect">
            <a:avLst/>
          </a:prstGeom>
          <a:noFill/>
        </p:spPr>
        <p:txBody>
          <a:bodyPr wrap="square" rtlCol="0">
            <a:spAutoFit/>
          </a:bodyPr>
          <a:lstStyle/>
          <a:p>
            <a:r>
              <a:rPr kumimoji="1" lang="ja-JP" altLang="en-US" sz="2400" b="1" dirty="0"/>
              <a:t>ツバメ</a:t>
            </a:r>
          </a:p>
        </p:txBody>
      </p:sp>
      <p:sp>
        <p:nvSpPr>
          <p:cNvPr id="25" name="テキスト ボックス 24"/>
          <p:cNvSpPr txBox="1"/>
          <p:nvPr/>
        </p:nvSpPr>
        <p:spPr>
          <a:xfrm>
            <a:off x="6781847" y="6195096"/>
            <a:ext cx="1525670" cy="461665"/>
          </a:xfrm>
          <a:prstGeom prst="rect">
            <a:avLst/>
          </a:prstGeom>
          <a:noFill/>
        </p:spPr>
        <p:txBody>
          <a:bodyPr wrap="square" rtlCol="0">
            <a:spAutoFit/>
          </a:bodyPr>
          <a:lstStyle/>
          <a:p>
            <a:r>
              <a:rPr kumimoji="1" lang="ja-JP" altLang="en-US" sz="2400" b="1" dirty="0"/>
              <a:t>タンポポ</a:t>
            </a:r>
          </a:p>
        </p:txBody>
      </p:sp>
    </p:spTree>
    <p:extLst>
      <p:ext uri="{BB962C8B-B14F-4D97-AF65-F5344CB8AC3E}">
        <p14:creationId xmlns:p14="http://schemas.microsoft.com/office/powerpoint/2010/main" val="3799536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500"/>
                                        <p:tgtEl>
                                          <p:spTgt spid="14"/>
                                        </p:tgtEl>
                                      </p:cBhvr>
                                    </p:animEffect>
                                    <p:anim calcmode="lin" valueType="num">
                                      <p:cBhvr>
                                        <p:cTn id="8" dur="1500" fill="hold"/>
                                        <p:tgtEl>
                                          <p:spTgt spid="14"/>
                                        </p:tgtEl>
                                        <p:attrNameLst>
                                          <p:attrName>ppt_x</p:attrName>
                                        </p:attrNameLst>
                                      </p:cBhvr>
                                      <p:tavLst>
                                        <p:tav tm="0">
                                          <p:val>
                                            <p:strVal val="#ppt_x"/>
                                          </p:val>
                                        </p:tav>
                                        <p:tav tm="100000">
                                          <p:val>
                                            <p:strVal val="#ppt_x"/>
                                          </p:val>
                                        </p:tav>
                                      </p:tavLst>
                                    </p:anim>
                                    <p:anim calcmode="lin" valueType="num">
                                      <p:cBhvr>
                                        <p:cTn id="9" dur="1500" fill="hold"/>
                                        <p:tgtEl>
                                          <p:spTgt spid="14"/>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42" presetClass="entr" presetSubtype="0" fill="hold" grpId="0"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1500"/>
                                        <p:tgtEl>
                                          <p:spTgt spid="15"/>
                                        </p:tgtEl>
                                      </p:cBhvr>
                                    </p:animEffect>
                                    <p:anim calcmode="lin" valueType="num">
                                      <p:cBhvr>
                                        <p:cTn id="14" dur="1500" fill="hold"/>
                                        <p:tgtEl>
                                          <p:spTgt spid="15"/>
                                        </p:tgtEl>
                                        <p:attrNameLst>
                                          <p:attrName>ppt_x</p:attrName>
                                        </p:attrNameLst>
                                      </p:cBhvr>
                                      <p:tavLst>
                                        <p:tav tm="0">
                                          <p:val>
                                            <p:strVal val="#ppt_x"/>
                                          </p:val>
                                        </p:tav>
                                        <p:tav tm="100000">
                                          <p:val>
                                            <p:strVal val="#ppt_x"/>
                                          </p:val>
                                        </p:tav>
                                      </p:tavLst>
                                    </p:anim>
                                    <p:anim calcmode="lin" valueType="num">
                                      <p:cBhvr>
                                        <p:cTn id="15" dur="1500" fill="hold"/>
                                        <p:tgtEl>
                                          <p:spTgt spid="15"/>
                                        </p:tgtEl>
                                        <p:attrNameLst>
                                          <p:attrName>ppt_y</p:attrName>
                                        </p:attrNameLst>
                                      </p:cBhvr>
                                      <p:tavLst>
                                        <p:tav tm="0">
                                          <p:val>
                                            <p:strVal val="#ppt_y+.1"/>
                                          </p:val>
                                        </p:tav>
                                        <p:tav tm="100000">
                                          <p:val>
                                            <p:strVal val="#ppt_y"/>
                                          </p:val>
                                        </p:tav>
                                      </p:tavLst>
                                    </p:anim>
                                  </p:childTnLst>
                                </p:cTn>
                              </p:par>
                            </p:childTnLst>
                          </p:cTn>
                        </p:par>
                        <p:par>
                          <p:cTn id="16" fill="hold">
                            <p:stCondLst>
                              <p:cond delay="3000"/>
                            </p:stCondLst>
                            <p:childTnLst>
                              <p:par>
                                <p:cTn id="17" presetID="42" presetClass="entr" presetSubtype="0"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1500"/>
                                        <p:tgtEl>
                                          <p:spTgt spid="19"/>
                                        </p:tgtEl>
                                      </p:cBhvr>
                                    </p:animEffect>
                                    <p:anim calcmode="lin" valueType="num">
                                      <p:cBhvr>
                                        <p:cTn id="20" dur="1500" fill="hold"/>
                                        <p:tgtEl>
                                          <p:spTgt spid="19"/>
                                        </p:tgtEl>
                                        <p:attrNameLst>
                                          <p:attrName>ppt_x</p:attrName>
                                        </p:attrNameLst>
                                      </p:cBhvr>
                                      <p:tavLst>
                                        <p:tav tm="0">
                                          <p:val>
                                            <p:strVal val="#ppt_x"/>
                                          </p:val>
                                        </p:tav>
                                        <p:tav tm="100000">
                                          <p:val>
                                            <p:strVal val="#ppt_x"/>
                                          </p:val>
                                        </p:tav>
                                      </p:tavLst>
                                    </p:anim>
                                    <p:anim calcmode="lin" valueType="num">
                                      <p:cBhvr>
                                        <p:cTn id="21" dur="1500" fill="hold"/>
                                        <p:tgtEl>
                                          <p:spTgt spid="19"/>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1500"/>
                                        <p:tgtEl>
                                          <p:spTgt spid="16"/>
                                        </p:tgtEl>
                                      </p:cBhvr>
                                    </p:animEffect>
                                    <p:anim calcmode="lin" valueType="num">
                                      <p:cBhvr>
                                        <p:cTn id="25" dur="1500" fill="hold"/>
                                        <p:tgtEl>
                                          <p:spTgt spid="16"/>
                                        </p:tgtEl>
                                        <p:attrNameLst>
                                          <p:attrName>ppt_x</p:attrName>
                                        </p:attrNameLst>
                                      </p:cBhvr>
                                      <p:tavLst>
                                        <p:tav tm="0">
                                          <p:val>
                                            <p:strVal val="#ppt_x"/>
                                          </p:val>
                                        </p:tav>
                                        <p:tav tm="100000">
                                          <p:val>
                                            <p:strVal val="#ppt_x"/>
                                          </p:val>
                                        </p:tav>
                                      </p:tavLst>
                                    </p:anim>
                                    <p:anim calcmode="lin" valueType="num">
                                      <p:cBhvr>
                                        <p:cTn id="26" dur="1500" fill="hold"/>
                                        <p:tgtEl>
                                          <p:spTgt spid="16"/>
                                        </p:tgtEl>
                                        <p:attrNameLst>
                                          <p:attrName>ppt_y</p:attrName>
                                        </p:attrNameLst>
                                      </p:cBhvr>
                                      <p:tavLst>
                                        <p:tav tm="0">
                                          <p:val>
                                            <p:strVal val="#ppt_y+.1"/>
                                          </p:val>
                                        </p:tav>
                                        <p:tav tm="100000">
                                          <p:val>
                                            <p:strVal val="#ppt_y"/>
                                          </p:val>
                                        </p:tav>
                                      </p:tavLst>
                                    </p:anim>
                                  </p:childTnLst>
                                </p:cTn>
                              </p:par>
                            </p:childTnLst>
                          </p:cTn>
                        </p:par>
                        <p:par>
                          <p:cTn id="27" fill="hold">
                            <p:stCondLst>
                              <p:cond delay="4500"/>
                            </p:stCondLst>
                            <p:childTnLst>
                              <p:par>
                                <p:cTn id="28" presetID="42" presetClass="entr" presetSubtype="0" fill="hold" grpId="0" nodeType="after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1500"/>
                                        <p:tgtEl>
                                          <p:spTgt spid="17"/>
                                        </p:tgtEl>
                                      </p:cBhvr>
                                    </p:animEffect>
                                    <p:anim calcmode="lin" valueType="num">
                                      <p:cBhvr>
                                        <p:cTn id="31" dur="1500" fill="hold"/>
                                        <p:tgtEl>
                                          <p:spTgt spid="17"/>
                                        </p:tgtEl>
                                        <p:attrNameLst>
                                          <p:attrName>ppt_x</p:attrName>
                                        </p:attrNameLst>
                                      </p:cBhvr>
                                      <p:tavLst>
                                        <p:tav tm="0">
                                          <p:val>
                                            <p:strVal val="#ppt_x"/>
                                          </p:val>
                                        </p:tav>
                                        <p:tav tm="100000">
                                          <p:val>
                                            <p:strVal val="#ppt_x"/>
                                          </p:val>
                                        </p:tav>
                                      </p:tavLst>
                                    </p:anim>
                                    <p:anim calcmode="lin" valueType="num">
                                      <p:cBhvr>
                                        <p:cTn id="32" dur="1500" fill="hold"/>
                                        <p:tgtEl>
                                          <p:spTgt spid="17"/>
                                        </p:tgtEl>
                                        <p:attrNameLst>
                                          <p:attrName>ppt_y</p:attrName>
                                        </p:attrNameLst>
                                      </p:cBhvr>
                                      <p:tavLst>
                                        <p:tav tm="0">
                                          <p:val>
                                            <p:strVal val="#ppt_y+.1"/>
                                          </p:val>
                                        </p:tav>
                                        <p:tav tm="100000">
                                          <p:val>
                                            <p:strVal val="#ppt_y"/>
                                          </p:val>
                                        </p:tav>
                                      </p:tavLst>
                                    </p:anim>
                                  </p:childTnLst>
                                </p:cTn>
                              </p:par>
                            </p:childTnLst>
                          </p:cTn>
                        </p:par>
                        <p:par>
                          <p:cTn id="33" fill="hold">
                            <p:stCondLst>
                              <p:cond delay="600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500"/>
                                        <p:tgtEl>
                                          <p:spTgt spid="18"/>
                                        </p:tgtEl>
                                      </p:cBhvr>
                                    </p:animEffect>
                                    <p:anim calcmode="lin" valueType="num">
                                      <p:cBhvr>
                                        <p:cTn id="37" dur="1500" fill="hold"/>
                                        <p:tgtEl>
                                          <p:spTgt spid="18"/>
                                        </p:tgtEl>
                                        <p:attrNameLst>
                                          <p:attrName>ppt_x</p:attrName>
                                        </p:attrNameLst>
                                      </p:cBhvr>
                                      <p:tavLst>
                                        <p:tav tm="0">
                                          <p:val>
                                            <p:strVal val="#ppt_x"/>
                                          </p:val>
                                        </p:tav>
                                        <p:tav tm="100000">
                                          <p:val>
                                            <p:strVal val="#ppt_x"/>
                                          </p:val>
                                        </p:tav>
                                      </p:tavLst>
                                    </p:anim>
                                    <p:anim calcmode="lin" valueType="num">
                                      <p:cBhvr>
                                        <p:cTn id="38" dur="15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図表 4"/>
          <p:cNvGraphicFramePr/>
          <p:nvPr>
            <p:extLst>
              <p:ext uri="{D42A27DB-BD31-4B8C-83A1-F6EECF244321}">
                <p14:modId xmlns:p14="http://schemas.microsoft.com/office/powerpoint/2010/main" val="86141155"/>
              </p:ext>
            </p:extLst>
          </p:nvPr>
        </p:nvGraphicFramePr>
        <p:xfrm>
          <a:off x="0" y="1216155"/>
          <a:ext cx="8820472" cy="56418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074"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092280" y="2204864"/>
            <a:ext cx="1577576" cy="13300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b="35848"/>
          <a:stretch/>
        </p:blipFill>
        <p:spPr bwMode="auto">
          <a:xfrm>
            <a:off x="2919045" y="5381027"/>
            <a:ext cx="1349252" cy="1300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17999" r="24154" b="10914"/>
          <a:stretch/>
        </p:blipFill>
        <p:spPr bwMode="auto">
          <a:xfrm>
            <a:off x="2911386" y="3805953"/>
            <a:ext cx="1292915" cy="13274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テキスト ボックス 6"/>
          <p:cNvSpPr txBox="1"/>
          <p:nvPr/>
        </p:nvSpPr>
        <p:spPr>
          <a:xfrm>
            <a:off x="474776" y="404664"/>
            <a:ext cx="8208912" cy="923330"/>
          </a:xfrm>
          <a:prstGeom prst="rect">
            <a:avLst/>
          </a:prstGeom>
          <a:noFill/>
        </p:spPr>
        <p:txBody>
          <a:bodyPr wrap="square" rtlCol="0">
            <a:spAutoFit/>
          </a:bodyPr>
          <a:lstStyle/>
          <a:p>
            <a:r>
              <a:rPr kumimoji="1" lang="ja-JP" altLang="en-US" sz="5400" b="1" dirty="0">
                <a:latin typeface="+mj-ea"/>
                <a:ea typeface="+mj-ea"/>
              </a:rPr>
              <a:t>３</a:t>
            </a:r>
            <a:r>
              <a:rPr kumimoji="1" lang="en-US" altLang="ja-JP" sz="5400" b="1" dirty="0">
                <a:latin typeface="+mj-ea"/>
                <a:ea typeface="+mj-ea"/>
              </a:rPr>
              <a:t>.</a:t>
            </a:r>
            <a:r>
              <a:rPr kumimoji="1" lang="ja-JP" altLang="en-US" sz="5400" b="1" dirty="0">
                <a:latin typeface="+mj-ea"/>
                <a:ea typeface="+mj-ea"/>
              </a:rPr>
              <a:t>種類の見分け方</a:t>
            </a:r>
          </a:p>
        </p:txBody>
      </p:sp>
      <p:sp>
        <p:nvSpPr>
          <p:cNvPr id="8" name="テキスト ボックス 7"/>
          <p:cNvSpPr txBox="1"/>
          <p:nvPr/>
        </p:nvSpPr>
        <p:spPr>
          <a:xfrm>
            <a:off x="4295338" y="4058320"/>
            <a:ext cx="4793781" cy="830997"/>
          </a:xfrm>
          <a:prstGeom prst="rect">
            <a:avLst/>
          </a:prstGeom>
          <a:noFill/>
        </p:spPr>
        <p:txBody>
          <a:bodyPr wrap="square" rtlCol="0">
            <a:spAutoFit/>
          </a:bodyPr>
          <a:lstStyle/>
          <a:p>
            <a:r>
              <a:rPr lang="ja-JP" altLang="en-US" sz="2400" b="1" dirty="0">
                <a:solidFill>
                  <a:srgbClr val="FF0000"/>
                </a:solidFill>
              </a:rPr>
              <a:t>外来タンポポ</a:t>
            </a:r>
            <a:r>
              <a:rPr lang="ja-JP" altLang="en-US" sz="2400" b="1" dirty="0"/>
              <a:t>　</a:t>
            </a:r>
            <a:endParaRPr lang="en-US" altLang="ja-JP" sz="2400" b="1" dirty="0"/>
          </a:p>
          <a:p>
            <a:r>
              <a:rPr lang="en-US" altLang="ja-JP" sz="2400" b="1" dirty="0"/>
              <a:t>ex.</a:t>
            </a:r>
            <a:r>
              <a:rPr lang="ja-JP" altLang="en-US" sz="2400" b="1" dirty="0"/>
              <a:t> セイヨウタンポポ、アカミタンポポ</a:t>
            </a:r>
            <a:endParaRPr kumimoji="1" lang="ja-JP" altLang="en-US" sz="2400" b="1" dirty="0"/>
          </a:p>
        </p:txBody>
      </p:sp>
      <p:sp>
        <p:nvSpPr>
          <p:cNvPr id="9" name="テキスト ボックス 8"/>
          <p:cNvSpPr txBox="1"/>
          <p:nvPr/>
        </p:nvSpPr>
        <p:spPr>
          <a:xfrm>
            <a:off x="4268297" y="5381027"/>
            <a:ext cx="4875703" cy="1200329"/>
          </a:xfrm>
          <a:prstGeom prst="rect">
            <a:avLst/>
          </a:prstGeom>
          <a:noFill/>
        </p:spPr>
        <p:txBody>
          <a:bodyPr wrap="square" rtlCol="0">
            <a:spAutoFit/>
          </a:bodyPr>
          <a:lstStyle/>
          <a:p>
            <a:r>
              <a:rPr kumimoji="1" lang="ja-JP" altLang="en-US" sz="2400" b="1" dirty="0">
                <a:solidFill>
                  <a:srgbClr val="FF0000"/>
                </a:solidFill>
              </a:rPr>
              <a:t>在来タンポポ</a:t>
            </a:r>
            <a:r>
              <a:rPr kumimoji="1" lang="ja-JP" altLang="en-US" sz="2400" b="1" dirty="0"/>
              <a:t>　</a:t>
            </a:r>
            <a:endParaRPr kumimoji="1" lang="en-US" altLang="ja-JP" sz="2400" b="1" dirty="0"/>
          </a:p>
          <a:p>
            <a:r>
              <a:rPr kumimoji="1" lang="en-US" altLang="ja-JP" sz="2400" b="1" dirty="0"/>
              <a:t>ex.</a:t>
            </a:r>
            <a:r>
              <a:rPr kumimoji="1" lang="ja-JP" altLang="en-US" sz="2400" b="1" dirty="0"/>
              <a:t>カンサイタンポポ、エゾタンポポ</a:t>
            </a:r>
            <a:endParaRPr kumimoji="1" lang="en-US" altLang="ja-JP" sz="2400" b="1" dirty="0"/>
          </a:p>
          <a:p>
            <a:r>
              <a:rPr lang="ja-JP" altLang="en-US" sz="2400" b="1" dirty="0"/>
              <a:t>　　トウカイタンポポ</a:t>
            </a:r>
            <a:endParaRPr kumimoji="1" lang="ja-JP" altLang="en-US" sz="2400" b="1" dirty="0"/>
          </a:p>
        </p:txBody>
      </p:sp>
      <p:sp>
        <p:nvSpPr>
          <p:cNvPr id="10" name="テキスト ボックス 9"/>
          <p:cNvSpPr txBox="1"/>
          <p:nvPr/>
        </p:nvSpPr>
        <p:spPr>
          <a:xfrm>
            <a:off x="6624227" y="1804754"/>
            <a:ext cx="4323225" cy="400110"/>
          </a:xfrm>
          <a:prstGeom prst="rect">
            <a:avLst/>
          </a:prstGeom>
          <a:noFill/>
        </p:spPr>
        <p:txBody>
          <a:bodyPr wrap="square" rtlCol="0">
            <a:spAutoFit/>
          </a:bodyPr>
          <a:lstStyle/>
          <a:p>
            <a:r>
              <a:rPr kumimoji="1" lang="ja-JP" altLang="en-US" sz="2000" b="1" dirty="0"/>
              <a:t>シロバナタンポポ</a:t>
            </a:r>
          </a:p>
        </p:txBody>
      </p:sp>
    </p:spTree>
    <p:extLst>
      <p:ext uri="{BB962C8B-B14F-4D97-AF65-F5344CB8AC3E}">
        <p14:creationId xmlns:p14="http://schemas.microsoft.com/office/powerpoint/2010/main" val="1586673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graphicEl>
                                              <a:dgm id="{EE733087-32A2-4BC5-A9CF-585561A3BCF3}"/>
                                            </p:graphicEl>
                                          </p:spTgt>
                                        </p:tgtEl>
                                        <p:attrNameLst>
                                          <p:attrName>style.visibility</p:attrName>
                                        </p:attrNameLst>
                                      </p:cBhvr>
                                      <p:to>
                                        <p:strVal val="visible"/>
                                      </p:to>
                                    </p:set>
                                    <p:animEffect transition="in" filter="fade">
                                      <p:cBhvr>
                                        <p:cTn id="7" dur="500"/>
                                        <p:tgtEl>
                                          <p:spTgt spid="5">
                                            <p:graphicEl>
                                              <a:dgm id="{EE733087-32A2-4BC5-A9CF-585561A3BCF3}"/>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graphicEl>
                                              <a:dgm id="{21ACA9F4-D550-423E-89FD-1D5702C6B673}"/>
                                            </p:graphicEl>
                                          </p:spTgt>
                                        </p:tgtEl>
                                        <p:attrNameLst>
                                          <p:attrName>style.visibility</p:attrName>
                                        </p:attrNameLst>
                                      </p:cBhvr>
                                      <p:to>
                                        <p:strVal val="visible"/>
                                      </p:to>
                                    </p:set>
                                    <p:animEffect transition="in" filter="fade">
                                      <p:cBhvr>
                                        <p:cTn id="12" dur="500"/>
                                        <p:tgtEl>
                                          <p:spTgt spid="5">
                                            <p:graphicEl>
                                              <a:dgm id="{21ACA9F4-D550-423E-89FD-1D5702C6B673}"/>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graphicEl>
                                              <a:dgm id="{9E5F5169-EA4D-48CE-98D2-A77057DDE743}"/>
                                            </p:graphicEl>
                                          </p:spTgt>
                                        </p:tgtEl>
                                        <p:attrNameLst>
                                          <p:attrName>style.visibility</p:attrName>
                                        </p:attrNameLst>
                                      </p:cBhvr>
                                      <p:to>
                                        <p:strVal val="visible"/>
                                      </p:to>
                                    </p:set>
                                    <p:animEffect transition="in" filter="fade">
                                      <p:cBhvr>
                                        <p:cTn id="15" dur="500"/>
                                        <p:tgtEl>
                                          <p:spTgt spid="5">
                                            <p:graphicEl>
                                              <a:dgm id="{9E5F5169-EA4D-48CE-98D2-A77057DDE743}"/>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graphicEl>
                                              <a:dgm id="{50AA13C3-CC15-40AE-8F4F-5D3D23836EBC}"/>
                                            </p:graphicEl>
                                          </p:spTgt>
                                        </p:tgtEl>
                                        <p:attrNameLst>
                                          <p:attrName>style.visibility</p:attrName>
                                        </p:attrNameLst>
                                      </p:cBhvr>
                                      <p:to>
                                        <p:strVal val="visible"/>
                                      </p:to>
                                    </p:set>
                                    <p:animEffect transition="in" filter="fade">
                                      <p:cBhvr>
                                        <p:cTn id="20" dur="500"/>
                                        <p:tgtEl>
                                          <p:spTgt spid="5">
                                            <p:graphicEl>
                                              <a:dgm id="{50AA13C3-CC15-40AE-8F4F-5D3D23836EBC}"/>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5">
                                            <p:graphicEl>
                                              <a:dgm id="{C93E52EE-EB4B-49CB-ABCB-077E5C13D290}"/>
                                            </p:graphicEl>
                                          </p:spTgt>
                                        </p:tgtEl>
                                        <p:attrNameLst>
                                          <p:attrName>style.visibility</p:attrName>
                                        </p:attrNameLst>
                                      </p:cBhvr>
                                      <p:to>
                                        <p:strVal val="visible"/>
                                      </p:to>
                                    </p:set>
                                    <p:animEffect transition="in" filter="fade">
                                      <p:cBhvr>
                                        <p:cTn id="23" dur="500"/>
                                        <p:tgtEl>
                                          <p:spTgt spid="5">
                                            <p:graphicEl>
                                              <a:dgm id="{C93E52EE-EB4B-49CB-ABCB-077E5C13D290}"/>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074"/>
                                        </p:tgtEl>
                                        <p:attrNameLst>
                                          <p:attrName>style.visibility</p:attrName>
                                        </p:attrNameLst>
                                      </p:cBhvr>
                                      <p:to>
                                        <p:strVal val="visible"/>
                                      </p:to>
                                    </p:set>
                                    <p:animEffect transition="in" filter="fade">
                                      <p:cBhvr>
                                        <p:cTn id="28" dur="500"/>
                                        <p:tgtEl>
                                          <p:spTgt spid="307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5">
                                            <p:graphicEl>
                                              <a:dgm id="{981E0799-631E-4BD8-AAD8-A3C970D1E416}"/>
                                            </p:graphicEl>
                                          </p:spTgt>
                                        </p:tgtEl>
                                        <p:attrNameLst>
                                          <p:attrName>style.visibility</p:attrName>
                                        </p:attrNameLst>
                                      </p:cBhvr>
                                      <p:to>
                                        <p:strVal val="visible"/>
                                      </p:to>
                                    </p:set>
                                    <p:animEffect transition="in" filter="fade">
                                      <p:cBhvr>
                                        <p:cTn id="36" dur="500"/>
                                        <p:tgtEl>
                                          <p:spTgt spid="5">
                                            <p:graphicEl>
                                              <a:dgm id="{981E0799-631E-4BD8-AAD8-A3C970D1E416}"/>
                                            </p:graphic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5">
                                            <p:graphicEl>
                                              <a:dgm id="{4BB559A8-B44E-4E8E-BA96-E73B1B84247C}"/>
                                            </p:graphicEl>
                                          </p:spTgt>
                                        </p:tgtEl>
                                        <p:attrNameLst>
                                          <p:attrName>style.visibility</p:attrName>
                                        </p:attrNameLst>
                                      </p:cBhvr>
                                      <p:to>
                                        <p:strVal val="visible"/>
                                      </p:to>
                                    </p:set>
                                    <p:animEffect transition="in" filter="fade">
                                      <p:cBhvr>
                                        <p:cTn id="39" dur="500"/>
                                        <p:tgtEl>
                                          <p:spTgt spid="5">
                                            <p:graphicEl>
                                              <a:dgm id="{4BB559A8-B44E-4E8E-BA96-E73B1B84247C}"/>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3076"/>
                                        </p:tgtEl>
                                        <p:attrNameLst>
                                          <p:attrName>style.visibility</p:attrName>
                                        </p:attrNameLst>
                                      </p:cBhvr>
                                      <p:to>
                                        <p:strVal val="visible"/>
                                      </p:to>
                                    </p:set>
                                    <p:animEffect transition="in" filter="fade">
                                      <p:cBhvr>
                                        <p:cTn id="44" dur="500"/>
                                        <p:tgtEl>
                                          <p:spTgt spid="3076"/>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5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5">
                                            <p:graphicEl>
                                              <a:dgm id="{339AA082-3388-4571-940D-30E2CFA0F85D}"/>
                                            </p:graphicEl>
                                          </p:spTgt>
                                        </p:tgtEl>
                                        <p:attrNameLst>
                                          <p:attrName>style.visibility</p:attrName>
                                        </p:attrNameLst>
                                      </p:cBhvr>
                                      <p:to>
                                        <p:strVal val="visible"/>
                                      </p:to>
                                    </p:set>
                                    <p:animEffect transition="in" filter="fade">
                                      <p:cBhvr>
                                        <p:cTn id="52" dur="500"/>
                                        <p:tgtEl>
                                          <p:spTgt spid="5">
                                            <p:graphicEl>
                                              <a:dgm id="{339AA082-3388-4571-940D-30E2CFA0F85D}"/>
                                            </p:graphicEl>
                                          </p:spTgt>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5">
                                            <p:graphicEl>
                                              <a:dgm id="{DAD6E29D-8C9D-4147-8CAB-832F460BD6AB}"/>
                                            </p:graphicEl>
                                          </p:spTgt>
                                        </p:tgtEl>
                                        <p:attrNameLst>
                                          <p:attrName>style.visibility</p:attrName>
                                        </p:attrNameLst>
                                      </p:cBhvr>
                                      <p:to>
                                        <p:strVal val="visible"/>
                                      </p:to>
                                    </p:set>
                                    <p:animEffect transition="in" filter="fade">
                                      <p:cBhvr>
                                        <p:cTn id="55" dur="500"/>
                                        <p:tgtEl>
                                          <p:spTgt spid="5">
                                            <p:graphicEl>
                                              <a:dgm id="{DAD6E29D-8C9D-4147-8CAB-832F460BD6AB}"/>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3075"/>
                                        </p:tgtEl>
                                        <p:attrNameLst>
                                          <p:attrName>style.visibility</p:attrName>
                                        </p:attrNameLst>
                                      </p:cBhvr>
                                      <p:to>
                                        <p:strVal val="visible"/>
                                      </p:to>
                                    </p:set>
                                    <p:animEffect transition="in" filter="fade">
                                      <p:cBhvr>
                                        <p:cTn id="60" dur="500"/>
                                        <p:tgtEl>
                                          <p:spTgt spid="3075"/>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fade">
                                      <p:cBhvr>
                                        <p:cTn id="6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Dgm bld="lvlOne"/>
        </p:bldSub>
      </p:bldGraphic>
      <p:bldP spid="8" grpId="0"/>
      <p:bldP spid="9"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dirty="0" smtClean="0"/>
              <a:t>全国の集計結果</a:t>
            </a:r>
            <a:endParaRPr kumimoji="1" lang="ja-JP" altLang="en-US" dirty="0"/>
          </a:p>
        </p:txBody>
      </p:sp>
      <p:graphicFrame>
        <p:nvGraphicFramePr>
          <p:cNvPr id="4" name="グラフ 3"/>
          <p:cNvGraphicFramePr>
            <a:graphicFrameLocks/>
          </p:cNvGraphicFramePr>
          <p:nvPr>
            <p:extLst>
              <p:ext uri="{D42A27DB-BD31-4B8C-83A1-F6EECF244321}">
                <p14:modId xmlns:p14="http://schemas.microsoft.com/office/powerpoint/2010/main" val="3651652919"/>
              </p:ext>
            </p:extLst>
          </p:nvPr>
        </p:nvGraphicFramePr>
        <p:xfrm>
          <a:off x="683568" y="2132856"/>
          <a:ext cx="7416824" cy="4392488"/>
        </p:xfrm>
        <a:graphic>
          <a:graphicData uri="http://schemas.openxmlformats.org/drawingml/2006/chart">
            <c:chart xmlns:c="http://schemas.openxmlformats.org/drawingml/2006/chart" xmlns:r="http://schemas.openxmlformats.org/officeDocument/2006/relationships" r:id="rId3"/>
          </a:graphicData>
        </a:graphic>
      </p:graphicFrame>
      <p:sp>
        <p:nvSpPr>
          <p:cNvPr id="5" name="テキスト ボックス 4"/>
          <p:cNvSpPr txBox="1"/>
          <p:nvPr/>
        </p:nvSpPr>
        <p:spPr>
          <a:xfrm>
            <a:off x="3203848" y="1461953"/>
            <a:ext cx="3852337" cy="369332"/>
          </a:xfrm>
          <a:prstGeom prst="rect">
            <a:avLst/>
          </a:prstGeom>
          <a:noFill/>
        </p:spPr>
        <p:txBody>
          <a:bodyPr wrap="none" rtlCol="0">
            <a:spAutoFit/>
          </a:bodyPr>
          <a:lstStyle/>
          <a:p>
            <a:r>
              <a:rPr kumimoji="1" lang="ja-JP" altLang="en-US" dirty="0" smtClean="0"/>
              <a:t>種類別報告件数の内訳（割合）の推移</a:t>
            </a:r>
            <a:endParaRPr kumimoji="1" lang="ja-JP" altLang="en-US" dirty="0"/>
          </a:p>
        </p:txBody>
      </p:sp>
    </p:spTree>
    <p:extLst>
      <p:ext uri="{BB962C8B-B14F-4D97-AF65-F5344CB8AC3E}">
        <p14:creationId xmlns:p14="http://schemas.microsoft.com/office/powerpoint/2010/main" val="40913184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a:xfrm>
            <a:off x="457200" y="457201"/>
            <a:ext cx="7499176" cy="1171600"/>
          </a:xfrm>
        </p:spPr>
        <p:txBody>
          <a:bodyPr>
            <a:normAutofit/>
          </a:bodyPr>
          <a:lstStyle/>
          <a:p>
            <a:r>
              <a:rPr kumimoji="1" lang="ja-JP" altLang="en-US" sz="5400" b="1" dirty="0" smtClean="0">
                <a:latin typeface="+mj-ea"/>
                <a:ea typeface="+mj-ea"/>
              </a:rPr>
              <a:t>調査件数の状況</a:t>
            </a:r>
            <a:endParaRPr kumimoji="1" lang="ja-JP" altLang="en-US" sz="5400" b="1" dirty="0">
              <a:latin typeface="+mj-ea"/>
              <a:ea typeface="+mj-ea"/>
            </a:endParaRPr>
          </a:p>
        </p:txBody>
      </p:sp>
      <p:sp>
        <p:nvSpPr>
          <p:cNvPr id="3" name="タイトル 2"/>
          <p:cNvSpPr>
            <a:spLocks noGrp="1"/>
          </p:cNvSpPr>
          <p:nvPr>
            <p:ph type="title"/>
          </p:nvPr>
        </p:nvSpPr>
        <p:spPr>
          <a:xfrm>
            <a:off x="458498" y="2060848"/>
            <a:ext cx="8229600" cy="3744416"/>
          </a:xfrm>
        </p:spPr>
        <p:txBody>
          <a:bodyPr>
            <a:normAutofit fontScale="90000"/>
          </a:bodyPr>
          <a:lstStyle/>
          <a:p>
            <a:pPr algn="l"/>
            <a:r>
              <a:rPr lang="ja-JP" altLang="en-US" dirty="0" smtClean="0">
                <a:solidFill>
                  <a:schemeClr val="tx1"/>
                </a:solidFill>
              </a:rPr>
              <a:t>調査数</a:t>
            </a:r>
            <a:r>
              <a:rPr lang="en-US" altLang="ja-JP" dirty="0" smtClean="0">
                <a:solidFill>
                  <a:schemeClr val="tx1"/>
                </a:solidFill>
              </a:rPr>
              <a:t/>
            </a:r>
            <a:br>
              <a:rPr lang="en-US" altLang="ja-JP" dirty="0" smtClean="0">
                <a:solidFill>
                  <a:schemeClr val="tx1"/>
                </a:solidFill>
              </a:rPr>
            </a:br>
            <a:r>
              <a:rPr lang="ja-JP" altLang="en-US" dirty="0" smtClean="0">
                <a:solidFill>
                  <a:schemeClr val="tx1"/>
                </a:solidFill>
              </a:rPr>
              <a:t>・昨年度　１２，９１１件</a:t>
            </a:r>
            <a:r>
              <a:rPr lang="en-US" altLang="ja-JP" dirty="0" smtClean="0">
                <a:solidFill>
                  <a:schemeClr val="tx1"/>
                </a:solidFill>
              </a:rPr>
              <a:t/>
            </a:r>
            <a:br>
              <a:rPr lang="en-US" altLang="ja-JP" dirty="0" smtClean="0">
                <a:solidFill>
                  <a:schemeClr val="tx1"/>
                </a:solidFill>
              </a:rPr>
            </a:br>
            <a:r>
              <a:rPr lang="en-US" altLang="ja-JP" dirty="0" smtClean="0">
                <a:solidFill>
                  <a:schemeClr val="tx1"/>
                </a:solidFill>
              </a:rPr>
              <a:t/>
            </a:r>
            <a:br>
              <a:rPr lang="en-US" altLang="ja-JP" dirty="0" smtClean="0">
                <a:solidFill>
                  <a:schemeClr val="tx1"/>
                </a:solidFill>
              </a:rPr>
            </a:br>
            <a:r>
              <a:rPr lang="ja-JP" altLang="en-US" dirty="0" smtClean="0">
                <a:solidFill>
                  <a:schemeClr val="tx1"/>
                </a:solidFill>
              </a:rPr>
              <a:t>　　　　　　　　　　　　３，８４０件減</a:t>
            </a:r>
            <a:r>
              <a:rPr lang="en-US" altLang="ja-JP" dirty="0" smtClean="0">
                <a:solidFill>
                  <a:schemeClr val="tx1"/>
                </a:solidFill>
              </a:rPr>
              <a:t/>
            </a:r>
            <a:br>
              <a:rPr lang="en-US" altLang="ja-JP" dirty="0" smtClean="0">
                <a:solidFill>
                  <a:schemeClr val="tx1"/>
                </a:solidFill>
              </a:rPr>
            </a:br>
            <a:r>
              <a:rPr lang="en-US" altLang="ja-JP" dirty="0" smtClean="0">
                <a:solidFill>
                  <a:schemeClr val="tx1"/>
                </a:solidFill>
              </a:rPr>
              <a:t/>
            </a:r>
            <a:br>
              <a:rPr lang="en-US" altLang="ja-JP" dirty="0" smtClean="0">
                <a:solidFill>
                  <a:schemeClr val="tx1"/>
                </a:solidFill>
              </a:rPr>
            </a:br>
            <a:r>
              <a:rPr lang="ja-JP" altLang="en-US" dirty="0" smtClean="0">
                <a:solidFill>
                  <a:schemeClr val="tx1"/>
                </a:solidFill>
              </a:rPr>
              <a:t>・今年度　　９，０７１件</a:t>
            </a:r>
            <a:endParaRPr kumimoji="1" lang="ja-JP" altLang="en-US" dirty="0">
              <a:solidFill>
                <a:schemeClr val="tx1"/>
              </a:solidFill>
            </a:endParaRPr>
          </a:p>
        </p:txBody>
      </p:sp>
      <p:sp>
        <p:nvSpPr>
          <p:cNvPr id="4" name="下矢印 3"/>
          <p:cNvSpPr/>
          <p:nvPr/>
        </p:nvSpPr>
        <p:spPr>
          <a:xfrm>
            <a:off x="3558716" y="3933056"/>
            <a:ext cx="648072" cy="5760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4078837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pPr algn="l"/>
            <a:r>
              <a:rPr kumimoji="1" lang="ja-JP" altLang="en-US" dirty="0" smtClean="0"/>
              <a:t>（１）東北ブロック</a:t>
            </a:r>
            <a:endParaRPr kumimoji="1" lang="ja-JP" altLang="en-US" dirty="0"/>
          </a:p>
        </p:txBody>
      </p:sp>
      <p:graphicFrame>
        <p:nvGraphicFramePr>
          <p:cNvPr id="4" name="グラフ 3"/>
          <p:cNvGraphicFramePr>
            <a:graphicFrameLocks/>
          </p:cNvGraphicFramePr>
          <p:nvPr>
            <p:extLst>
              <p:ext uri="{D42A27DB-BD31-4B8C-83A1-F6EECF244321}">
                <p14:modId xmlns:p14="http://schemas.microsoft.com/office/powerpoint/2010/main" val="443150475"/>
              </p:ext>
            </p:extLst>
          </p:nvPr>
        </p:nvGraphicFramePr>
        <p:xfrm>
          <a:off x="251520" y="2060848"/>
          <a:ext cx="4320480" cy="345638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グラフ 4"/>
          <p:cNvGraphicFramePr>
            <a:graphicFrameLocks/>
          </p:cNvGraphicFramePr>
          <p:nvPr>
            <p:extLst>
              <p:ext uri="{D42A27DB-BD31-4B8C-83A1-F6EECF244321}">
                <p14:modId xmlns:p14="http://schemas.microsoft.com/office/powerpoint/2010/main" val="36487282"/>
              </p:ext>
            </p:extLst>
          </p:nvPr>
        </p:nvGraphicFramePr>
        <p:xfrm>
          <a:off x="4572000" y="2060848"/>
          <a:ext cx="4392488" cy="3456384"/>
        </p:xfrm>
        <a:graphic>
          <a:graphicData uri="http://schemas.openxmlformats.org/drawingml/2006/chart">
            <c:chart xmlns:c="http://schemas.openxmlformats.org/drawingml/2006/chart" xmlns:r="http://schemas.openxmlformats.org/officeDocument/2006/relationships" r:id="rId4"/>
          </a:graphicData>
        </a:graphic>
      </p:graphicFrame>
      <p:sp>
        <p:nvSpPr>
          <p:cNvPr id="6" name="角丸四角形 5"/>
          <p:cNvSpPr/>
          <p:nvPr/>
        </p:nvSpPr>
        <p:spPr>
          <a:xfrm>
            <a:off x="4837872" y="725308"/>
            <a:ext cx="3860744" cy="85668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dirty="0">
                <a:solidFill>
                  <a:schemeClr val="tx1"/>
                </a:solidFill>
              </a:rPr>
              <a:t>調査数</a:t>
            </a:r>
            <a:r>
              <a:rPr kumimoji="1" lang="ja-JP" altLang="en-US" sz="4000" dirty="0" smtClean="0">
                <a:solidFill>
                  <a:schemeClr val="tx1"/>
                </a:solidFill>
              </a:rPr>
              <a:t>：５２０</a:t>
            </a:r>
            <a:r>
              <a:rPr lang="ja-JP" altLang="en-US" sz="4000" dirty="0" smtClean="0">
                <a:solidFill>
                  <a:schemeClr val="tx1"/>
                </a:solidFill>
              </a:rPr>
              <a:t>件</a:t>
            </a:r>
            <a:endParaRPr kumimoji="1" lang="ja-JP" altLang="en-US" sz="4000" dirty="0">
              <a:solidFill>
                <a:schemeClr val="tx1"/>
              </a:solidFill>
            </a:endParaRPr>
          </a:p>
        </p:txBody>
      </p:sp>
    </p:spTree>
    <p:extLst>
      <p:ext uri="{BB962C8B-B14F-4D97-AF65-F5344CB8AC3E}">
        <p14:creationId xmlns:p14="http://schemas.microsoft.com/office/powerpoint/2010/main" val="28627227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pPr algn="l"/>
            <a:r>
              <a:rPr kumimoji="1" lang="ja-JP" altLang="en-US" dirty="0" smtClean="0"/>
              <a:t>（２）関東ブロック</a:t>
            </a:r>
            <a:endParaRPr kumimoji="1" lang="ja-JP" altLang="en-US" dirty="0"/>
          </a:p>
        </p:txBody>
      </p:sp>
      <p:sp>
        <p:nvSpPr>
          <p:cNvPr id="6" name="角丸四角形 5"/>
          <p:cNvSpPr/>
          <p:nvPr/>
        </p:nvSpPr>
        <p:spPr>
          <a:xfrm>
            <a:off x="4572000" y="725308"/>
            <a:ext cx="4126616" cy="85668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dirty="0">
                <a:solidFill>
                  <a:schemeClr val="tx1"/>
                </a:solidFill>
              </a:rPr>
              <a:t>調査数</a:t>
            </a:r>
            <a:r>
              <a:rPr kumimoji="1" lang="ja-JP" altLang="en-US" sz="4000" dirty="0" smtClean="0">
                <a:solidFill>
                  <a:schemeClr val="tx1"/>
                </a:solidFill>
              </a:rPr>
              <a:t>：</a:t>
            </a:r>
            <a:r>
              <a:rPr lang="ja-JP" altLang="en-US" sz="4000" dirty="0" smtClean="0">
                <a:solidFill>
                  <a:schemeClr val="tx1"/>
                </a:solidFill>
              </a:rPr>
              <a:t>４，４９</a:t>
            </a:r>
            <a:r>
              <a:rPr lang="ja-JP" altLang="en-US" sz="4000" dirty="0">
                <a:solidFill>
                  <a:schemeClr val="tx1"/>
                </a:solidFill>
              </a:rPr>
              <a:t>２</a:t>
            </a:r>
            <a:r>
              <a:rPr lang="ja-JP" altLang="en-US" sz="4000" dirty="0" smtClean="0">
                <a:solidFill>
                  <a:schemeClr val="tx1"/>
                </a:solidFill>
              </a:rPr>
              <a:t>件</a:t>
            </a:r>
            <a:endParaRPr kumimoji="1" lang="ja-JP" altLang="en-US" sz="4000" dirty="0">
              <a:solidFill>
                <a:schemeClr val="tx1"/>
              </a:solidFill>
            </a:endParaRPr>
          </a:p>
        </p:txBody>
      </p:sp>
      <p:graphicFrame>
        <p:nvGraphicFramePr>
          <p:cNvPr id="7" name="グラフ 6">
            <a:extLst>
              <a:ext uri="{FF2B5EF4-FFF2-40B4-BE49-F238E27FC236}">
                <a16:creationId xmlns:a16="http://schemas.microsoft.com/office/drawing/2014/main" id="{00000000-0008-0000-0000-000003000000}"/>
              </a:ext>
            </a:extLst>
          </p:cNvPr>
          <p:cNvGraphicFramePr>
            <a:graphicFrameLocks/>
          </p:cNvGraphicFramePr>
          <p:nvPr>
            <p:extLst>
              <p:ext uri="{D42A27DB-BD31-4B8C-83A1-F6EECF244321}">
                <p14:modId xmlns:p14="http://schemas.microsoft.com/office/powerpoint/2010/main" val="2851790984"/>
              </p:ext>
            </p:extLst>
          </p:nvPr>
        </p:nvGraphicFramePr>
        <p:xfrm>
          <a:off x="251521" y="1886636"/>
          <a:ext cx="4320480" cy="435067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グラフ 7">
            <a:extLst>
              <a:ext uri="{FF2B5EF4-FFF2-40B4-BE49-F238E27FC236}">
                <a16:creationId xmlns:a16="http://schemas.microsoft.com/office/drawing/2014/main" id="{00000000-0008-0000-0000-000004000000}"/>
              </a:ext>
            </a:extLst>
          </p:cNvPr>
          <p:cNvGraphicFramePr>
            <a:graphicFrameLocks/>
          </p:cNvGraphicFramePr>
          <p:nvPr>
            <p:extLst>
              <p:ext uri="{D42A27DB-BD31-4B8C-83A1-F6EECF244321}">
                <p14:modId xmlns:p14="http://schemas.microsoft.com/office/powerpoint/2010/main" val="2411807258"/>
              </p:ext>
            </p:extLst>
          </p:nvPr>
        </p:nvGraphicFramePr>
        <p:xfrm>
          <a:off x="4572000" y="1996616"/>
          <a:ext cx="4320480" cy="424069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5949092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ウェーブ">
  <a:themeElements>
    <a:clrScheme name="ウェーブ">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ウェーブ">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ウェーブ">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Waveform</Template>
  <TotalTime>438</TotalTime>
  <Words>1346</Words>
  <Application>Microsoft Office PowerPoint</Application>
  <PresentationFormat>画面に合わせる (4:3)</PresentationFormat>
  <Paragraphs>121</Paragraphs>
  <Slides>17</Slides>
  <Notes>16</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17</vt:i4>
      </vt:variant>
    </vt:vector>
  </HeadingPairs>
  <TitlesOfParts>
    <vt:vector size="25" baseType="lpstr">
      <vt:lpstr>HGPｺﾞｼｯｸE</vt:lpstr>
      <vt:lpstr>HGP創英角ｺﾞｼｯｸUB</vt:lpstr>
      <vt:lpstr>HGP明朝E</vt:lpstr>
      <vt:lpstr>ＭＳ Ｐゴシック</vt:lpstr>
      <vt:lpstr>Calibri</vt:lpstr>
      <vt:lpstr>Candara</vt:lpstr>
      <vt:lpstr>Symbol</vt:lpstr>
      <vt:lpstr>ウェーブ</vt:lpstr>
      <vt:lpstr>令和２年度（2020年度） FFJ環境調査 ～集計結果報告～</vt:lpstr>
      <vt:lpstr>PowerPoint プレゼンテーション</vt:lpstr>
      <vt:lpstr>‣今年度の環境調査は、昨年度に引き続き「在来種を探そう」という　　　　　　　　　　　　　　　　　　　　　　　　　　　　　　　　　　　　 　副題のもと全クラブ員が参加する農業クラブ活動として行いました。  ‣調査したタンポポは環境省の「いきものログ」へ報告し、農業クラブ 　活動を知っていただくきっかけの１つにします。  ‣FFJの過去5年の調査では、在来種はわずか３０％という結果が出て 　おり、外来種が大半を占めています。</vt:lpstr>
      <vt:lpstr>２. これまでの取り組み</vt:lpstr>
      <vt:lpstr>PowerPoint プレゼンテーション</vt:lpstr>
      <vt:lpstr>全国の集計結果</vt:lpstr>
      <vt:lpstr>調査数 ・昨年度　１２，９１１件  　　　　　　　　　　　　３，８４０件減  ・今年度　　９，０７１件</vt:lpstr>
      <vt:lpstr>（１）東北ブロック</vt:lpstr>
      <vt:lpstr>（２）関東ブロック</vt:lpstr>
      <vt:lpstr>（３）北信越ブロック</vt:lpstr>
      <vt:lpstr>（４）東海ブロック</vt:lpstr>
      <vt:lpstr>（５）近畿ブロック</vt:lpstr>
      <vt:lpstr>（６）中国ブロック</vt:lpstr>
      <vt:lpstr>（７）四国ブロック</vt:lpstr>
      <vt:lpstr>（８）九州ブロック</vt:lpstr>
      <vt:lpstr>・未提出の県連がある ・３次メッシュコード等の未記入・ご記入が多い ・調査期間がコロナウィルスの影響からの休校期間に被ってしまった。 ・調査結果がどこに載っているのか、クラブ員にうまく伝わってない</vt:lpstr>
      <vt:lpstr>PowerPoint プレゼンテーション</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令和２年度（2020年度） FFJ環境調査 ～集計結果報告～</dc:title>
  <dc:creator>ORISEN1</dc:creator>
  <cp:lastModifiedBy>農場</cp:lastModifiedBy>
  <cp:revision>42</cp:revision>
  <dcterms:created xsi:type="dcterms:W3CDTF">2020-12-25T03:59:46Z</dcterms:created>
  <dcterms:modified xsi:type="dcterms:W3CDTF">2021-01-12T09:16:48Z</dcterms:modified>
</cp:coreProperties>
</file>